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61"/>
  </p:notesMasterIdLst>
  <p:sldIdLst>
    <p:sldId id="260" r:id="rId5"/>
    <p:sldId id="261" r:id="rId6"/>
    <p:sldId id="263" r:id="rId7"/>
    <p:sldId id="262" r:id="rId8"/>
    <p:sldId id="264" r:id="rId9"/>
    <p:sldId id="265" r:id="rId10"/>
    <p:sldId id="266" r:id="rId11"/>
    <p:sldId id="267" r:id="rId12"/>
    <p:sldId id="269" r:id="rId13"/>
    <p:sldId id="270" r:id="rId14"/>
    <p:sldId id="320" r:id="rId15"/>
    <p:sldId id="271" r:id="rId16"/>
    <p:sldId id="286" r:id="rId17"/>
    <p:sldId id="287" r:id="rId18"/>
    <p:sldId id="288" r:id="rId19"/>
    <p:sldId id="289" r:id="rId20"/>
    <p:sldId id="275" r:id="rId21"/>
    <p:sldId id="272" r:id="rId22"/>
    <p:sldId id="283" r:id="rId23"/>
    <p:sldId id="291" r:id="rId24"/>
    <p:sldId id="292" r:id="rId25"/>
    <p:sldId id="258" r:id="rId26"/>
    <p:sldId id="317" r:id="rId27"/>
    <p:sldId id="290" r:id="rId28"/>
    <p:sldId id="273" r:id="rId29"/>
    <p:sldId id="285" r:id="rId30"/>
    <p:sldId id="274" r:id="rId31"/>
    <p:sldId id="321" r:id="rId32"/>
    <p:sldId id="300" r:id="rId33"/>
    <p:sldId id="284" r:id="rId34"/>
    <p:sldId id="294" r:id="rId35"/>
    <p:sldId id="296" r:id="rId36"/>
    <p:sldId id="295" r:id="rId37"/>
    <p:sldId id="299" r:id="rId38"/>
    <p:sldId id="297" r:id="rId39"/>
    <p:sldId id="298" r:id="rId40"/>
    <p:sldId id="301" r:id="rId41"/>
    <p:sldId id="302" r:id="rId42"/>
    <p:sldId id="318" r:id="rId43"/>
    <p:sldId id="313" r:id="rId44"/>
    <p:sldId id="304" r:id="rId45"/>
    <p:sldId id="306" r:id="rId46"/>
    <p:sldId id="307" r:id="rId47"/>
    <p:sldId id="319" r:id="rId48"/>
    <p:sldId id="310" r:id="rId49"/>
    <p:sldId id="311" r:id="rId50"/>
    <p:sldId id="314" r:id="rId51"/>
    <p:sldId id="315" r:id="rId52"/>
    <p:sldId id="316" r:id="rId53"/>
    <p:sldId id="276" r:id="rId54"/>
    <p:sldId id="277" r:id="rId55"/>
    <p:sldId id="278" r:id="rId56"/>
    <p:sldId id="279" r:id="rId57"/>
    <p:sldId id="280" r:id="rId58"/>
    <p:sldId id="281" r:id="rId59"/>
    <p:sldId id="282" r:id="rId60"/>
  </p:sldIdLst>
  <p:sldSz cx="12192000" cy="6858000"/>
  <p:notesSz cx="6858000" cy="9144000"/>
  <p:embeddedFontLst>
    <p:embeddedFont>
      <p:font typeface="Allura" panose="020B0604020202020204" charset="0"/>
      <p:regular r:id="rId62"/>
    </p:embeddedFont>
    <p:embeddedFont>
      <p:font typeface="Arial Narrow" panose="020B0606020202030204" pitchFamily="34" charset="0"/>
      <p:regular r:id="rId63"/>
      <p:bold r:id="rId64"/>
      <p:italic r:id="rId65"/>
      <p:boldItalic r:id="rId66"/>
    </p:embeddedFont>
    <p:embeddedFont>
      <p:font typeface="Bebas Neue" panose="020B0606020202050201" pitchFamily="34" charset="0"/>
      <p:regular r:id="rId67"/>
    </p:embeddedFont>
    <p:embeddedFont>
      <p:font typeface="Bebas Neue Bold" panose="020B0604020202020204" charset="0"/>
      <p:bold r:id="rId68"/>
    </p:embeddedFon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Georgia" panose="02040502050405020303" pitchFamily="18"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pa" id="{62E0700F-3307-7A43-882D-A7A834478EC0}">
          <p14:sldIdLst>
            <p14:sldId id="260"/>
          </p14:sldIdLst>
        </p14:section>
        <p14:section name="Introdução" id="{5B02D7E6-5C4F-E444-A37F-6A095CCE0452}">
          <p14:sldIdLst>
            <p14:sldId id="261"/>
            <p14:sldId id="263"/>
            <p14:sldId id="262"/>
            <p14:sldId id="264"/>
            <p14:sldId id="265"/>
          </p14:sldIdLst>
        </p14:section>
        <p14:section name="Capítulo 1" id="{813FE379-D5E6-0744-B1F2-2AEF36C12224}">
          <p14:sldIdLst>
            <p14:sldId id="266"/>
            <p14:sldId id="267"/>
            <p14:sldId id="269"/>
            <p14:sldId id="270"/>
            <p14:sldId id="320"/>
            <p14:sldId id="271"/>
            <p14:sldId id="286"/>
            <p14:sldId id="287"/>
            <p14:sldId id="288"/>
          </p14:sldIdLst>
        </p14:section>
        <p14:section name="Capítulo 2" id="{0C3788C1-EFDC-41BB-81A3-361382FD5CA6}">
          <p14:sldIdLst>
            <p14:sldId id="289"/>
            <p14:sldId id="275"/>
            <p14:sldId id="272"/>
            <p14:sldId id="283"/>
            <p14:sldId id="291"/>
            <p14:sldId id="292"/>
            <p14:sldId id="258"/>
            <p14:sldId id="317"/>
            <p14:sldId id="290"/>
            <p14:sldId id="273"/>
            <p14:sldId id="285"/>
            <p14:sldId id="274"/>
            <p14:sldId id="321"/>
            <p14:sldId id="300"/>
            <p14:sldId id="284"/>
          </p14:sldIdLst>
        </p14:section>
        <p14:section name="Capítulo 3" id="{F50B44B8-ADB8-4EE7-B43C-A2EFE008FA76}">
          <p14:sldIdLst>
            <p14:sldId id="294"/>
            <p14:sldId id="296"/>
            <p14:sldId id="295"/>
            <p14:sldId id="299"/>
            <p14:sldId id="297"/>
            <p14:sldId id="298"/>
          </p14:sldIdLst>
        </p14:section>
        <p14:section name="Capítulo 4" id="{EC1C8B45-2E98-4766-A9F0-9B1F218B0B0C}">
          <p14:sldIdLst>
            <p14:sldId id="301"/>
            <p14:sldId id="302"/>
            <p14:sldId id="318"/>
            <p14:sldId id="313"/>
          </p14:sldIdLst>
        </p14:section>
        <p14:section name="Capítulo 5" id="{6A72A1D9-C56F-4417-BDF7-2EE32F4CC17C}">
          <p14:sldIdLst>
            <p14:sldId id="304"/>
            <p14:sldId id="306"/>
            <p14:sldId id="307"/>
            <p14:sldId id="319"/>
            <p14:sldId id="310"/>
            <p14:sldId id="311"/>
            <p14:sldId id="314"/>
            <p14:sldId id="315"/>
            <p14:sldId id="316"/>
          </p14:sldIdLst>
        </p14:section>
        <p14:section name="Contra-capa" id="{0D2EB222-536E-3842-BB03-0EA91AF204C3}">
          <p14:sldIdLst>
            <p14:sldId id="276"/>
          </p14:sldIdLst>
        </p14:section>
        <p14:section name="#Tool Kit" id="{7E827C23-A111-7443-845A-92D7CFB53F29}">
          <p14:sldIdLst>
            <p14:sldId id="277"/>
            <p14:sldId id="278"/>
            <p14:sldId id="279"/>
            <p14:sldId id="280"/>
            <p14:sldId id="281"/>
            <p14:sldId id="282"/>
          </p14:sldIdLst>
        </p14:section>
      </p14:sectionLst>
    </p:ex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0BC"/>
    <a:srgbClr val="CC3300"/>
    <a:srgbClr val="1C2E46"/>
    <a:srgbClr val="95874D"/>
    <a:srgbClr val="E6EAF0"/>
    <a:srgbClr val="E4E0D3"/>
    <a:srgbClr val="D2D7DC"/>
    <a:srgbClr val="E1D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0D261-999B-0EDD-A59B-CA35BF5D78E8}" v="1" dt="2023-12-12T21:04:36.652"/>
    <p1510:client id="{7B992014-E497-47DD-BFAB-9EF672C7868B}" v="256" dt="2023-12-11T11:19:31.998"/>
  </p1510:revLst>
</p1510:revInfo>
</file>

<file path=ppt/tableStyles.xml><?xml version="1.0" encoding="utf-8"?>
<a:tblStyleLst xmlns:a="http://schemas.openxmlformats.org/drawingml/2006/main" def="{92475FB8-E0E0-4428-AE14-0C280B31417A}">
  <a:tblStyle styleId="{92475FB8-E0E0-4428-AE14-0C280B31417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9F9F9"/>
          </a:solidFill>
        </a:fill>
      </a:tcStyle>
    </a:wholeTbl>
    <a:band1H>
      <a:tcTxStyle/>
      <a:tcStyle>
        <a:tcBdr/>
        <a:fill>
          <a:solidFill>
            <a:srgbClr val="F2F2F2"/>
          </a:solidFill>
        </a:fill>
      </a:tcStyle>
    </a:band1H>
    <a:band2H>
      <a:tcTxStyle/>
      <a:tcStyle>
        <a:tcBdr/>
      </a:tcStyle>
    </a:band2H>
    <a:band1V>
      <a:tcTxStyle/>
      <a:tcStyle>
        <a:tcBdr/>
        <a:fill>
          <a:solidFill>
            <a:srgbClr val="F2F2F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269D01E-BC32-4049-B463-5C60D7B0CCD2}" styleName="Estilo com Tema 2 - Ênfas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com Tema 2 - Ênfas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822" y="13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notesMaster" Target="notesMasters/notesMaster1.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FEC8-9A4F-8464-B00DC875C71C}"/>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FEC8-9A4F-8464-B00DC875C71C}"/>
              </c:ext>
            </c:extLst>
          </c:dPt>
          <c:dLbls>
            <c:dLbl>
              <c:idx val="0"/>
              <c:layout>
                <c:manualLayout>
                  <c:x val="0.21479397743128278"/>
                  <c:y val="-0.11879573842074194"/>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C8-9A4F-8464-B00DC875C71C}"/>
                </c:ext>
              </c:extLst>
            </c:dLbl>
            <c:dLbl>
              <c:idx val="1"/>
              <c:layout>
                <c:manualLayout>
                  <c:x val="-0.18015857304346775"/>
                  <c:y val="5.242714107885911E-2"/>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C8-9A4F-8464-B00DC875C71C}"/>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Assistiram </c:v>
                </c:pt>
                <c:pt idx="1">
                  <c:v>Não assistiram</c:v>
                </c:pt>
              </c:strCache>
            </c:strRef>
          </c:cat>
          <c:val>
            <c:numRef>
              <c:f>Planilha1!$B$2:$B$3</c:f>
              <c:numCache>
                <c:formatCode>General</c:formatCode>
                <c:ptCount val="2"/>
                <c:pt idx="0">
                  <c:v>74</c:v>
                </c:pt>
                <c:pt idx="1">
                  <c:v>26</c:v>
                </c:pt>
              </c:numCache>
            </c:numRef>
          </c:val>
          <c:extLst>
            <c:ext xmlns:c16="http://schemas.microsoft.com/office/drawing/2014/chart" uri="{C3380CC4-5D6E-409C-BE32-E72D297353CC}">
              <c16:uniqueId val="{00000004-FEC8-9A4F-8464-B00DC875C71C}"/>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5506834387930017"/>
          <c:h val="0.93989656788751497"/>
        </c:manualLayout>
      </c:layout>
      <c:scatterChart>
        <c:scatterStyle val="lineMarker"/>
        <c:varyColors val="0"/>
        <c:ser>
          <c:idx val="0"/>
          <c:order val="0"/>
          <c:tx>
            <c:strRef>
              <c:f>Planilha1!$B$1</c:f>
              <c:strCache>
                <c:ptCount val="1"/>
                <c:pt idx="0">
                  <c:v>IMPACTO</c:v>
                </c:pt>
              </c:strCache>
            </c:strRef>
          </c:tx>
          <c:spPr>
            <a:ln w="25400" cap="rnd">
              <a:noFill/>
              <a:round/>
            </a:ln>
            <a:effectLst>
              <a:outerShdw dist="25400" dir="2700000" algn="tl" rotWithShape="0">
                <a:schemeClr val="accent1"/>
              </a:outerShdw>
            </a:effectLst>
          </c:spPr>
          <c:marker>
            <c:symbol val="circle"/>
            <c:size val="6"/>
            <c:spPr>
              <a:solidFill>
                <a:srgbClr val="1C2E46"/>
              </a:solidFill>
              <a:ln w="22225">
                <a:solidFill>
                  <a:schemeClr val="lt1"/>
                </a:solidFill>
                <a:round/>
              </a:ln>
              <a:effectLst/>
            </c:spPr>
          </c:marker>
          <c:xVal>
            <c:numRef>
              <c:f>Planilha1!$A$2:$A$14</c:f>
              <c:numCache>
                <c:formatCode>###0</c:formatCode>
                <c:ptCount val="13"/>
                <c:pt idx="0">
                  <c:v>80.418848167539267</c:v>
                </c:pt>
                <c:pt idx="1">
                  <c:v>62.827225130890049</c:v>
                </c:pt>
                <c:pt idx="2">
                  <c:v>54.659685863874344</c:v>
                </c:pt>
                <c:pt idx="3">
                  <c:v>66.387434554973822</c:v>
                </c:pt>
                <c:pt idx="4">
                  <c:v>65.026178010471199</c:v>
                </c:pt>
                <c:pt idx="5">
                  <c:v>54.031413612565444</c:v>
                </c:pt>
                <c:pt idx="6">
                  <c:v>35.602094240837694</c:v>
                </c:pt>
                <c:pt idx="7">
                  <c:v>33.612565445026178</c:v>
                </c:pt>
                <c:pt idx="8">
                  <c:v>47.329842931937172</c:v>
                </c:pt>
                <c:pt idx="9">
                  <c:v>76.96335078534031</c:v>
                </c:pt>
                <c:pt idx="10">
                  <c:v>63.246073298429316</c:v>
                </c:pt>
                <c:pt idx="11">
                  <c:v>66.178010471204189</c:v>
                </c:pt>
                <c:pt idx="12">
                  <c:v>69.214659685863879</c:v>
                </c:pt>
              </c:numCache>
            </c:numRef>
          </c:xVal>
          <c:yVal>
            <c:numRef>
              <c:f>Planilha1!$B$2:$B$14</c:f>
              <c:numCache>
                <c:formatCode>0</c:formatCode>
                <c:ptCount val="13"/>
                <c:pt idx="0">
                  <c:v>50.066163821622332</c:v>
                </c:pt>
                <c:pt idx="1">
                  <c:v>43.583913770495755</c:v>
                </c:pt>
                <c:pt idx="2">
                  <c:v>38.584334812996985</c:v>
                </c:pt>
                <c:pt idx="3">
                  <c:v>47.692687093242874</c:v>
                </c:pt>
                <c:pt idx="4">
                  <c:v>43.029942136730547</c:v>
                </c:pt>
                <c:pt idx="5">
                  <c:v>52.11844527048973</c:v>
                </c:pt>
                <c:pt idx="6">
                  <c:v>30.748132375762388</c:v>
                </c:pt>
                <c:pt idx="7">
                  <c:v>25.833363407797709</c:v>
                </c:pt>
                <c:pt idx="8">
                  <c:v>22.049394300287513</c:v>
                </c:pt>
                <c:pt idx="9">
                  <c:v>34.032263885380196</c:v>
                </c:pt>
                <c:pt idx="10">
                  <c:v>15.413764480854603</c:v>
                </c:pt>
                <c:pt idx="11">
                  <c:v>15.249557905373706</c:v>
                </c:pt>
                <c:pt idx="12">
                  <c:v>23.83942641981546</c:v>
                </c:pt>
              </c:numCache>
            </c:numRef>
          </c:yVal>
          <c:smooth val="0"/>
          <c:extLst>
            <c:ext xmlns:c16="http://schemas.microsoft.com/office/drawing/2014/chart" uri="{C3380CC4-5D6E-409C-BE32-E72D297353CC}">
              <c16:uniqueId val="{00000000-3206-493A-A899-25E8D21CED06}"/>
            </c:ext>
          </c:extLst>
        </c:ser>
        <c:dLbls>
          <c:showLegendKey val="0"/>
          <c:showVal val="0"/>
          <c:showCatName val="0"/>
          <c:showSerName val="0"/>
          <c:showPercent val="0"/>
          <c:showBubbleSize val="0"/>
        </c:dLbls>
        <c:axId val="382109663"/>
        <c:axId val="1057877231"/>
      </c:scatterChart>
      <c:valAx>
        <c:axId val="382109663"/>
        <c:scaling>
          <c:orientation val="minMax"/>
        </c:scaling>
        <c:delete val="1"/>
        <c:axPos val="b"/>
        <c:numFmt formatCode="###0" sourceLinked="1"/>
        <c:majorTickMark val="out"/>
        <c:minorTickMark val="none"/>
        <c:tickLblPos val="nextTo"/>
        <c:crossAx val="1057877231"/>
        <c:crosses val="autoZero"/>
        <c:crossBetween val="midCat"/>
        <c:majorUnit val="10"/>
      </c:valAx>
      <c:valAx>
        <c:axId val="1057877231"/>
        <c:scaling>
          <c:orientation val="minMax"/>
          <c:max val="75"/>
        </c:scaling>
        <c:delete val="1"/>
        <c:axPos val="l"/>
        <c:numFmt formatCode="0" sourceLinked="1"/>
        <c:majorTickMark val="out"/>
        <c:minorTickMark val="none"/>
        <c:tickLblPos val="nextTo"/>
        <c:crossAx val="3821096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defRPr>
      </a:pPr>
      <a:endParaRPr lang="pt-BR"/>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77921761664518"/>
          <c:y val="0"/>
          <c:w val="0.78294761852914951"/>
          <c:h val="1"/>
        </c:manualLayout>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18CA-4D08-99DB-F825368A725A}"/>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18CA-4D08-99DB-F825368A725A}"/>
              </c:ext>
            </c:extLst>
          </c:dPt>
          <c:dLbls>
            <c:dLbl>
              <c:idx val="0"/>
              <c:layout>
                <c:manualLayout>
                  <c:x val="0.26341868592259837"/>
                  <c:y val="2.7248150584986759E-2"/>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CA-4D08-99DB-F825368A725A}"/>
                </c:ext>
              </c:extLst>
            </c:dLbl>
            <c:dLbl>
              <c:idx val="1"/>
              <c:layout>
                <c:manualLayout>
                  <c:x val="-0.10800698150179514"/>
                  <c:y val="-5.4739564152859292E-2"/>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0.13972148693104719"/>
                      <c:h val="0.15299441417237192"/>
                    </c:manualLayout>
                  </c15:layout>
                </c:ext>
                <c:ext xmlns:c16="http://schemas.microsoft.com/office/drawing/2014/chart" uri="{C3380CC4-5D6E-409C-BE32-E72D297353CC}">
                  <c16:uniqueId val="{00000003-18CA-4D08-99DB-F825368A725A}"/>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Manter</c:v>
                </c:pt>
                <c:pt idx="1">
                  <c:v>Inovar</c:v>
                </c:pt>
              </c:strCache>
            </c:strRef>
          </c:cat>
          <c:val>
            <c:numRef>
              <c:f>Planilha1!$B$2:$B$3</c:f>
              <c:numCache>
                <c:formatCode>General</c:formatCode>
                <c:ptCount val="2"/>
                <c:pt idx="0">
                  <c:v>77</c:v>
                </c:pt>
                <c:pt idx="1">
                  <c:v>23</c:v>
                </c:pt>
              </c:numCache>
            </c:numRef>
          </c:val>
          <c:extLst>
            <c:ext xmlns:c16="http://schemas.microsoft.com/office/drawing/2014/chart" uri="{C3380CC4-5D6E-409C-BE32-E72D297353CC}">
              <c16:uniqueId val="{00000004-18CA-4D08-99DB-F825368A725A}"/>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549249145813346E-2"/>
          <c:w val="0.99943184461775347"/>
          <c:h val="0.77287992542111295"/>
        </c:manualLayout>
      </c:layout>
      <c:barChart>
        <c:barDir val="col"/>
        <c:grouping val="clustered"/>
        <c:varyColors val="0"/>
        <c:ser>
          <c:idx val="0"/>
          <c:order val="0"/>
          <c:tx>
            <c:strRef>
              <c:f>Planilha1!$B$1</c:f>
              <c:strCache>
                <c:ptCount val="1"/>
                <c:pt idx="0">
                  <c:v>TOTAL</c:v>
                </c:pt>
              </c:strCache>
            </c:strRef>
          </c:tx>
          <c:spPr>
            <a:solidFill>
              <a:srgbClr val="1C2E4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Assistir a apresentações presenciais de música  clássica me faz bem</c:v>
                </c:pt>
                <c:pt idx="1">
                  <c:v>Orquestra – Osesp</c:v>
                </c:pt>
                <c:pt idx="2">
                  <c:v>Obras tocadas na apresentação</c:v>
                </c:pt>
                <c:pt idx="3">
                  <c:v>Expandir meu repertório e conhecimento sobre música clássica</c:v>
                </c:pt>
                <c:pt idx="4">
                  <c:v>Ambiente da Sala São Paulo</c:v>
                </c:pt>
                <c:pt idx="5">
                  <c:v>Programa com familiares</c:v>
                </c:pt>
                <c:pt idx="6">
                  <c:v>Solistas</c:v>
                </c:pt>
                <c:pt idx="7">
                  <c:v>Encaixe em meu cotidiano (dia e horário)</c:v>
                </c:pt>
                <c:pt idx="8">
                  <c:v>Programa com amigos</c:v>
                </c:pt>
                <c:pt idx="9">
                  <c:v>Coro da Osesp</c:v>
                </c:pt>
                <c:pt idx="10">
                  <c:v>Diretor Musical e Maestro Titular — Thierry Fischer</c:v>
                </c:pt>
              </c:strCache>
            </c:strRef>
          </c:cat>
          <c:val>
            <c:numRef>
              <c:f>Planilha1!$B$2:$B$12</c:f>
              <c:numCache>
                <c:formatCode>###0</c:formatCode>
                <c:ptCount val="11"/>
                <c:pt idx="0">
                  <c:v>24.712041884816756</c:v>
                </c:pt>
                <c:pt idx="1">
                  <c:v>20.209424083769633</c:v>
                </c:pt>
                <c:pt idx="2">
                  <c:v>19.68586387434555</c:v>
                </c:pt>
                <c:pt idx="3">
                  <c:v>9.3193717277486918</c:v>
                </c:pt>
                <c:pt idx="4">
                  <c:v>8.4816753926701569</c:v>
                </c:pt>
                <c:pt idx="5">
                  <c:v>3.2460732984293195</c:v>
                </c:pt>
                <c:pt idx="6">
                  <c:v>3.1413612565445024</c:v>
                </c:pt>
                <c:pt idx="7">
                  <c:v>2.9319371727748691</c:v>
                </c:pt>
                <c:pt idx="8">
                  <c:v>1.6753926701570683</c:v>
                </c:pt>
                <c:pt idx="9">
                  <c:v>1.6753926701570683</c:v>
                </c:pt>
                <c:pt idx="10">
                  <c:v>1.5706806282722512</c:v>
                </c:pt>
              </c:numCache>
            </c:numRef>
          </c:val>
          <c:extLst>
            <c:ext xmlns:c16="http://schemas.microsoft.com/office/drawing/2014/chart" uri="{C3380CC4-5D6E-409C-BE32-E72D297353CC}">
              <c16:uniqueId val="{00000000-4F06-A649-962D-D5FB9817E033}"/>
            </c:ext>
          </c:extLst>
        </c:ser>
        <c:ser>
          <c:idx val="1"/>
          <c:order val="1"/>
          <c:tx>
            <c:strRef>
              <c:f>Planilha1!$C$1</c:f>
              <c:strCache>
                <c:ptCount val="1"/>
                <c:pt idx="0">
                  <c:v>ASSINANTES</c:v>
                </c:pt>
              </c:strCache>
            </c:strRef>
          </c:tx>
          <c:spPr>
            <a:solidFill>
              <a:srgbClr val="983703"/>
            </a:solidFill>
            <a:ln>
              <a:no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highlight>
                        <a:srgbClr val="E4E0D3"/>
                      </a:highlight>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0-381C-4DE2-8EF3-FD76758B0640}"/>
                </c:ext>
              </c:extLst>
            </c:dLbl>
            <c:dLbl>
              <c:idx val="1"/>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highlight>
                        <a:srgbClr val="E4E0D3"/>
                      </a:highlight>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381C-4DE2-8EF3-FD76758B064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Assistir a apresentações presenciais de música  clássica me faz bem</c:v>
                </c:pt>
                <c:pt idx="1">
                  <c:v>Orquestra – Osesp</c:v>
                </c:pt>
                <c:pt idx="2">
                  <c:v>Obras tocadas na apresentação</c:v>
                </c:pt>
                <c:pt idx="3">
                  <c:v>Expandir meu repertório e conhecimento sobre música clássica</c:v>
                </c:pt>
                <c:pt idx="4">
                  <c:v>Ambiente da Sala São Paulo</c:v>
                </c:pt>
                <c:pt idx="5">
                  <c:v>Programa com familiares</c:v>
                </c:pt>
                <c:pt idx="6">
                  <c:v>Solistas</c:v>
                </c:pt>
                <c:pt idx="7">
                  <c:v>Encaixe em meu cotidiano (dia e horário)</c:v>
                </c:pt>
                <c:pt idx="8">
                  <c:v>Programa com amigos</c:v>
                </c:pt>
                <c:pt idx="9">
                  <c:v>Coro da Osesp</c:v>
                </c:pt>
                <c:pt idx="10">
                  <c:v>Diretor Musical e Maestro Titular — Thierry Fischer</c:v>
                </c:pt>
              </c:strCache>
            </c:strRef>
          </c:cat>
          <c:val>
            <c:numRef>
              <c:f>Planilha1!$C$2:$C$12</c:f>
              <c:numCache>
                <c:formatCode>###0</c:formatCode>
                <c:ptCount val="11"/>
                <c:pt idx="0">
                  <c:v>30.423280423280424</c:v>
                </c:pt>
                <c:pt idx="1">
                  <c:v>26.190476190476193</c:v>
                </c:pt>
                <c:pt idx="2">
                  <c:v>17.460317460317459</c:v>
                </c:pt>
                <c:pt idx="3">
                  <c:v>8.9947089947089935</c:v>
                </c:pt>
                <c:pt idx="4">
                  <c:v>5.2910052910052912</c:v>
                </c:pt>
                <c:pt idx="5">
                  <c:v>2.9100529100529098</c:v>
                </c:pt>
                <c:pt idx="6">
                  <c:v>3.4391534391534391</c:v>
                </c:pt>
                <c:pt idx="7">
                  <c:v>0.52910052910052907</c:v>
                </c:pt>
                <c:pt idx="8">
                  <c:v>0.79365079365079361</c:v>
                </c:pt>
                <c:pt idx="9">
                  <c:v>0.52910052910052907</c:v>
                </c:pt>
                <c:pt idx="10">
                  <c:v>2.3809523809523809</c:v>
                </c:pt>
              </c:numCache>
            </c:numRef>
          </c:val>
          <c:extLst>
            <c:ext xmlns:c16="http://schemas.microsoft.com/office/drawing/2014/chart" uri="{C3380CC4-5D6E-409C-BE32-E72D297353CC}">
              <c16:uniqueId val="{00000001-4F06-A649-962D-D5FB9817E033}"/>
            </c:ext>
          </c:extLst>
        </c:ser>
        <c:ser>
          <c:idx val="2"/>
          <c:order val="2"/>
          <c:tx>
            <c:strRef>
              <c:f>Planilha1!$D$1</c:f>
              <c:strCache>
                <c:ptCount val="1"/>
                <c:pt idx="0">
                  <c:v>AVULSOS</c:v>
                </c:pt>
              </c:strCache>
            </c:strRef>
          </c:tx>
          <c:spPr>
            <a:solidFill>
              <a:srgbClr val="95874D"/>
            </a:solidFill>
            <a:ln>
              <a:noFill/>
            </a:ln>
            <a:effectLst/>
          </c:spPr>
          <c:invertIfNegative val="0"/>
          <c:dLbls>
            <c:dLbl>
              <c:idx val="4"/>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highlight>
                        <a:srgbClr val="E4E0D3"/>
                      </a:highlight>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2-381C-4DE2-8EF3-FD76758B0640}"/>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Assistir a apresentações presenciais de música  clássica me faz bem</c:v>
                </c:pt>
                <c:pt idx="1">
                  <c:v>Orquestra – Osesp</c:v>
                </c:pt>
                <c:pt idx="2">
                  <c:v>Obras tocadas na apresentação</c:v>
                </c:pt>
                <c:pt idx="3">
                  <c:v>Expandir meu repertório e conhecimento sobre música clássica</c:v>
                </c:pt>
                <c:pt idx="4">
                  <c:v>Ambiente da Sala São Paulo</c:v>
                </c:pt>
                <c:pt idx="5">
                  <c:v>Programa com familiares</c:v>
                </c:pt>
                <c:pt idx="6">
                  <c:v>Solistas</c:v>
                </c:pt>
                <c:pt idx="7">
                  <c:v>Encaixe em meu cotidiano (dia e horário)</c:v>
                </c:pt>
                <c:pt idx="8">
                  <c:v>Programa com amigos</c:v>
                </c:pt>
                <c:pt idx="9">
                  <c:v>Coro da Osesp</c:v>
                </c:pt>
                <c:pt idx="10">
                  <c:v>Diretor Musical e Maestro Titular — Thierry Fischer</c:v>
                </c:pt>
              </c:strCache>
            </c:strRef>
          </c:cat>
          <c:val>
            <c:numRef>
              <c:f>Planilha1!$D$2:$D$12</c:f>
              <c:numCache>
                <c:formatCode>###0</c:formatCode>
                <c:ptCount val="11"/>
                <c:pt idx="0">
                  <c:v>20.970537261698439</c:v>
                </c:pt>
                <c:pt idx="1">
                  <c:v>16.291161178509533</c:v>
                </c:pt>
                <c:pt idx="2">
                  <c:v>21.143847487001732</c:v>
                </c:pt>
                <c:pt idx="3">
                  <c:v>9.5320623916811087</c:v>
                </c:pt>
                <c:pt idx="4">
                  <c:v>10.571923743500866</c:v>
                </c:pt>
                <c:pt idx="5">
                  <c:v>3.4662045060658579</c:v>
                </c:pt>
                <c:pt idx="6">
                  <c:v>2.9462738301559792</c:v>
                </c:pt>
                <c:pt idx="7">
                  <c:v>4.5060658578856154</c:v>
                </c:pt>
                <c:pt idx="8">
                  <c:v>2.2530329289428077</c:v>
                </c:pt>
                <c:pt idx="9">
                  <c:v>2.4263431542461005</c:v>
                </c:pt>
                <c:pt idx="10">
                  <c:v>1.0398613518197575</c:v>
                </c:pt>
              </c:numCache>
            </c:numRef>
          </c:val>
          <c:extLst>
            <c:ext xmlns:c16="http://schemas.microsoft.com/office/drawing/2014/chart" uri="{C3380CC4-5D6E-409C-BE32-E72D297353CC}">
              <c16:uniqueId val="{00000002-4F06-A649-962D-D5FB9817E033}"/>
            </c:ext>
          </c:extLst>
        </c:ser>
        <c:dLbls>
          <c:dLblPos val="outEnd"/>
          <c:showLegendKey val="0"/>
          <c:showVal val="1"/>
          <c:showCatName val="0"/>
          <c:showSerName val="0"/>
          <c:showPercent val="0"/>
          <c:showBubbleSize val="0"/>
        </c:dLbls>
        <c:gapWidth val="444"/>
        <c:overlap val="-90"/>
        <c:axId val="889589168"/>
        <c:axId val="889584176"/>
      </c:barChart>
      <c:catAx>
        <c:axId val="889589168"/>
        <c:scaling>
          <c:orientation val="minMax"/>
        </c:scaling>
        <c:delete val="0"/>
        <c:axPos val="b"/>
        <c:majorGridlines>
          <c:spPr>
            <a:ln w="9525" cap="flat" cmpd="sng" algn="ctr">
              <a:solidFill>
                <a:srgbClr val="BBBFC4"/>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120" normalizeH="0" baseline="0">
                <a:solidFill>
                  <a:srgbClr val="1C2E46"/>
                </a:solidFill>
                <a:latin typeface="Calibri Light" panose="020F0302020204030204" pitchFamily="34" charset="0"/>
                <a:ea typeface="+mn-ea"/>
                <a:cs typeface="Calibri Light" panose="020F0302020204030204" pitchFamily="34" charset="0"/>
              </a:defRPr>
            </a:pPr>
            <a:endParaRPr lang="pt-BR"/>
          </a:p>
        </c:txPr>
        <c:crossAx val="889584176"/>
        <c:crosses val="autoZero"/>
        <c:auto val="1"/>
        <c:lblAlgn val="ctr"/>
        <c:lblOffset val="100"/>
        <c:noMultiLvlLbl val="0"/>
      </c:catAx>
      <c:valAx>
        <c:axId val="889584176"/>
        <c:scaling>
          <c:orientation val="minMax"/>
        </c:scaling>
        <c:delete val="1"/>
        <c:axPos val="l"/>
        <c:numFmt formatCode="###0" sourceLinked="1"/>
        <c:majorTickMark val="none"/>
        <c:minorTickMark val="none"/>
        <c:tickLblPos val="nextTo"/>
        <c:crossAx val="889589168"/>
        <c:crosses val="autoZero"/>
        <c:crossBetween val="between"/>
      </c:valAx>
      <c:spPr>
        <a:noFill/>
        <a:ln>
          <a:solidFill>
            <a:srgbClr val="BBBFC4"/>
          </a:solidFill>
        </a:ln>
        <a:effectLst/>
      </c:spPr>
    </c:plotArea>
    <c:legend>
      <c:legendPos val="t"/>
      <c:layout>
        <c:manualLayout>
          <c:xMode val="edge"/>
          <c:yMode val="edge"/>
          <c:x val="0.40835737541608524"/>
          <c:y val="0"/>
          <c:w val="0.19323973542227443"/>
          <c:h val="7.280384594782794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530617414530787"/>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D2D7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Contemporâneo (John Adams, Thomas Adès, Unsuk Chin e outros)</c:v>
                </c:pt>
                <c:pt idx="1">
                  <c:v>Romântico Tardio (Tchaikovsky, Elgar e outros)</c:v>
                </c:pt>
                <c:pt idx="2">
                  <c:v>Barroco (Bach, Haendel, Vivaldi e outros)</c:v>
                </c:pt>
                <c:pt idx="3">
                  <c:v>Moderno (Stravinsky, Villa-Lobos, Debussy e outros)</c:v>
                </c:pt>
                <c:pt idx="4">
                  <c:v>Clássico (Mozart, Haydn e outros)</c:v>
                </c:pt>
                <c:pt idx="5">
                  <c:v>Romântico (Beethoven, Schubert, Brahmse outros)</c:v>
                </c:pt>
              </c:strCache>
            </c:strRef>
          </c:cat>
          <c:val>
            <c:numRef>
              <c:f>Planilha1!$B$2:$B$7</c:f>
              <c:numCache>
                <c:formatCode>###0</c:formatCode>
                <c:ptCount val="6"/>
                <c:pt idx="0">
                  <c:v>27.426160337552741</c:v>
                </c:pt>
                <c:pt idx="1">
                  <c:v>62.587904360056257</c:v>
                </c:pt>
                <c:pt idx="2">
                  <c:v>64.416315049226441</c:v>
                </c:pt>
                <c:pt idx="3">
                  <c:v>64.697609001406477</c:v>
                </c:pt>
                <c:pt idx="4">
                  <c:v>72.573839662447256</c:v>
                </c:pt>
                <c:pt idx="5">
                  <c:v>81.012658227848107</c:v>
                </c:pt>
              </c:numCache>
            </c:numRef>
          </c:val>
          <c:extLst>
            <c:ext xmlns:c16="http://schemas.microsoft.com/office/drawing/2014/chart" uri="{C3380CC4-5D6E-409C-BE32-E72D297353CC}">
              <c16:uniqueId val="{00000000-36EE-4676-BF76-217DD3995DD8}"/>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Planilha1!$A$2</c:f>
              <c:strCache>
                <c:ptCount val="1"/>
                <c:pt idx="0">
                  <c:v>Romântico</c:v>
                </c:pt>
              </c:strCache>
            </c:strRef>
          </c:tx>
          <c:spPr>
            <a:solidFill>
              <a:srgbClr val="1C2E4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E6EAF0"/>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Planilha1!$B$2:$D$2</c:f>
              <c:numCache>
                <c:formatCode>###0</c:formatCode>
                <c:ptCount val="3"/>
                <c:pt idx="0">
                  <c:v>33.0520393811533</c:v>
                </c:pt>
                <c:pt idx="1">
                  <c:v>44.097222222222221</c:v>
                </c:pt>
                <c:pt idx="2">
                  <c:v>25.531914893617021</c:v>
                </c:pt>
              </c:numCache>
            </c:numRef>
          </c:val>
          <c:extLst>
            <c:ext xmlns:c16="http://schemas.microsoft.com/office/drawing/2014/chart" uri="{C3380CC4-5D6E-409C-BE32-E72D297353CC}">
              <c16:uniqueId val="{00000000-8A72-E94E-B092-9B4605E8E915}"/>
            </c:ext>
          </c:extLst>
        </c:ser>
        <c:ser>
          <c:idx val="1"/>
          <c:order val="1"/>
          <c:tx>
            <c:strRef>
              <c:f>Planilha1!$A$3</c:f>
              <c:strCache>
                <c:ptCount val="1"/>
                <c:pt idx="0">
                  <c:v>Moderno</c:v>
                </c:pt>
              </c:strCache>
            </c:strRef>
          </c:tx>
          <c:spPr>
            <a:solidFill>
              <a:srgbClr val="98370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E6EAF0"/>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Planilha1!$B$3:$D$3</c:f>
              <c:numCache>
                <c:formatCode>###0</c:formatCode>
                <c:ptCount val="3"/>
                <c:pt idx="0">
                  <c:v>17.862165963431785</c:v>
                </c:pt>
                <c:pt idx="1">
                  <c:v>16.319444444444446</c:v>
                </c:pt>
                <c:pt idx="2">
                  <c:v>18.912529550827422</c:v>
                </c:pt>
              </c:numCache>
            </c:numRef>
          </c:val>
          <c:extLst>
            <c:ext xmlns:c16="http://schemas.microsoft.com/office/drawing/2014/chart" uri="{C3380CC4-5D6E-409C-BE32-E72D297353CC}">
              <c16:uniqueId val="{00000001-8A72-E94E-B092-9B4605E8E915}"/>
            </c:ext>
          </c:extLst>
        </c:ser>
        <c:ser>
          <c:idx val="2"/>
          <c:order val="2"/>
          <c:tx>
            <c:strRef>
              <c:f>Planilha1!$A$4</c:f>
              <c:strCache>
                <c:ptCount val="1"/>
                <c:pt idx="0">
                  <c:v>Barroco</c:v>
                </c:pt>
              </c:strCache>
            </c:strRef>
          </c:tx>
          <c:spPr>
            <a:solidFill>
              <a:srgbClr val="95874D"/>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E6EAF0"/>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Planilha1!$B$4:$D$4</c:f>
              <c:numCache>
                <c:formatCode>###0</c:formatCode>
                <c:ptCount val="3"/>
                <c:pt idx="0">
                  <c:v>16.596343178621659</c:v>
                </c:pt>
                <c:pt idx="1">
                  <c:v>14.930555555555555</c:v>
                </c:pt>
                <c:pt idx="2">
                  <c:v>17.730496453900709</c:v>
                </c:pt>
              </c:numCache>
            </c:numRef>
          </c:val>
          <c:extLst>
            <c:ext xmlns:c16="http://schemas.microsoft.com/office/drawing/2014/chart" uri="{C3380CC4-5D6E-409C-BE32-E72D297353CC}">
              <c16:uniqueId val="{00000002-8A72-E94E-B092-9B4605E8E915}"/>
            </c:ext>
          </c:extLst>
        </c:ser>
        <c:ser>
          <c:idx val="3"/>
          <c:order val="3"/>
          <c:tx>
            <c:strRef>
              <c:f>Planilha1!$A$5</c:f>
              <c:strCache>
                <c:ptCount val="1"/>
                <c:pt idx="0">
                  <c:v>Romântico Tardio</c:v>
                </c:pt>
              </c:strCache>
            </c:strRef>
          </c:tx>
          <c:spPr>
            <a:solidFill>
              <a:srgbClr val="E4E0D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Planilha1!$B$5:$D$5</c:f>
              <c:numCache>
                <c:formatCode>###0</c:formatCode>
                <c:ptCount val="3"/>
                <c:pt idx="0">
                  <c:v>12.658227848101266</c:v>
                </c:pt>
                <c:pt idx="1">
                  <c:v>10.069444444444445</c:v>
                </c:pt>
                <c:pt idx="2">
                  <c:v>14.420803782505912</c:v>
                </c:pt>
              </c:numCache>
            </c:numRef>
          </c:val>
          <c:extLst>
            <c:ext xmlns:c16="http://schemas.microsoft.com/office/drawing/2014/chart" uri="{C3380CC4-5D6E-409C-BE32-E72D297353CC}">
              <c16:uniqueId val="{00000003-8A72-E94E-B092-9B4605E8E915}"/>
            </c:ext>
          </c:extLst>
        </c:ser>
        <c:ser>
          <c:idx val="4"/>
          <c:order val="4"/>
          <c:tx>
            <c:strRef>
              <c:f>Planilha1!$A$6</c:f>
              <c:strCache>
                <c:ptCount val="1"/>
                <c:pt idx="0">
                  <c:v>Clássico</c:v>
                </c:pt>
              </c:strCache>
            </c:strRef>
          </c:tx>
          <c:spPr>
            <a:solidFill>
              <a:srgbClr val="B4BBBE"/>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Planilha1!$B$6:$D$6</c:f>
              <c:numCache>
                <c:formatCode>###0</c:formatCode>
                <c:ptCount val="3"/>
                <c:pt idx="0">
                  <c:v>12.517580872011253</c:v>
                </c:pt>
                <c:pt idx="1">
                  <c:v>7.9861111111111107</c:v>
                </c:pt>
                <c:pt idx="2">
                  <c:v>15.602836879432624</c:v>
                </c:pt>
              </c:numCache>
            </c:numRef>
          </c:val>
          <c:extLst>
            <c:ext xmlns:c16="http://schemas.microsoft.com/office/drawing/2014/chart" uri="{C3380CC4-5D6E-409C-BE32-E72D297353CC}">
              <c16:uniqueId val="{00000004-8A72-E94E-B092-9B4605E8E915}"/>
            </c:ext>
          </c:extLst>
        </c:ser>
        <c:ser>
          <c:idx val="5"/>
          <c:order val="5"/>
          <c:tx>
            <c:strRef>
              <c:f>Planilha1!$A$7</c:f>
              <c:strCache>
                <c:ptCount val="1"/>
                <c:pt idx="0">
                  <c:v>Contemporãneo</c:v>
                </c:pt>
              </c:strCache>
            </c:strRef>
          </c:tx>
          <c:spPr>
            <a:solidFill>
              <a:schemeClr val="accent6">
                <a:lumMod val="20000"/>
                <a:lumOff val="80000"/>
              </a:schemeClr>
            </a:solidFill>
            <a:ln>
              <a:noFill/>
            </a:ln>
            <a:effectLst/>
          </c:spPr>
          <c:invertIfNegative val="0"/>
          <c:dLbls>
            <c:spPr>
              <a:solidFill>
                <a:schemeClr val="accent6">
                  <a:lumMod val="20000"/>
                  <a:lumOff val="80000"/>
                </a:schemeClr>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Planilha1!$B$7:$D$7</c:f>
              <c:numCache>
                <c:formatCode>###0</c:formatCode>
                <c:ptCount val="3"/>
                <c:pt idx="0">
                  <c:v>3</c:v>
                </c:pt>
                <c:pt idx="1">
                  <c:v>2</c:v>
                </c:pt>
                <c:pt idx="2">
                  <c:v>4.2553191489361701</c:v>
                </c:pt>
              </c:numCache>
            </c:numRef>
          </c:val>
          <c:extLst>
            <c:ext xmlns:c16="http://schemas.microsoft.com/office/drawing/2014/chart" uri="{C3380CC4-5D6E-409C-BE32-E72D297353CC}">
              <c16:uniqueId val="{00000005-8A72-E94E-B092-9B4605E8E915}"/>
            </c:ext>
          </c:extLst>
        </c:ser>
        <c:ser>
          <c:idx val="6"/>
          <c:order val="6"/>
          <c:tx>
            <c:strRef>
              <c:f>Planilha1!$A$8</c:f>
              <c:strCache>
                <c:ptCount val="1"/>
                <c:pt idx="0">
                  <c:v>Outros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Planilha1!$B$1:$D$1</c:f>
              <c:strCache>
                <c:ptCount val="3"/>
                <c:pt idx="0">
                  <c:v>TOTAL</c:v>
                </c:pt>
                <c:pt idx="1">
                  <c:v>ASSINANTES</c:v>
                </c:pt>
                <c:pt idx="2">
                  <c:v>AVULSOS</c:v>
                </c:pt>
              </c:strCache>
            </c:strRef>
          </c:cat>
          <c:val>
            <c:numRef>
              <c:f>Planilha1!$B$8:$D$8</c:f>
              <c:numCache>
                <c:formatCode>###0</c:formatCode>
                <c:ptCount val="3"/>
                <c:pt idx="0">
                  <c:v>4</c:v>
                </c:pt>
                <c:pt idx="1">
                  <c:v>5</c:v>
                </c:pt>
                <c:pt idx="2">
                  <c:v>3.5460992907801421</c:v>
                </c:pt>
              </c:numCache>
            </c:numRef>
          </c:val>
          <c:extLst>
            <c:ext xmlns:c16="http://schemas.microsoft.com/office/drawing/2014/chart" uri="{C3380CC4-5D6E-409C-BE32-E72D297353CC}">
              <c16:uniqueId val="{00000000-7BB9-4E13-BD1C-D3AEC350ACD3}"/>
            </c:ext>
          </c:extLst>
        </c:ser>
        <c:dLbls>
          <c:showLegendKey val="0"/>
          <c:showVal val="1"/>
          <c:showCatName val="0"/>
          <c:showSerName val="0"/>
          <c:showPercent val="0"/>
          <c:showBubbleSize val="0"/>
        </c:dLbls>
        <c:gapWidth val="150"/>
        <c:overlap val="100"/>
        <c:axId val="2100560240"/>
        <c:axId val="2100553168"/>
      </c:barChart>
      <c:catAx>
        <c:axId val="2100560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spc="300" baseline="0">
                <a:solidFill>
                  <a:srgbClr val="1C2E46"/>
                </a:solidFill>
                <a:latin typeface="Calibri Light" panose="020F0302020204030204" pitchFamily="34" charset="0"/>
                <a:ea typeface="+mn-ea"/>
                <a:cs typeface="Calibri Light" panose="020F0302020204030204" pitchFamily="34" charset="0"/>
              </a:defRPr>
            </a:pPr>
            <a:endParaRPr lang="pt-BR"/>
          </a:p>
        </c:txPr>
        <c:crossAx val="2100553168"/>
        <c:crosses val="autoZero"/>
        <c:auto val="1"/>
        <c:lblAlgn val="ctr"/>
        <c:lblOffset val="100"/>
        <c:noMultiLvlLbl val="0"/>
      </c:catAx>
      <c:valAx>
        <c:axId val="2100553168"/>
        <c:scaling>
          <c:orientation val="minMax"/>
          <c:max val="100"/>
        </c:scaling>
        <c:delete val="0"/>
        <c:axPos val="t"/>
        <c:majorGridlines>
          <c:spPr>
            <a:ln w="9525" cap="flat" cmpd="sng" algn="ctr">
              <a:solidFill>
                <a:srgbClr val="B4BB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75000"/>
                  </a:schemeClr>
                </a:solidFill>
                <a:latin typeface="Calibri Light" panose="020F0302020204030204" pitchFamily="34" charset="0"/>
                <a:ea typeface="+mn-ea"/>
                <a:cs typeface="Calibri Light" panose="020F0302020204030204" pitchFamily="34" charset="0"/>
              </a:defRPr>
            </a:pPr>
            <a:endParaRPr lang="pt-BR"/>
          </a:p>
        </c:txPr>
        <c:crossAx val="2100560240"/>
        <c:crosses val="autoZero"/>
        <c:crossBetween val="between"/>
      </c:valAx>
      <c:spPr>
        <a:noFill/>
        <a:ln>
          <a:solidFill>
            <a:srgbClr val="BBBFC4"/>
          </a:solidFill>
        </a:ln>
        <a:effectLst/>
      </c:spPr>
    </c:plotArea>
    <c:legend>
      <c:legendPos val="b"/>
      <c:layout>
        <c:manualLayout>
          <c:xMode val="edge"/>
          <c:yMode val="edge"/>
          <c:x val="0.16961027441113177"/>
          <c:y val="0.88515690810635184"/>
          <c:w val="0.8303896830095433"/>
          <c:h val="9.947320387624755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Calibri Light" panose="020F0302020204030204" pitchFamily="34" charset="0"/>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Calibri Light" panose="020F0302020204030204" pitchFamily="34" charset="0"/>
          <a:cs typeface="Calibri Light" panose="020F0302020204030204" pitchFamily="34" charset="0"/>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Planilha1!$A$2</c:f>
              <c:strCache>
                <c:ptCount val="1"/>
                <c:pt idx="0">
                  <c:v>Tradicional</c:v>
                </c:pt>
              </c:strCache>
            </c:strRef>
          </c:tx>
          <c:spPr>
            <a:solidFill>
              <a:srgbClr val="9587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Calibri Light" panose="020F0302020204030204" pitchFamily="34" charset="0"/>
                    <a:ea typeface="+mn-ea"/>
                    <a:cs typeface="Calibri Light" panose="020F03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Planilha1!$B$1:$D$1</c:f>
              <c:strCache>
                <c:ptCount val="3"/>
                <c:pt idx="0">
                  <c:v>TOTAL</c:v>
                </c:pt>
                <c:pt idx="1">
                  <c:v>ASSINANTES</c:v>
                </c:pt>
                <c:pt idx="2">
                  <c:v>AVULSOS</c:v>
                </c:pt>
              </c:strCache>
            </c:strRef>
          </c:cat>
          <c:val>
            <c:numRef>
              <c:f>Planilha1!$B$2:$D$2</c:f>
              <c:numCache>
                <c:formatCode>###0</c:formatCode>
                <c:ptCount val="3"/>
                <c:pt idx="0">
                  <c:v>63.247120418848212</c:v>
                </c:pt>
                <c:pt idx="1">
                  <c:v>68.949735449735385</c:v>
                </c:pt>
                <c:pt idx="2">
                  <c:v>59.511265164644705</c:v>
                </c:pt>
              </c:numCache>
            </c:numRef>
          </c:val>
          <c:extLst>
            <c:ext xmlns:c16="http://schemas.microsoft.com/office/drawing/2014/chart" uri="{C3380CC4-5D6E-409C-BE32-E72D297353CC}">
              <c16:uniqueId val="{00000000-8255-3D41-B877-D71BB38B1F0A}"/>
            </c:ext>
          </c:extLst>
        </c:ser>
        <c:ser>
          <c:idx val="1"/>
          <c:order val="1"/>
          <c:tx>
            <c:strRef>
              <c:f>Planilha1!$A$3</c:f>
              <c:strCache>
                <c:ptCount val="1"/>
                <c:pt idx="0">
                  <c:v>Moderno</c:v>
                </c:pt>
              </c:strCache>
            </c:strRef>
          </c:tx>
          <c:spPr>
            <a:solidFill>
              <a:srgbClr val="1C2E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Calibri Light" panose="020F0302020204030204" pitchFamily="34" charset="0"/>
                    <a:ea typeface="+mn-ea"/>
                    <a:cs typeface="Calibri Light" panose="020F03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Planilha1!$B$1:$D$1</c:f>
              <c:strCache>
                <c:ptCount val="3"/>
                <c:pt idx="0">
                  <c:v>TOTAL</c:v>
                </c:pt>
                <c:pt idx="1">
                  <c:v>ASSINANTES</c:v>
                </c:pt>
                <c:pt idx="2">
                  <c:v>AVULSOS</c:v>
                </c:pt>
              </c:strCache>
            </c:strRef>
          </c:cat>
          <c:val>
            <c:numRef>
              <c:f>Planilha1!$B$3:$D$3</c:f>
              <c:numCache>
                <c:formatCode>###0</c:formatCode>
                <c:ptCount val="3"/>
                <c:pt idx="0">
                  <c:v>36.752879581151845</c:v>
                </c:pt>
                <c:pt idx="1">
                  <c:v>31.050264550264554</c:v>
                </c:pt>
                <c:pt idx="2">
                  <c:v>40.488734835355295</c:v>
                </c:pt>
              </c:numCache>
            </c:numRef>
          </c:val>
          <c:extLst>
            <c:ext xmlns:c16="http://schemas.microsoft.com/office/drawing/2014/chart" uri="{C3380CC4-5D6E-409C-BE32-E72D297353CC}">
              <c16:uniqueId val="{00000001-8255-3D41-B877-D71BB38B1F0A}"/>
            </c:ext>
          </c:extLst>
        </c:ser>
        <c:dLbls>
          <c:dLblPos val="ctr"/>
          <c:showLegendKey val="0"/>
          <c:showVal val="1"/>
          <c:showCatName val="0"/>
          <c:showSerName val="0"/>
          <c:showPercent val="0"/>
          <c:showBubbleSize val="0"/>
        </c:dLbls>
        <c:gapWidth val="79"/>
        <c:overlap val="100"/>
        <c:axId val="2100560240"/>
        <c:axId val="2100553168"/>
      </c:barChart>
      <c:catAx>
        <c:axId val="2100560240"/>
        <c:scaling>
          <c:orientation val="minMax"/>
        </c:scaling>
        <c:delete val="0"/>
        <c:axPos val="b"/>
        <c:majorGridlines>
          <c:spPr>
            <a:ln w="9525" cap="flat" cmpd="sng" algn="ctr">
              <a:solidFill>
                <a:srgbClr val="B4BBBE"/>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300" normalizeH="0" baseline="0">
                <a:solidFill>
                  <a:srgbClr val="1C2E46"/>
                </a:solidFill>
                <a:latin typeface="Calibri Light" panose="020F0302020204030204" pitchFamily="34" charset="0"/>
                <a:ea typeface="+mn-ea"/>
                <a:cs typeface="Calibri Light" panose="020F0302020204030204" pitchFamily="34" charset="0"/>
              </a:defRPr>
            </a:pPr>
            <a:endParaRPr lang="pt-BR"/>
          </a:p>
        </c:txPr>
        <c:crossAx val="2100553168"/>
        <c:crosses val="autoZero"/>
        <c:auto val="1"/>
        <c:lblAlgn val="ctr"/>
        <c:lblOffset val="100"/>
        <c:noMultiLvlLbl val="0"/>
      </c:catAx>
      <c:valAx>
        <c:axId val="2100553168"/>
        <c:scaling>
          <c:orientation val="minMax"/>
          <c:max val="100"/>
        </c:scaling>
        <c:delete val="1"/>
        <c:axPos val="l"/>
        <c:numFmt formatCode="###0" sourceLinked="1"/>
        <c:majorTickMark val="none"/>
        <c:minorTickMark val="none"/>
        <c:tickLblPos val="nextTo"/>
        <c:crossAx val="2100560240"/>
        <c:crosses val="autoZero"/>
        <c:crossBetween val="between"/>
      </c:valAx>
      <c:spPr>
        <a:noFill/>
        <a:ln>
          <a:solidFill>
            <a:srgbClr val="B4BBBE"/>
          </a:solidFill>
        </a:ln>
        <a:effectLst/>
      </c:spPr>
    </c:plotArea>
    <c:legend>
      <c:legendPos val="t"/>
      <c:legendEntry>
        <c:idx val="0"/>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Entry>
      <c:legendEntry>
        <c:idx val="1"/>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82417119194612E-2"/>
          <c:y val="0.10320711717475903"/>
          <c:w val="0.87507102373575629"/>
          <c:h val="0.77326139436138075"/>
        </c:manualLayout>
      </c:layout>
      <c:scatterChart>
        <c:scatterStyle val="lineMarker"/>
        <c:varyColors val="0"/>
        <c:ser>
          <c:idx val="0"/>
          <c:order val="0"/>
          <c:tx>
            <c:strRef>
              <c:f>Planilha1!$B$1</c:f>
              <c:strCache>
                <c:ptCount val="1"/>
                <c:pt idx="0">
                  <c:v>Uso</c:v>
                </c:pt>
              </c:strCache>
            </c:strRef>
          </c:tx>
          <c:spPr>
            <a:ln w="25400" cap="rnd">
              <a:noFill/>
              <a:round/>
            </a:ln>
            <a:effectLst/>
          </c:spPr>
          <c:marker>
            <c:symbol val="circle"/>
            <c:size val="5"/>
            <c:spPr>
              <a:solidFill>
                <a:srgbClr val="1C2E46"/>
              </a:solidFill>
              <a:ln w="9525">
                <a:solidFill>
                  <a:schemeClr val="accent1"/>
                </a:solidFill>
              </a:ln>
              <a:effectLst/>
            </c:spPr>
          </c:marker>
          <c:dLbls>
            <c:dLbl>
              <c:idx val="0"/>
              <c:layout>
                <c:manualLayout>
                  <c:x val="-7.0305962271857092E-2"/>
                  <c:y val="-3.2681808999302148E-2"/>
                </c:manualLayout>
              </c:layout>
              <c:tx>
                <c:rich>
                  <a:bodyPr/>
                  <a:lstStyle/>
                  <a:p>
                    <a:fld id="{3D51F1A2-39BC-44AD-84A0-C367EC501E56}"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A8C-4869-AD02-C7591B7E37A7}"/>
                </c:ext>
              </c:extLst>
            </c:dLbl>
            <c:dLbl>
              <c:idx val="1"/>
              <c:tx>
                <c:rich>
                  <a:bodyPr/>
                  <a:lstStyle/>
                  <a:p>
                    <a:fld id="{A52DC37D-DBD5-4E6B-8C28-1B097F398ACA}" type="CELLRANGE">
                      <a:rPr lang="pt-BR"/>
                      <a:pPr/>
                      <a:t>[INTERVALODACÉLULA]</a:t>
                    </a:fld>
                    <a:endParaRPr lang="pt-BR"/>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A8C-4869-AD02-C7591B7E37A7}"/>
                </c:ext>
              </c:extLst>
            </c:dLbl>
            <c:dLbl>
              <c:idx val="2"/>
              <c:layout>
                <c:manualLayout>
                  <c:x val="-0.18102056436633152"/>
                  <c:y val="1.9770522473375678E-2"/>
                </c:manualLayout>
              </c:layout>
              <c:tx>
                <c:rich>
                  <a:bodyPr/>
                  <a:lstStyle/>
                  <a:p>
                    <a:fld id="{0A217896-738B-452E-9E01-51D7D29D376D}" type="CELLRANGE">
                      <a:rPr lang="en-US" dirty="0"/>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A8C-4869-AD02-C7591B7E37A7}"/>
                </c:ext>
              </c:extLst>
            </c:dLbl>
            <c:dLbl>
              <c:idx val="3"/>
              <c:layout>
                <c:manualLayout>
                  <c:x val="-2.1038778063895655E-3"/>
                  <c:y val="2.3642278992488289E-2"/>
                </c:manualLayout>
              </c:layout>
              <c:tx>
                <c:rich>
                  <a:bodyPr/>
                  <a:lstStyle/>
                  <a:p>
                    <a:fld id="{7253C60C-7D6B-43F2-ABDD-EC62A0A67F79}"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A8C-4869-AD02-C7591B7E37A7}"/>
                </c:ext>
              </c:extLst>
            </c:dLbl>
            <c:dLbl>
              <c:idx val="4"/>
              <c:layout>
                <c:manualLayout>
                  <c:x val="-4.1260300697532552E-2"/>
                  <c:y val="-2.8876806902932976E-2"/>
                </c:manualLayout>
              </c:layout>
              <c:tx>
                <c:rich>
                  <a:bodyPr/>
                  <a:lstStyle/>
                  <a:p>
                    <a:fld id="{E4034494-7EE3-4EC4-99E9-199BCD6E094C}"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A8C-4869-AD02-C7591B7E37A7}"/>
                </c:ext>
              </c:extLst>
            </c:dLbl>
            <c:dLbl>
              <c:idx val="5"/>
              <c:layout>
                <c:manualLayout>
                  <c:x val="-1.0433627659636817E-2"/>
                  <c:y val="1.5320227623821132E-2"/>
                </c:manualLayout>
              </c:layout>
              <c:tx>
                <c:rich>
                  <a:bodyPr/>
                  <a:lstStyle/>
                  <a:p>
                    <a:fld id="{16FDACC4-49F8-41CA-AE51-45E801BB6AAB}"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A8C-4869-AD02-C7591B7E37A7}"/>
                </c:ext>
              </c:extLst>
            </c:dLbl>
            <c:dLbl>
              <c:idx val="6"/>
              <c:layout>
                <c:manualLayout>
                  <c:x val="-2.098580780452703E-2"/>
                  <c:y val="-1.8056983747838585E-2"/>
                </c:manualLayout>
              </c:layout>
              <c:tx>
                <c:rich>
                  <a:bodyPr/>
                  <a:lstStyle/>
                  <a:p>
                    <a:fld id="{709BA2C8-485E-4098-BD90-3DD949CCCF62}" type="CELLRANGE">
                      <a:rPr lang="en-US" dirty="0"/>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A8C-4869-AD02-C7591B7E37A7}"/>
                </c:ext>
              </c:extLst>
            </c:dLbl>
            <c:dLbl>
              <c:idx val="7"/>
              <c:layout>
                <c:manualLayout>
                  <c:x val="-5.8421151296984365E-2"/>
                  <c:y val="-1.9330924450638259E-2"/>
                </c:manualLayout>
              </c:layout>
              <c:tx>
                <c:rich>
                  <a:bodyPr/>
                  <a:lstStyle/>
                  <a:p>
                    <a:fld id="{D34837C1-E14E-4949-AD5F-4B9FD57B9AF3}"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A8C-4869-AD02-C7591B7E37A7}"/>
                </c:ext>
              </c:extLst>
            </c:dLbl>
            <c:dLbl>
              <c:idx val="8"/>
              <c:layout>
                <c:manualLayout>
                  <c:x val="-3.0070762212772648E-2"/>
                  <c:y val="2.0076436442167979E-2"/>
                </c:manualLayout>
              </c:layout>
              <c:tx>
                <c:rich>
                  <a:bodyPr/>
                  <a:lstStyle/>
                  <a:p>
                    <a:fld id="{C6C563A1-379B-424B-84DC-729CDC9C04CB}"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A8C-4869-AD02-C7591B7E37A7}"/>
                </c:ext>
              </c:extLst>
            </c:dLbl>
            <c:dLbl>
              <c:idx val="9"/>
              <c:layout>
                <c:manualLayout>
                  <c:x val="-5.2472338930557708E-2"/>
                  <c:y val="2.422081732293031E-2"/>
                </c:manualLayout>
              </c:layout>
              <c:tx>
                <c:rich>
                  <a:bodyPr/>
                  <a:lstStyle/>
                  <a:p>
                    <a:fld id="{BBF74633-48E4-4C1C-9F30-D4D4F52F91DA}"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A8C-4869-AD02-C7591B7E37A7}"/>
                </c:ext>
              </c:extLst>
            </c:dLbl>
            <c:dLbl>
              <c:idx val="10"/>
              <c:layout>
                <c:manualLayout>
                  <c:x val="-1.3662694670748154E-2"/>
                  <c:y val="-2.2201364628600995E-2"/>
                </c:manualLayout>
              </c:layout>
              <c:tx>
                <c:rich>
                  <a:bodyPr/>
                  <a:lstStyle/>
                  <a:p>
                    <a:fld id="{50E8E4F7-DC92-42F3-B290-3CC4C51AD686}" type="CELLRANGE">
                      <a:rPr lang="en-US" dirty="0"/>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A8C-4869-AD02-C7591B7E37A7}"/>
                </c:ext>
              </c:extLst>
            </c:dLbl>
            <c:dLbl>
              <c:idx val="11"/>
              <c:layout>
                <c:manualLayout>
                  <c:x val="-8.6951033888656812E-2"/>
                  <c:y val="1.0869932774266502E-2"/>
                </c:manualLayout>
              </c:layout>
              <c:tx>
                <c:rich>
                  <a:bodyPr/>
                  <a:lstStyle/>
                  <a:p>
                    <a:fld id="{560357FA-4163-4C76-9DB7-BA4881714235}"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A8C-4869-AD02-C7591B7E37A7}"/>
                </c:ext>
              </c:extLst>
            </c:dLbl>
            <c:dLbl>
              <c:idx val="12"/>
              <c:layout>
                <c:manualLayout>
                  <c:x val="-8.637118611610152E-2"/>
                  <c:y val="-3.5869376487410391E-2"/>
                </c:manualLayout>
              </c:layout>
              <c:tx>
                <c:rich>
                  <a:bodyPr/>
                  <a:lstStyle/>
                  <a:p>
                    <a:fld id="{51F5DB87-F952-4D0D-B8CC-A1A11EE525B5}"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A8C-4869-AD02-C7591B7E37A7}"/>
                </c:ext>
              </c:extLst>
            </c:dLbl>
            <c:dLbl>
              <c:idx val="13"/>
              <c:layout>
                <c:manualLayout>
                  <c:x val="-0.10887850156115976"/>
                  <c:y val="3.5346554446816961E-2"/>
                </c:manualLayout>
              </c:layout>
              <c:tx>
                <c:rich>
                  <a:bodyPr/>
                  <a:lstStyle/>
                  <a:p>
                    <a:fld id="{85F97AE5-63D4-4B97-9B9C-27CAC1504B20}"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4A8C-4869-AD02-C7591B7E37A7}"/>
                </c:ext>
              </c:extLst>
            </c:dLbl>
            <c:dLbl>
              <c:idx val="14"/>
              <c:layout>
                <c:manualLayout>
                  <c:x val="-0.1308060701293948"/>
                  <c:y val="-1.8056983747838585E-2"/>
                </c:manualLayout>
              </c:layout>
              <c:tx>
                <c:rich>
                  <a:bodyPr/>
                  <a:lstStyle/>
                  <a:p>
                    <a:fld id="{6D907C39-4F22-4B6F-946B-BEB90F7BFE6C}"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4A8C-4869-AD02-C7591B7E37A7}"/>
                </c:ext>
              </c:extLst>
            </c:dLbl>
            <c:dLbl>
              <c:idx val="15"/>
              <c:layout>
                <c:manualLayout>
                  <c:x val="-7.8035786101855048E-3"/>
                  <c:y val="2.1995669898152992E-2"/>
                </c:manualLayout>
              </c:layout>
              <c:tx>
                <c:rich>
                  <a:bodyPr/>
                  <a:lstStyle/>
                  <a:p>
                    <a:fld id="{42135889-B03E-4830-84BC-B57FCF842565}"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4A8C-4869-AD02-C7591B7E37A7}"/>
                </c:ext>
              </c:extLst>
            </c:dLbl>
            <c:dLbl>
              <c:idx val="16"/>
              <c:layout>
                <c:manualLayout>
                  <c:x val="-0.11747017673501814"/>
                  <c:y val="-4.9209047694720988E-2"/>
                </c:manualLayout>
              </c:layout>
              <c:tx>
                <c:rich>
                  <a:bodyPr/>
                  <a:lstStyle/>
                  <a:p>
                    <a:fld id="{FB1709E9-67D3-48DB-9664-5398BD75CD6F}" type="CELLRANGE">
                      <a:rPr lang="en-US"/>
                      <a:pPr/>
                      <a:t>[INTERVALODACÉLULA]</a:t>
                    </a:fld>
                    <a:endParaRPr lang="pt-B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4A8C-4869-AD02-C7591B7E37A7}"/>
                </c:ext>
              </c:extLst>
            </c:dLbl>
            <c:dLbl>
              <c:idx val="18"/>
              <c:layout>
                <c:manualLayout>
                  <c:x val="-7.4934856670549901E-2"/>
                  <c:y val="-3.5858163146057179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4A8C-4869-AD02-C7591B7E37A7}"/>
                </c:ext>
              </c:extLst>
            </c:dLbl>
            <c:dLbl>
              <c:idx val="19"/>
              <c:layout>
                <c:manualLayout>
                  <c:x val="-1.1465185624941102E-2"/>
                  <c:y val="3.1202173566054554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4A8C-4869-AD02-C7591B7E37A7}"/>
                </c:ext>
              </c:extLst>
            </c:dLbl>
            <c:dLbl>
              <c:idx val="20"/>
              <c:layout>
                <c:manualLayout>
                  <c:x val="-0.11875478119650638"/>
                  <c:y val="2.1995669898153075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4A8C-4869-AD02-C7591B7E37A7}"/>
                </c:ext>
              </c:extLst>
            </c:dLbl>
            <c:dLbl>
              <c:idx val="21"/>
              <c:layout>
                <c:manualLayout>
                  <c:x val="-7.7987759733360834E-2"/>
                  <c:y val="-3.1407868296502391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4A8C-4869-AD02-C7591B7E37A7}"/>
                </c:ext>
              </c:extLst>
            </c:dLbl>
            <c:dLbl>
              <c:idx val="23"/>
              <c:layout>
                <c:manualLayout>
                  <c:x val="-9.0154473383806763E-2"/>
                  <c:y val="-2.4732426022170528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4A8C-4869-AD02-C7591B7E37A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95874D"/>
                    </a:solidFill>
                    <a:latin typeface="+mn-lt"/>
                    <a:ea typeface="+mn-ea"/>
                    <a:cs typeface="+mn-cs"/>
                  </a:defRPr>
                </a:pPr>
                <a:endParaRPr lang="pt-BR"/>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Planilha1!$A$2:$A$18</c:f>
              <c:numCache>
                <c:formatCode>###0</c:formatCode>
                <c:ptCount val="17"/>
                <c:pt idx="0">
                  <c:v>58.638743455497377</c:v>
                </c:pt>
                <c:pt idx="1">
                  <c:v>56.33507853403141</c:v>
                </c:pt>
                <c:pt idx="2">
                  <c:v>77.382198952879577</c:v>
                </c:pt>
                <c:pt idx="3">
                  <c:v>72.565445026178011</c:v>
                </c:pt>
                <c:pt idx="4">
                  <c:v>89.528795811518322</c:v>
                </c:pt>
                <c:pt idx="5">
                  <c:v>50.052356020942412</c:v>
                </c:pt>
                <c:pt idx="6">
                  <c:v>43.036649214659683</c:v>
                </c:pt>
                <c:pt idx="7">
                  <c:v>40.209424083769633</c:v>
                </c:pt>
                <c:pt idx="8">
                  <c:v>79.685863874345557</c:v>
                </c:pt>
                <c:pt idx="9">
                  <c:v>59.267015706806284</c:v>
                </c:pt>
                <c:pt idx="10">
                  <c:v>85.759162303664922</c:v>
                </c:pt>
                <c:pt idx="11">
                  <c:v>25.235602094240839</c:v>
                </c:pt>
                <c:pt idx="12">
                  <c:v>62.72251308900524</c:v>
                </c:pt>
                <c:pt idx="13">
                  <c:v>46.910994764397905</c:v>
                </c:pt>
                <c:pt idx="14">
                  <c:v>44.188481675392673</c:v>
                </c:pt>
                <c:pt idx="15">
                  <c:v>65.026178010471199</c:v>
                </c:pt>
                <c:pt idx="16">
                  <c:v>77.696335078534034</c:v>
                </c:pt>
              </c:numCache>
            </c:numRef>
          </c:xVal>
          <c:yVal>
            <c:numRef>
              <c:f>Planilha1!$B$2:$B$18</c:f>
              <c:numCache>
                <c:formatCode>###0</c:formatCode>
                <c:ptCount val="17"/>
                <c:pt idx="0">
                  <c:v>53.612565445026185</c:v>
                </c:pt>
                <c:pt idx="1">
                  <c:v>8.0628272251308903</c:v>
                </c:pt>
                <c:pt idx="2">
                  <c:v>32.356020942408378</c:v>
                </c:pt>
                <c:pt idx="3">
                  <c:v>28.481675392670159</c:v>
                </c:pt>
                <c:pt idx="4">
                  <c:v>54.764397905759168</c:v>
                </c:pt>
                <c:pt idx="5">
                  <c:v>15.183246073298429</c:v>
                </c:pt>
                <c:pt idx="6">
                  <c:v>48.272251308900522</c:v>
                </c:pt>
                <c:pt idx="7">
                  <c:v>15.183246073298429</c:v>
                </c:pt>
                <c:pt idx="8">
                  <c:v>31.727748691099478</c:v>
                </c:pt>
                <c:pt idx="9">
                  <c:v>27.329842931937172</c:v>
                </c:pt>
                <c:pt idx="10">
                  <c:v>34.031413612565444</c:v>
                </c:pt>
                <c:pt idx="11">
                  <c:v>10.785340314136125</c:v>
                </c:pt>
                <c:pt idx="12">
                  <c:v>33.089005235602095</c:v>
                </c:pt>
                <c:pt idx="13">
                  <c:v>39.162303664921467</c:v>
                </c:pt>
                <c:pt idx="14">
                  <c:v>11.30890052356021</c:v>
                </c:pt>
                <c:pt idx="15">
                  <c:v>23.455497382198953</c:v>
                </c:pt>
                <c:pt idx="16">
                  <c:v>33.193717277486911</c:v>
                </c:pt>
              </c:numCache>
            </c:numRef>
          </c:yVal>
          <c:smooth val="0"/>
          <c:extLst>
            <c:ext xmlns:c15="http://schemas.microsoft.com/office/drawing/2012/chart" uri="{02D57815-91ED-43cb-92C2-25804820EDAC}">
              <c15:datalabelsRange>
                <c15:f>Planilha1!$D$2:$D$18</c15:f>
                <c15:dlblRangeCache>
                  <c:ptCount val="17"/>
                  <c:pt idx="0">
                    <c:v>Academia de Música</c:v>
                  </c:pt>
                  <c:pt idx="1">
                    <c:v>CDs comerciais gravados pela Osesp</c:v>
                  </c:pt>
                  <c:pt idx="2">
                    <c:v>Concertos Digitais Osesp</c:v>
                  </c:pt>
                  <c:pt idx="3">
                    <c:v>Concertos fora do estado, no Brasil e exterior</c:v>
                  </c:pt>
                  <c:pt idx="4">
                    <c:v>Concertos Matinais</c:v>
                  </c:pt>
                  <c:pt idx="5">
                    <c:v>Coro na Capital</c:v>
                  </c:pt>
                  <c:pt idx="6">
                    <c:v>Descubra a Orquestra</c:v>
                  </c:pt>
                  <c:pt idx="7">
                    <c:v>Editora da Osesp</c:v>
                  </c:pt>
                  <c:pt idx="8">
                    <c:v>Ensaios gerais</c:v>
                  </c:pt>
                  <c:pt idx="9">
                    <c:v>Falando de Música</c:v>
                  </c:pt>
                  <c:pt idx="10">
                    <c:v>Festival de Campos do Jordão</c:v>
                  </c:pt>
                  <c:pt idx="11">
                    <c:v>Mediateca</c:v>
                  </c:pt>
                  <c:pt idx="12">
                    <c:v>Osesp Itinerante</c:v>
                  </c:pt>
                  <c:pt idx="13">
                    <c:v>Passe Livre Universitário</c:v>
                  </c:pt>
                  <c:pt idx="14">
                    <c:v>Selo Digital Osesp</c:v>
                  </c:pt>
                  <c:pt idx="15">
                    <c:v>Sou Osesp</c:v>
                  </c:pt>
                  <c:pt idx="16">
                    <c:v>Visitas monitoradas à Sala São Paulo</c:v>
                  </c:pt>
                </c15:dlblRangeCache>
              </c15:datalabelsRange>
            </c:ext>
            <c:ext xmlns:c16="http://schemas.microsoft.com/office/drawing/2014/chart" uri="{C3380CC4-5D6E-409C-BE32-E72D297353CC}">
              <c16:uniqueId val="{00000019-4A8C-4869-AD02-C7591B7E37A7}"/>
            </c:ext>
          </c:extLst>
        </c:ser>
        <c:dLbls>
          <c:showLegendKey val="0"/>
          <c:showVal val="0"/>
          <c:showCatName val="0"/>
          <c:showSerName val="0"/>
          <c:showPercent val="0"/>
          <c:showBubbleSize val="0"/>
        </c:dLbls>
        <c:axId val="1849087023"/>
        <c:axId val="1849077871"/>
      </c:scatterChart>
      <c:valAx>
        <c:axId val="1849087023"/>
        <c:scaling>
          <c:orientation val="minMax"/>
          <c:max val="100"/>
          <c:min val="1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849077871"/>
        <c:crossesAt val="34"/>
        <c:crossBetween val="midCat"/>
        <c:majorUnit val="20"/>
      </c:valAx>
      <c:valAx>
        <c:axId val="1849077871"/>
        <c:scaling>
          <c:orientation val="minMax"/>
          <c:max val="60"/>
          <c:min val="1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849087023"/>
        <c:crossesAt val="62.7"/>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Planilha1!$A$2</c:f>
              <c:strCache>
                <c:ptCount val="1"/>
                <c:pt idx="0">
                  <c:v>Semanalmente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Planilha1!$B$2</c:f>
              <c:numCache>
                <c:formatCode>General</c:formatCode>
                <c:ptCount val="1"/>
                <c:pt idx="0">
                  <c:v>8</c:v>
                </c:pt>
              </c:numCache>
            </c:numRef>
          </c:val>
          <c:extLst>
            <c:ext xmlns:c16="http://schemas.microsoft.com/office/drawing/2014/chart" uri="{C3380CC4-5D6E-409C-BE32-E72D297353CC}">
              <c16:uniqueId val="{00000000-C2B6-49F0-8B1D-9D24DC8443CC}"/>
            </c:ext>
          </c:extLst>
        </c:ser>
        <c:ser>
          <c:idx val="1"/>
          <c:order val="1"/>
          <c:tx>
            <c:strRef>
              <c:f>Planilha1!$A$3</c:f>
              <c:strCache>
                <c:ptCount val="1"/>
                <c:pt idx="0">
                  <c:v>Mensalmente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Planilha1!$B$3</c:f>
              <c:numCache>
                <c:formatCode>General</c:formatCode>
                <c:ptCount val="1"/>
                <c:pt idx="0">
                  <c:v>11</c:v>
                </c:pt>
              </c:numCache>
            </c:numRef>
          </c:val>
          <c:extLst>
            <c:ext xmlns:c16="http://schemas.microsoft.com/office/drawing/2014/chart" uri="{C3380CC4-5D6E-409C-BE32-E72D297353CC}">
              <c16:uniqueId val="{00000003-C2B6-49F0-8B1D-9D24DC8443CC}"/>
            </c:ext>
          </c:extLst>
        </c:ser>
        <c:ser>
          <c:idx val="2"/>
          <c:order val="2"/>
          <c:tx>
            <c:strRef>
              <c:f>Planilha1!$A$4</c:f>
              <c:strCache>
                <c:ptCount val="1"/>
                <c:pt idx="0">
                  <c:v>Sempre que posso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Planilha1!$B$4</c:f>
              <c:numCache>
                <c:formatCode>General</c:formatCode>
                <c:ptCount val="1"/>
                <c:pt idx="0">
                  <c:v>20</c:v>
                </c:pt>
              </c:numCache>
            </c:numRef>
          </c:val>
          <c:extLst>
            <c:ext xmlns:c16="http://schemas.microsoft.com/office/drawing/2014/chart" uri="{C3380CC4-5D6E-409C-BE32-E72D297353CC}">
              <c16:uniqueId val="{00000004-C2B6-49F0-8B1D-9D24DC8443CC}"/>
            </c:ext>
          </c:extLst>
        </c:ser>
        <c:ser>
          <c:idx val="3"/>
          <c:order val="3"/>
          <c:tx>
            <c:strRef>
              <c:f>Planilha1!$A$5</c:f>
              <c:strCache>
                <c:ptCount val="1"/>
                <c:pt idx="0">
                  <c:v>Ocasionalmente (raramente)</c:v>
                </c:pt>
              </c:strCache>
            </c:strRef>
          </c:tx>
          <c:spPr>
            <a:solidFill>
              <a:srgbClr val="E6EA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Planilha1!$B$5</c:f>
              <c:numCache>
                <c:formatCode>General</c:formatCode>
                <c:ptCount val="1"/>
                <c:pt idx="0">
                  <c:v>31</c:v>
                </c:pt>
              </c:numCache>
            </c:numRef>
          </c:val>
          <c:extLst>
            <c:ext xmlns:c16="http://schemas.microsoft.com/office/drawing/2014/chart" uri="{C3380CC4-5D6E-409C-BE32-E72D297353CC}">
              <c16:uniqueId val="{00000005-C2B6-49F0-8B1D-9D24DC8443CC}"/>
            </c:ext>
          </c:extLst>
        </c:ser>
        <c:ser>
          <c:idx val="4"/>
          <c:order val="4"/>
          <c:tx>
            <c:strRef>
              <c:f>Planilha1!$A$6</c:f>
              <c:strCache>
                <c:ptCount val="1"/>
                <c:pt idx="0">
                  <c:v>Não costumo assistir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Planilha1!$B$6</c:f>
              <c:numCache>
                <c:formatCode>General</c:formatCode>
                <c:ptCount val="1"/>
                <c:pt idx="0">
                  <c:v>30</c:v>
                </c:pt>
              </c:numCache>
            </c:numRef>
          </c:val>
          <c:extLst>
            <c:ext xmlns:c16="http://schemas.microsoft.com/office/drawing/2014/chart" uri="{C3380CC4-5D6E-409C-BE32-E72D297353CC}">
              <c16:uniqueId val="{00000006-C2B6-49F0-8B1D-9D24DC8443CC}"/>
            </c:ext>
          </c:extLst>
        </c:ser>
        <c:dLbls>
          <c:dLblPos val="ctr"/>
          <c:showLegendKey val="0"/>
          <c:showVal val="1"/>
          <c:showCatName val="0"/>
          <c:showSerName val="0"/>
          <c:showPercent val="0"/>
          <c:showBubbleSize val="0"/>
        </c:dLbls>
        <c:gapWidth val="150"/>
        <c:overlap val="100"/>
        <c:axId val="1578537744"/>
        <c:axId val="734046607"/>
      </c:barChart>
      <c:catAx>
        <c:axId val="1578537744"/>
        <c:scaling>
          <c:orientation val="minMax"/>
        </c:scaling>
        <c:delete val="1"/>
        <c:axPos val="l"/>
        <c:numFmt formatCode="General" sourceLinked="1"/>
        <c:majorTickMark val="none"/>
        <c:minorTickMark val="none"/>
        <c:tickLblPos val="nextTo"/>
        <c:crossAx val="734046607"/>
        <c:crosses val="autoZero"/>
        <c:auto val="1"/>
        <c:lblAlgn val="ctr"/>
        <c:lblOffset val="100"/>
        <c:noMultiLvlLbl val="0"/>
      </c:catAx>
      <c:valAx>
        <c:axId val="734046607"/>
        <c:scaling>
          <c:orientation val="minMax"/>
          <c:max val="100"/>
        </c:scaling>
        <c:delete val="1"/>
        <c:axPos val="b"/>
        <c:numFmt formatCode="General" sourceLinked="1"/>
        <c:majorTickMark val="none"/>
        <c:minorTickMark val="none"/>
        <c:tickLblPos val="nextTo"/>
        <c:crossAx val="157853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46019069139128"/>
          <c:y val="0"/>
          <c:w val="0.78294761852914951"/>
          <c:h val="1"/>
        </c:manualLayout>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CA80-4AB1-85BB-9560A31BEC7D}"/>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CA80-4AB1-85BB-9560A31BEC7D}"/>
              </c:ext>
            </c:extLst>
          </c:dPt>
          <c:dLbls>
            <c:dLbl>
              <c:idx val="0"/>
              <c:layout>
                <c:manualLayout>
                  <c:x val="0.23277584064996612"/>
                  <c:y val="-4.6135219549175766E-2"/>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80-4AB1-85BB-9560A31BEC7D}"/>
                </c:ext>
              </c:extLst>
            </c:dLbl>
            <c:dLbl>
              <c:idx val="1"/>
              <c:layout>
                <c:manualLayout>
                  <c:x val="-0.10800698150179514"/>
                  <c:y val="-5.4739564152859292E-2"/>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0.13972148693104719"/>
                      <c:h val="0.15299441417237192"/>
                    </c:manualLayout>
                  </c15:layout>
                </c:ext>
                <c:ext xmlns:c16="http://schemas.microsoft.com/office/drawing/2014/chart" uri="{C3380CC4-5D6E-409C-BE32-E72D297353CC}">
                  <c16:uniqueId val="{00000003-CA80-4AB1-85BB-9560A31BEC7D}"/>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72</c:v>
                </c:pt>
                <c:pt idx="1">
                  <c:v>28</c:v>
                </c:pt>
              </c:numCache>
            </c:numRef>
          </c:val>
          <c:extLst>
            <c:ext xmlns:c16="http://schemas.microsoft.com/office/drawing/2014/chart" uri="{C3380CC4-5D6E-409C-BE32-E72D297353CC}">
              <c16:uniqueId val="{00000004-CA80-4AB1-85BB-9560A31BEC7D}"/>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AE4A-4893-8E07-7519BA26A9C0}"/>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AE4A-4893-8E07-7519BA26A9C0}"/>
              </c:ext>
            </c:extLst>
          </c:dPt>
          <c:dLbls>
            <c:dLbl>
              <c:idx val="0"/>
              <c:layout>
                <c:manualLayout>
                  <c:x val="0.20614682892212444"/>
                  <c:y val="-0.21643830942844258"/>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4A-4893-8E07-7519BA26A9C0}"/>
                </c:ext>
              </c:extLst>
            </c:dLbl>
            <c:dLbl>
              <c:idx val="1"/>
              <c:layout>
                <c:manualLayout>
                  <c:x val="-0.20826180569823255"/>
                  <c:y val="0.19583966724641944"/>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4A-4893-8E07-7519BA26A9C0}"/>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Não</c:v>
                </c:pt>
                <c:pt idx="1">
                  <c:v>Sim</c:v>
                </c:pt>
              </c:strCache>
            </c:strRef>
          </c:cat>
          <c:val>
            <c:numRef>
              <c:f>Planilha1!$B$2:$B$3</c:f>
              <c:numCache>
                <c:formatCode>General</c:formatCode>
                <c:ptCount val="2"/>
                <c:pt idx="0">
                  <c:v>55</c:v>
                </c:pt>
                <c:pt idx="1">
                  <c:v>45</c:v>
                </c:pt>
              </c:numCache>
            </c:numRef>
          </c:val>
          <c:extLst>
            <c:ext xmlns:c16="http://schemas.microsoft.com/office/drawing/2014/chart" uri="{C3380CC4-5D6E-409C-BE32-E72D297353CC}">
              <c16:uniqueId val="{00000004-AE4A-4893-8E07-7519BA26A9C0}"/>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78356504740857E-2"/>
          <c:y val="6.1223459422304276E-2"/>
          <c:w val="0.90139960173191813"/>
          <c:h val="0.64338466311220877"/>
        </c:manualLayout>
      </c:layout>
      <c:barChart>
        <c:barDir val="col"/>
        <c:grouping val="stacked"/>
        <c:varyColors val="0"/>
        <c:ser>
          <c:idx val="0"/>
          <c:order val="0"/>
          <c:tx>
            <c:strRef>
              <c:f>Planilha1!$B$1</c:f>
              <c:strCache>
                <c:ptCount val="1"/>
              </c:strCache>
            </c:strRef>
          </c:tx>
          <c:spPr>
            <a:solidFill>
              <a:srgbClr val="9587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Calibri Light" panose="020F0302020204030204" pitchFamily="34" charset="0"/>
                    <a:ea typeface="+mn-ea"/>
                    <a:cs typeface="Calibri Light" panose="020F03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Planilha1!$A$2:$A$4</c:f>
              <c:strCache>
                <c:ptCount val="3"/>
                <c:pt idx="0">
                  <c:v>2022</c:v>
                </c:pt>
                <c:pt idx="1">
                  <c:v>2021</c:v>
                </c:pt>
                <c:pt idx="2">
                  <c:v>Antes da Pandemia</c:v>
                </c:pt>
              </c:strCache>
            </c:strRef>
          </c:cat>
          <c:val>
            <c:numRef>
              <c:f>Planilha1!$B$2:$B$4</c:f>
              <c:numCache>
                <c:formatCode>General</c:formatCode>
                <c:ptCount val="3"/>
                <c:pt idx="0">
                  <c:v>51</c:v>
                </c:pt>
                <c:pt idx="1">
                  <c:v>6</c:v>
                </c:pt>
                <c:pt idx="2">
                  <c:v>43</c:v>
                </c:pt>
              </c:numCache>
            </c:numRef>
          </c:val>
          <c:extLst>
            <c:ext xmlns:c16="http://schemas.microsoft.com/office/drawing/2014/chart" uri="{C3380CC4-5D6E-409C-BE32-E72D297353CC}">
              <c16:uniqueId val="{00000000-FF00-284B-A5C7-3EEE60583873}"/>
            </c:ext>
          </c:extLst>
        </c:ser>
        <c:dLbls>
          <c:dLblPos val="ctr"/>
          <c:showLegendKey val="0"/>
          <c:showVal val="1"/>
          <c:showCatName val="0"/>
          <c:showSerName val="0"/>
          <c:showPercent val="0"/>
          <c:showBubbleSize val="0"/>
        </c:dLbls>
        <c:gapWidth val="79"/>
        <c:overlap val="100"/>
        <c:axId val="1600130736"/>
        <c:axId val="1600135728"/>
      </c:barChart>
      <c:catAx>
        <c:axId val="1600130736"/>
        <c:scaling>
          <c:orientation val="minMax"/>
        </c:scaling>
        <c:delete val="0"/>
        <c:axPos val="b"/>
        <c:majorGridlines>
          <c:spPr>
            <a:ln w="9525" cap="flat" cmpd="sng" algn="ctr">
              <a:solidFill>
                <a:srgbClr val="BBBFC4"/>
              </a:solidFill>
              <a:round/>
            </a:ln>
            <a:effectLst/>
          </c:spPr>
        </c:majorGridlines>
        <c:numFmt formatCode="General" sourceLinked="1"/>
        <c:majorTickMark val="none"/>
        <c:minorTickMark val="none"/>
        <c:tickLblPos val="nextTo"/>
        <c:spPr>
          <a:noFill/>
          <a:ln w="9525" cap="flat" cmpd="sng" algn="ctr">
            <a:solidFill>
              <a:srgbClr val="BBBFC4"/>
            </a:solidFill>
            <a:round/>
          </a:ln>
          <a:effectLst/>
        </c:spPr>
        <c:txPr>
          <a:bodyPr rot="-60000000" spcFirstLastPara="1" vertOverflow="ellipsis" vert="horz" wrap="square" anchor="ctr" anchorCtr="1"/>
          <a:lstStyle/>
          <a:p>
            <a:pPr>
              <a:defRPr sz="1064" b="0" i="0" u="none" strike="noStrike" kern="1200" cap="all" spc="120" normalizeH="0" baseline="0">
                <a:solidFill>
                  <a:srgbClr val="1C2E46"/>
                </a:solidFill>
                <a:latin typeface="Calibri Light" panose="020F0302020204030204" pitchFamily="34" charset="0"/>
                <a:ea typeface="+mn-ea"/>
                <a:cs typeface="Calibri Light" panose="020F0302020204030204" pitchFamily="34" charset="0"/>
              </a:defRPr>
            </a:pPr>
            <a:endParaRPr lang="pt-BR"/>
          </a:p>
        </c:txPr>
        <c:crossAx val="1600135728"/>
        <c:crosses val="autoZero"/>
        <c:auto val="1"/>
        <c:lblAlgn val="ctr"/>
        <c:lblOffset val="100"/>
        <c:noMultiLvlLbl val="0"/>
      </c:catAx>
      <c:valAx>
        <c:axId val="1600135728"/>
        <c:scaling>
          <c:orientation val="minMax"/>
        </c:scaling>
        <c:delete val="1"/>
        <c:axPos val="l"/>
        <c:numFmt formatCode="General" sourceLinked="1"/>
        <c:majorTickMark val="none"/>
        <c:minorTickMark val="none"/>
        <c:tickLblPos val="nextTo"/>
        <c:crossAx val="1600130736"/>
        <c:crosses val="autoZero"/>
        <c:crossBetween val="between"/>
      </c:valAx>
      <c:spPr>
        <a:noFill/>
        <a:ln>
          <a:solidFill>
            <a:srgbClr val="BABFC5"/>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err="1"/>
              <a:t>Usou</a:t>
            </a:r>
            <a:r>
              <a:rPr lang="en-US"/>
              <a:t> esses </a:t>
            </a:r>
            <a:r>
              <a:rPr lang="en-US" err="1"/>
              <a:t>serviços</a:t>
            </a:r>
            <a:r>
              <a:rPr lang="en-US"/>
              <a:t>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5.4249496356845957E-2"/>
          <c:y val="0.1836664433599102"/>
          <c:w val="0.89569915406496259"/>
          <c:h val="0.56638847768187406"/>
        </c:manualLayout>
      </c:layout>
      <c:barChart>
        <c:barDir val="col"/>
        <c:grouping val="clustered"/>
        <c:varyColors val="0"/>
        <c:ser>
          <c:idx val="0"/>
          <c:order val="0"/>
          <c:tx>
            <c:strRef>
              <c:f>Planilha1!$B$1</c:f>
              <c:strCache>
                <c:ptCount val="1"/>
                <c:pt idx="0">
                  <c:v>2023</c:v>
                </c:pt>
              </c:strCache>
            </c:strRef>
          </c:tx>
          <c:spPr>
            <a:solidFill>
              <a:srgbClr val="95874D"/>
            </a:solidFill>
            <a:ln>
              <a:noFill/>
            </a:ln>
            <a:effectLst/>
          </c:spPr>
          <c:invertIfNegative val="0"/>
          <c:dLbls>
            <c:dLbl>
              <c:idx val="2"/>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highlight>
                        <a:srgbClr val="E4E0D3"/>
                      </a:highlight>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05FA-4B33-A0AC-8E66AC225B0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Planilha1!$B$2:$B$7</c:f>
              <c:numCache>
                <c:formatCode>General</c:formatCode>
                <c:ptCount val="6"/>
                <c:pt idx="0">
                  <c:v>76</c:v>
                </c:pt>
                <c:pt idx="1">
                  <c:v>65</c:v>
                </c:pt>
                <c:pt idx="2">
                  <c:v>51</c:v>
                </c:pt>
                <c:pt idx="3">
                  <c:v>61</c:v>
                </c:pt>
                <c:pt idx="4">
                  <c:v>17</c:v>
                </c:pt>
                <c:pt idx="5">
                  <c:v>29</c:v>
                </c:pt>
              </c:numCache>
            </c:numRef>
          </c:val>
          <c:extLst>
            <c:ext xmlns:c16="http://schemas.microsoft.com/office/drawing/2014/chart" uri="{C3380CC4-5D6E-409C-BE32-E72D297353CC}">
              <c16:uniqueId val="{00000000-E643-4C02-A4F4-72A3300E95EC}"/>
            </c:ext>
          </c:extLst>
        </c:ser>
        <c:ser>
          <c:idx val="1"/>
          <c:order val="1"/>
          <c:tx>
            <c:strRef>
              <c:f>Planilha1!$C$1</c:f>
              <c:strCache>
                <c:ptCount val="1"/>
                <c:pt idx="0">
                  <c:v>2022</c:v>
                </c:pt>
              </c:strCache>
            </c:strRef>
          </c:tx>
          <c:spPr>
            <a:solidFill>
              <a:srgbClr val="1C2E46"/>
            </a:solidFill>
            <a:ln>
              <a:noFill/>
            </a:ln>
            <a:effectLst/>
          </c:spPr>
          <c:invertIfNegative val="0"/>
          <c:dLbls>
            <c:dLbl>
              <c:idx val="1"/>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highlight>
                        <a:srgbClr val="E4E0D3"/>
                      </a:highlight>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0-05FA-4B33-A0AC-8E66AC225B0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Planilha1!$C$2:$C$7</c:f>
              <c:numCache>
                <c:formatCode>General</c:formatCode>
                <c:ptCount val="6"/>
                <c:pt idx="0">
                  <c:v>81</c:v>
                </c:pt>
                <c:pt idx="1">
                  <c:v>84</c:v>
                </c:pt>
                <c:pt idx="2">
                  <c:v>39</c:v>
                </c:pt>
                <c:pt idx="3">
                  <c:v>56</c:v>
                </c:pt>
                <c:pt idx="4">
                  <c:v>18</c:v>
                </c:pt>
              </c:numCache>
            </c:numRef>
          </c:val>
          <c:extLst>
            <c:ext xmlns:c16="http://schemas.microsoft.com/office/drawing/2014/chart" uri="{C3380CC4-5D6E-409C-BE32-E72D297353CC}">
              <c16:uniqueId val="{00000001-E643-4C02-A4F4-72A3300E95EC}"/>
            </c:ext>
          </c:extLst>
        </c:ser>
        <c:ser>
          <c:idx val="2"/>
          <c:order val="2"/>
          <c:tx>
            <c:strRef>
              <c:f>Planilha1!$D$1</c:f>
              <c:strCache>
                <c:ptCount val="1"/>
                <c:pt idx="0">
                  <c:v>2021</c:v>
                </c:pt>
              </c:strCache>
            </c:strRef>
          </c:tx>
          <c:spPr>
            <a:solidFill>
              <a:srgbClr val="D2D7D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Planilha1!$D$2:$D$7</c:f>
              <c:numCache>
                <c:formatCode>General</c:formatCode>
                <c:ptCount val="6"/>
                <c:pt idx="0">
                  <c:v>85</c:v>
                </c:pt>
                <c:pt idx="1">
                  <c:v>83</c:v>
                </c:pt>
                <c:pt idx="2">
                  <c:v>63</c:v>
                </c:pt>
                <c:pt idx="3">
                  <c:v>78</c:v>
                </c:pt>
                <c:pt idx="4">
                  <c:v>36</c:v>
                </c:pt>
              </c:numCache>
            </c:numRef>
          </c:val>
          <c:extLst>
            <c:ext xmlns:c16="http://schemas.microsoft.com/office/drawing/2014/chart" uri="{C3380CC4-5D6E-409C-BE32-E72D297353CC}">
              <c16:uniqueId val="{00000002-E643-4C02-A4F4-72A3300E95EC}"/>
            </c:ext>
          </c:extLst>
        </c:ser>
        <c:ser>
          <c:idx val="3"/>
          <c:order val="3"/>
          <c:tx>
            <c:strRef>
              <c:f>Planilha1!$E$1</c:f>
              <c:strCache>
                <c:ptCount val="1"/>
                <c:pt idx="0">
                  <c:v>2019</c:v>
                </c:pt>
              </c:strCache>
            </c:strRef>
          </c:tx>
          <c:spPr>
            <a:solidFill>
              <a:srgbClr val="E4E0D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Planilha1!$E$2:$E$7</c:f>
              <c:numCache>
                <c:formatCode>General</c:formatCode>
                <c:ptCount val="6"/>
                <c:pt idx="0">
                  <c:v>77</c:v>
                </c:pt>
                <c:pt idx="1">
                  <c:v>74</c:v>
                </c:pt>
                <c:pt idx="2">
                  <c:v>77</c:v>
                </c:pt>
                <c:pt idx="3">
                  <c:v>68</c:v>
                </c:pt>
                <c:pt idx="4">
                  <c:v>36</c:v>
                </c:pt>
              </c:numCache>
            </c:numRef>
          </c:val>
          <c:extLst>
            <c:ext xmlns:c16="http://schemas.microsoft.com/office/drawing/2014/chart" uri="{C3380CC4-5D6E-409C-BE32-E72D297353CC}">
              <c16:uniqueId val="{00000003-E643-4C02-A4F4-72A3300E95EC}"/>
            </c:ext>
          </c:extLst>
        </c:ser>
        <c:dLbls>
          <c:dLblPos val="outEnd"/>
          <c:showLegendKey val="0"/>
          <c:showVal val="1"/>
          <c:showCatName val="0"/>
          <c:showSerName val="0"/>
          <c:showPercent val="0"/>
          <c:showBubbleSize val="0"/>
        </c:dLbls>
        <c:gapWidth val="219"/>
        <c:overlap val="-27"/>
        <c:axId val="1324655856"/>
        <c:axId val="757830480"/>
      </c:barChart>
      <c:catAx>
        <c:axId val="132465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757830480"/>
        <c:crosses val="autoZero"/>
        <c:auto val="1"/>
        <c:lblAlgn val="ctr"/>
        <c:lblOffset val="100"/>
        <c:noMultiLvlLbl val="0"/>
      </c:catAx>
      <c:valAx>
        <c:axId val="7578304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1324655856"/>
        <c:crosses val="autoZero"/>
        <c:crossBetween val="between"/>
      </c:valAx>
      <c:spPr>
        <a:noFill/>
        <a:ln>
          <a:noFill/>
        </a:ln>
        <a:effectLst/>
      </c:spPr>
    </c:plotArea>
    <c:legend>
      <c:legendPos val="r"/>
      <c:layout>
        <c:manualLayout>
          <c:xMode val="edge"/>
          <c:yMode val="edge"/>
          <c:x val="0.87079507229510589"/>
          <c:y val="5.7474579126278062E-2"/>
          <c:w val="6.9531064078949337E-2"/>
          <c:h val="0.380067581991487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Planilha1!$B$1</c:f>
              <c:strCache>
                <c:ptCount val="1"/>
                <c:pt idx="0">
                  <c:v>TOTAL</c:v>
                </c:pt>
              </c:strCache>
            </c:strRef>
          </c:tx>
          <c:spPr>
            <a:ln w="28575" cap="rnd">
              <a:solidFill>
                <a:schemeClr val="accent4"/>
              </a:solidFill>
              <a:round/>
            </a:ln>
            <a:effectLst/>
          </c:spPr>
          <c:marker>
            <c:symbol val="none"/>
          </c:marker>
          <c:cat>
            <c:strRef>
              <c:f>Planilha1!$A$2:$A$6</c:f>
              <c:strCache>
                <c:ptCount val="5"/>
                <c:pt idx="0">
                  <c:v>Livros</c:v>
                </c:pt>
                <c:pt idx="1">
                  <c:v>Discos</c:v>
                </c:pt>
                <c:pt idx="2">
                  <c:v>Enfeites para casa</c:v>
                </c:pt>
                <c:pt idx="3">
                  <c:v>Bijouterias</c:v>
                </c:pt>
                <c:pt idx="4">
                  <c:v>Roupas</c:v>
                </c:pt>
              </c:strCache>
            </c:strRef>
          </c:cat>
          <c:val>
            <c:numRef>
              <c:f>Planilha1!$B$2:$B$6</c:f>
              <c:numCache>
                <c:formatCode>General</c:formatCode>
                <c:ptCount val="5"/>
                <c:pt idx="0">
                  <c:v>65</c:v>
                </c:pt>
                <c:pt idx="1">
                  <c:v>70</c:v>
                </c:pt>
                <c:pt idx="2">
                  <c:v>48</c:v>
                </c:pt>
                <c:pt idx="3">
                  <c:v>48</c:v>
                </c:pt>
                <c:pt idx="4">
                  <c:v>42</c:v>
                </c:pt>
              </c:numCache>
            </c:numRef>
          </c:val>
          <c:extLst>
            <c:ext xmlns:c16="http://schemas.microsoft.com/office/drawing/2014/chart" uri="{C3380CC4-5D6E-409C-BE32-E72D297353CC}">
              <c16:uniqueId val="{00000000-5F37-4FD3-A564-C9ABA6EB6D29}"/>
            </c:ext>
          </c:extLst>
        </c:ser>
        <c:ser>
          <c:idx val="1"/>
          <c:order val="1"/>
          <c:tx>
            <c:strRef>
              <c:f>Planilha1!$C$1</c:f>
              <c:strCache>
                <c:ptCount val="1"/>
                <c:pt idx="0">
                  <c:v>ASSINANTE</c:v>
                </c:pt>
              </c:strCache>
            </c:strRef>
          </c:tx>
          <c:spPr>
            <a:ln w="28575" cap="rnd">
              <a:solidFill>
                <a:srgbClr val="1C2E46"/>
              </a:solidFill>
              <a:round/>
            </a:ln>
            <a:effectLst/>
          </c:spPr>
          <c:marker>
            <c:symbol val="none"/>
          </c:marker>
          <c:cat>
            <c:strRef>
              <c:f>Planilha1!$A$2:$A$6</c:f>
              <c:strCache>
                <c:ptCount val="5"/>
                <c:pt idx="0">
                  <c:v>Livros</c:v>
                </c:pt>
                <c:pt idx="1">
                  <c:v>Discos</c:v>
                </c:pt>
                <c:pt idx="2">
                  <c:v>Enfeites para casa</c:v>
                </c:pt>
                <c:pt idx="3">
                  <c:v>Bijouterias</c:v>
                </c:pt>
                <c:pt idx="4">
                  <c:v>Roupas</c:v>
                </c:pt>
              </c:strCache>
            </c:strRef>
          </c:cat>
          <c:val>
            <c:numRef>
              <c:f>Planilha1!$C$2:$C$6</c:f>
              <c:numCache>
                <c:formatCode>General</c:formatCode>
                <c:ptCount val="5"/>
                <c:pt idx="0">
                  <c:v>67</c:v>
                </c:pt>
                <c:pt idx="1">
                  <c:v>72</c:v>
                </c:pt>
                <c:pt idx="2">
                  <c:v>43</c:v>
                </c:pt>
                <c:pt idx="3">
                  <c:v>48</c:v>
                </c:pt>
                <c:pt idx="4">
                  <c:v>40</c:v>
                </c:pt>
              </c:numCache>
            </c:numRef>
          </c:val>
          <c:extLst>
            <c:ext xmlns:c16="http://schemas.microsoft.com/office/drawing/2014/chart" uri="{C3380CC4-5D6E-409C-BE32-E72D297353CC}">
              <c16:uniqueId val="{00000001-5F37-4FD3-A564-C9ABA6EB6D29}"/>
            </c:ext>
          </c:extLst>
        </c:ser>
        <c:ser>
          <c:idx val="2"/>
          <c:order val="2"/>
          <c:tx>
            <c:strRef>
              <c:f>Planilha1!$D$1</c:f>
              <c:strCache>
                <c:ptCount val="1"/>
                <c:pt idx="0">
                  <c:v>AVULSO</c:v>
                </c:pt>
              </c:strCache>
            </c:strRef>
          </c:tx>
          <c:spPr>
            <a:ln w="28575" cap="rnd">
              <a:solidFill>
                <a:srgbClr val="95874D"/>
              </a:solidFill>
              <a:round/>
            </a:ln>
            <a:effectLst/>
          </c:spPr>
          <c:marker>
            <c:symbol val="none"/>
          </c:marker>
          <c:dPt>
            <c:idx val="3"/>
            <c:marker>
              <c:symbol val="none"/>
            </c:marker>
            <c:bubble3D val="0"/>
            <c:extLst>
              <c:ext xmlns:c16="http://schemas.microsoft.com/office/drawing/2014/chart" uri="{C3380CC4-5D6E-409C-BE32-E72D297353CC}">
                <c16:uniqueId val="{00000002-5F37-4FD3-A564-C9ABA6EB6D29}"/>
              </c:ext>
            </c:extLst>
          </c:dPt>
          <c:cat>
            <c:strRef>
              <c:f>Planilha1!$A$2:$A$6</c:f>
              <c:strCache>
                <c:ptCount val="5"/>
                <c:pt idx="0">
                  <c:v>Livros</c:v>
                </c:pt>
                <c:pt idx="1">
                  <c:v>Discos</c:v>
                </c:pt>
                <c:pt idx="2">
                  <c:v>Enfeites para casa</c:v>
                </c:pt>
                <c:pt idx="3">
                  <c:v>Bijouterias</c:v>
                </c:pt>
                <c:pt idx="4">
                  <c:v>Roupas</c:v>
                </c:pt>
              </c:strCache>
            </c:strRef>
          </c:cat>
          <c:val>
            <c:numRef>
              <c:f>Planilha1!$D$2:$D$6</c:f>
              <c:numCache>
                <c:formatCode>General</c:formatCode>
                <c:ptCount val="5"/>
                <c:pt idx="0">
                  <c:v>63</c:v>
                </c:pt>
                <c:pt idx="1">
                  <c:v>67</c:v>
                </c:pt>
                <c:pt idx="2">
                  <c:v>54</c:v>
                </c:pt>
                <c:pt idx="3">
                  <c:v>48</c:v>
                </c:pt>
                <c:pt idx="4">
                  <c:v>43</c:v>
                </c:pt>
              </c:numCache>
            </c:numRef>
          </c:val>
          <c:extLst>
            <c:ext xmlns:c16="http://schemas.microsoft.com/office/drawing/2014/chart" uri="{C3380CC4-5D6E-409C-BE32-E72D297353CC}">
              <c16:uniqueId val="{00000003-5F37-4FD3-A564-C9ABA6EB6D29}"/>
            </c:ext>
          </c:extLst>
        </c:ser>
        <c:dLbls>
          <c:showLegendKey val="0"/>
          <c:showVal val="0"/>
          <c:showCatName val="0"/>
          <c:showSerName val="0"/>
          <c:showPercent val="0"/>
          <c:showBubbleSize val="0"/>
        </c:dLbls>
        <c:axId val="677833680"/>
        <c:axId val="571303616"/>
      </c:radarChart>
      <c:catAx>
        <c:axId val="677833680"/>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571303616"/>
        <c:crosses val="autoZero"/>
        <c:auto val="1"/>
        <c:lblAlgn val="ctr"/>
        <c:lblOffset val="100"/>
        <c:noMultiLvlLbl val="0"/>
      </c:catAx>
      <c:valAx>
        <c:axId val="571303616"/>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BR"/>
          </a:p>
        </c:txPr>
        <c:crossAx val="677833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6EAF0"/>
    </a:solidFill>
    <a:ln>
      <a:noFill/>
    </a:ln>
    <a:effectLst/>
  </c:spPr>
  <c:txPr>
    <a:bodyPr/>
    <a:lstStyle/>
    <a:p>
      <a:pPr>
        <a:defRPr/>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62838164336612"/>
          <c:y val="9.9049796712858268E-2"/>
          <c:w val="0.60532035008568297"/>
          <c:h val="0.82650609664011121"/>
        </c:manualLayout>
      </c:layout>
      <c:barChart>
        <c:barDir val="bar"/>
        <c:grouping val="clustered"/>
        <c:varyColors val="0"/>
        <c:ser>
          <c:idx val="0"/>
          <c:order val="0"/>
          <c:tx>
            <c:strRef>
              <c:f>Planilha1!$B$1</c:f>
              <c:strCache>
                <c:ptCount val="1"/>
                <c:pt idx="0">
                  <c:v>AVULSOS</c:v>
                </c:pt>
              </c:strCache>
            </c:strRef>
          </c:tx>
          <c:spPr>
            <a:solidFill>
              <a:srgbClr val="95874D"/>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Chaveiros</c:v>
                </c:pt>
                <c:pt idx="1">
                  <c:v>Nada</c:v>
                </c:pt>
                <c:pt idx="2">
                  <c:v>Roupas</c:v>
                </c:pt>
                <c:pt idx="3">
                  <c:v>Bijouterias</c:v>
                </c:pt>
                <c:pt idx="4">
                  <c:v>Enfeites para casa</c:v>
                </c:pt>
                <c:pt idx="5">
                  <c:v>Discos</c:v>
                </c:pt>
                <c:pt idx="6">
                  <c:v>Livros</c:v>
                </c:pt>
              </c:strCache>
            </c:strRef>
          </c:cat>
          <c:val>
            <c:numRef>
              <c:f>Planilha1!$B$2:$B$8</c:f>
              <c:numCache>
                <c:formatCode>###0</c:formatCode>
                <c:ptCount val="7"/>
                <c:pt idx="0">
                  <c:v>2.5089605734767026</c:v>
                </c:pt>
                <c:pt idx="1">
                  <c:v>8.9605734767025087</c:v>
                </c:pt>
                <c:pt idx="2">
                  <c:v>14.336917562724013</c:v>
                </c:pt>
                <c:pt idx="3">
                  <c:v>10.75268817204301</c:v>
                </c:pt>
                <c:pt idx="4">
                  <c:v>30.824372759856633</c:v>
                </c:pt>
                <c:pt idx="5">
                  <c:v>35.483870967741936</c:v>
                </c:pt>
                <c:pt idx="6">
                  <c:v>54.838709677419352</c:v>
                </c:pt>
              </c:numCache>
            </c:numRef>
          </c:val>
          <c:extLst>
            <c:ext xmlns:c16="http://schemas.microsoft.com/office/drawing/2014/chart" uri="{C3380CC4-5D6E-409C-BE32-E72D297353CC}">
              <c16:uniqueId val="{00000000-FDF8-497F-AF7B-67EFA14DAC22}"/>
            </c:ext>
          </c:extLst>
        </c:ser>
        <c:ser>
          <c:idx val="1"/>
          <c:order val="1"/>
          <c:tx>
            <c:strRef>
              <c:f>Planilha1!$C$1</c:f>
              <c:strCache>
                <c:ptCount val="1"/>
                <c:pt idx="0">
                  <c:v>ASSINANTES</c:v>
                </c:pt>
              </c:strCache>
            </c:strRef>
          </c:tx>
          <c:spPr>
            <a:solidFill>
              <a:srgbClr val="1C2E46"/>
            </a:solidFill>
            <a:ln>
              <a:noFill/>
            </a:ln>
            <a:effectLst/>
          </c:spPr>
          <c:invertIfNegative val="0"/>
          <c:dLbls>
            <c:dLbl>
              <c:idx val="3"/>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4-E3BF-4574-9B1C-D9F28FEF5C82}"/>
                </c:ext>
              </c:extLst>
            </c:dLbl>
            <c:dLbl>
              <c:idx val="5"/>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3-E3BF-4574-9B1C-D9F28FEF5C82}"/>
                </c:ext>
              </c:extLst>
            </c:dLbl>
            <c:dLbl>
              <c:idx val="6"/>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2-E3BF-4574-9B1C-D9F28FEF5C82}"/>
                </c:ext>
              </c:extLst>
            </c:dLbl>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Chaveiros</c:v>
                </c:pt>
                <c:pt idx="1">
                  <c:v>Nada</c:v>
                </c:pt>
                <c:pt idx="2">
                  <c:v>Roupas</c:v>
                </c:pt>
                <c:pt idx="3">
                  <c:v>Bijouterias</c:v>
                </c:pt>
                <c:pt idx="4">
                  <c:v>Enfeites para casa</c:v>
                </c:pt>
                <c:pt idx="5">
                  <c:v>Discos</c:v>
                </c:pt>
                <c:pt idx="6">
                  <c:v>Livros</c:v>
                </c:pt>
              </c:strCache>
            </c:strRef>
          </c:cat>
          <c:val>
            <c:numRef>
              <c:f>Planilha1!$C$2:$C$8</c:f>
              <c:numCache>
                <c:formatCode>###0</c:formatCode>
                <c:ptCount val="7"/>
                <c:pt idx="0">
                  <c:v>1.6666666666666667</c:v>
                </c:pt>
                <c:pt idx="1">
                  <c:v>2.3333333333333335</c:v>
                </c:pt>
                <c:pt idx="2">
                  <c:v>12</c:v>
                </c:pt>
                <c:pt idx="3">
                  <c:v>28.000000000000004</c:v>
                </c:pt>
                <c:pt idx="4">
                  <c:v>23.666666666666668</c:v>
                </c:pt>
                <c:pt idx="5">
                  <c:v>75</c:v>
                </c:pt>
                <c:pt idx="6">
                  <c:v>79.333333333333329</c:v>
                </c:pt>
              </c:numCache>
            </c:numRef>
          </c:val>
          <c:extLst>
            <c:ext xmlns:c16="http://schemas.microsoft.com/office/drawing/2014/chart" uri="{C3380CC4-5D6E-409C-BE32-E72D297353CC}">
              <c16:uniqueId val="{00000001-FDF8-497F-AF7B-67EFA14DAC22}"/>
            </c:ext>
          </c:extLst>
        </c:ser>
        <c:ser>
          <c:idx val="2"/>
          <c:order val="2"/>
          <c:tx>
            <c:strRef>
              <c:f>Planilha1!$D$1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Chaveiros</c:v>
                </c:pt>
                <c:pt idx="1">
                  <c:v>Nada</c:v>
                </c:pt>
                <c:pt idx="2">
                  <c:v>Roupas</c:v>
                </c:pt>
                <c:pt idx="3">
                  <c:v>Bijouterias</c:v>
                </c:pt>
                <c:pt idx="4">
                  <c:v>Enfeites para casa</c:v>
                </c:pt>
                <c:pt idx="5">
                  <c:v>Discos</c:v>
                </c:pt>
                <c:pt idx="6">
                  <c:v>Livros</c:v>
                </c:pt>
              </c:strCache>
            </c:strRef>
          </c:cat>
          <c:val>
            <c:numRef>
              <c:f>Planilha1!$D$2:$D$8</c:f>
              <c:numCache>
                <c:formatCode>###0</c:formatCode>
                <c:ptCount val="7"/>
                <c:pt idx="0">
                  <c:v>2.0725388601036272</c:v>
                </c:pt>
                <c:pt idx="1">
                  <c:v>5.5267702936096716</c:v>
                </c:pt>
                <c:pt idx="2">
                  <c:v>13.126079447322972</c:v>
                </c:pt>
                <c:pt idx="3">
                  <c:v>19.689119170984455</c:v>
                </c:pt>
                <c:pt idx="4">
                  <c:v>27.115716753022451</c:v>
                </c:pt>
                <c:pt idx="5">
                  <c:v>55.958549222797927</c:v>
                </c:pt>
                <c:pt idx="6">
                  <c:v>67.530224525043181</c:v>
                </c:pt>
              </c:numCache>
            </c:numRef>
          </c:val>
          <c:extLst>
            <c:ext xmlns:c16="http://schemas.microsoft.com/office/drawing/2014/chart" uri="{C3380CC4-5D6E-409C-BE32-E72D297353CC}">
              <c16:uniqueId val="{00000019-FDF8-497F-AF7B-67EFA14DAC22}"/>
            </c:ext>
          </c:extLst>
        </c:ser>
        <c:dLbls>
          <c:dLblPos val="outEnd"/>
          <c:showLegendKey val="0"/>
          <c:showVal val="1"/>
          <c:showCatName val="0"/>
          <c:showSerName val="0"/>
          <c:showPercent val="0"/>
          <c:showBubbleSize val="0"/>
        </c:dLbls>
        <c:gapWidth val="200"/>
        <c:axId val="1324655856"/>
        <c:axId val="757830480"/>
      </c:barChart>
      <c:catAx>
        <c:axId val="132465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C2E46"/>
                </a:solidFill>
                <a:latin typeface="+mn-lt"/>
                <a:ea typeface="+mn-ea"/>
                <a:cs typeface="+mn-cs"/>
              </a:defRPr>
            </a:pPr>
            <a:endParaRPr lang="pt-BR"/>
          </a:p>
        </c:txPr>
        <c:crossAx val="757830480"/>
        <c:crosses val="autoZero"/>
        <c:auto val="1"/>
        <c:lblAlgn val="ctr"/>
        <c:lblOffset val="100"/>
        <c:noMultiLvlLbl val="0"/>
      </c:catAx>
      <c:valAx>
        <c:axId val="757830480"/>
        <c:scaling>
          <c:orientation val="minMax"/>
        </c:scaling>
        <c:delete val="1"/>
        <c:axPos val="b"/>
        <c:numFmt formatCode="###0" sourceLinked="1"/>
        <c:majorTickMark val="out"/>
        <c:minorTickMark val="none"/>
        <c:tickLblPos val="nextTo"/>
        <c:crossAx val="132465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C2E46"/>
          </a:solidFill>
        </a:defRPr>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1C2E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Não procurei para fazer isso/ Nunca pensei nisso/Não tenho interesse</c:v>
                </c:pt>
                <c:pt idx="1">
                  <c:v>Falta de recursos / Não estou em condições</c:v>
                </c:pt>
                <c:pt idx="2">
                  <c:v>Desconhecia a possibilidade/alta de conhecimento</c:v>
                </c:pt>
                <c:pt idx="3">
                  <c:v>Prefiro apoiar projetos de outras áreas (não da cultura)</c:v>
                </c:pt>
                <c:pt idx="4">
                  <c:v>Acho difícil / Não entendo como funciona</c:v>
                </c:pt>
                <c:pt idx="5">
                  <c:v>Não declaro pelo modelo completo / Não tenho IR devido</c:v>
                </c:pt>
              </c:strCache>
            </c:strRef>
          </c:cat>
          <c:val>
            <c:numRef>
              <c:f>Planilha1!$B$2:$B$7</c:f>
              <c:numCache>
                <c:formatCode>0</c:formatCode>
                <c:ptCount val="6"/>
                <c:pt idx="0">
                  <c:v>1.877346683354193</c:v>
                </c:pt>
                <c:pt idx="1">
                  <c:v>5.1314142678347929</c:v>
                </c:pt>
                <c:pt idx="2">
                  <c:v>6</c:v>
                </c:pt>
                <c:pt idx="3">
                  <c:v>11.264080100125156</c:v>
                </c:pt>
                <c:pt idx="4">
                  <c:v>23.654568210262827</c:v>
                </c:pt>
                <c:pt idx="5">
                  <c:v>49</c:v>
                </c:pt>
              </c:numCache>
            </c:numRef>
          </c:val>
          <c:extLst>
            <c:ext xmlns:c16="http://schemas.microsoft.com/office/drawing/2014/chart" uri="{C3380CC4-5D6E-409C-BE32-E72D297353CC}">
              <c16:uniqueId val="{00000000-E1C4-4F07-A96D-D58CB8B02E4A}"/>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A16A-498E-9C9D-03E5CF317E02}"/>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A16A-498E-9C9D-03E5CF317E02}"/>
              </c:ext>
            </c:extLst>
          </c:dPt>
          <c:dLbls>
            <c:dLbl>
              <c:idx val="0"/>
              <c:layout>
                <c:manualLayout>
                  <c:x val="0.20614682892212444"/>
                  <c:y val="-0.21643830942844258"/>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6A-498E-9C9D-03E5CF317E02}"/>
                </c:ext>
              </c:extLst>
            </c:dLbl>
            <c:dLbl>
              <c:idx val="1"/>
              <c:layout>
                <c:manualLayout>
                  <c:x val="-0.20826180569823255"/>
                  <c:y val="0.19583966724641944"/>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6A-498E-9C9D-03E5CF317E02}"/>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Não</c:v>
                </c:pt>
                <c:pt idx="1">
                  <c:v>Sim</c:v>
                </c:pt>
              </c:strCache>
            </c:strRef>
          </c:cat>
          <c:val>
            <c:numRef>
              <c:f>Planilha1!$B$2:$B$3</c:f>
              <c:numCache>
                <c:formatCode>General</c:formatCode>
                <c:ptCount val="2"/>
                <c:pt idx="0">
                  <c:v>45</c:v>
                </c:pt>
                <c:pt idx="1">
                  <c:v>55</c:v>
                </c:pt>
              </c:numCache>
            </c:numRef>
          </c:val>
          <c:extLst>
            <c:ext xmlns:c16="http://schemas.microsoft.com/office/drawing/2014/chart" uri="{C3380CC4-5D6E-409C-BE32-E72D297353CC}">
              <c16:uniqueId val="{00000004-A16A-498E-9C9D-03E5CF317E02}"/>
            </c:ext>
          </c:extLst>
        </c:ser>
        <c:dLbls>
          <c:dLblPos val="bestFit"/>
          <c:showLegendKey val="0"/>
          <c:showVal val="1"/>
          <c:showCatName val="0"/>
          <c:showSerName val="0"/>
          <c:showPercent val="0"/>
          <c:showBubbleSize val="0"/>
          <c:showLeaderLines val="1"/>
        </c:dLbls>
        <c:firstSliceAng val="14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0000-46EE-9A5A-34F21BED7905}"/>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0000-46EE-9A5A-34F21BED7905}"/>
              </c:ext>
            </c:extLst>
          </c:dPt>
          <c:dLbls>
            <c:dLbl>
              <c:idx val="0"/>
              <c:layout>
                <c:manualLayout>
                  <c:x val="0.20614682892212444"/>
                  <c:y val="-0.21643830942844258"/>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00-46EE-9A5A-34F21BED7905}"/>
                </c:ext>
              </c:extLst>
            </c:dLbl>
            <c:dLbl>
              <c:idx val="1"/>
              <c:layout>
                <c:manualLayout>
                  <c:x val="-0.20826187982283387"/>
                  <c:y val="0.12938832934696259"/>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00-46EE-9A5A-34F21BED7905}"/>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61</c:v>
                </c:pt>
                <c:pt idx="1">
                  <c:v>39</c:v>
                </c:pt>
              </c:numCache>
            </c:numRef>
          </c:val>
          <c:extLst>
            <c:ext xmlns:c16="http://schemas.microsoft.com/office/drawing/2014/chart" uri="{C3380CC4-5D6E-409C-BE32-E72D297353CC}">
              <c16:uniqueId val="{00000004-0000-46EE-9A5A-34F21BED7905}"/>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4F34-486C-88C1-DCF8576D2BF3}"/>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4F34-486C-88C1-DCF8576D2BF3}"/>
              </c:ext>
            </c:extLst>
          </c:dPt>
          <c:dLbls>
            <c:dLbl>
              <c:idx val="0"/>
              <c:layout>
                <c:manualLayout>
                  <c:x val="0.20614682892212444"/>
                  <c:y val="-0.21643830942844258"/>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34-486C-88C1-DCF8576D2BF3}"/>
                </c:ext>
              </c:extLst>
            </c:dLbl>
            <c:dLbl>
              <c:idx val="1"/>
              <c:layout>
                <c:manualLayout>
                  <c:x val="-0.21131824173465058"/>
                  <c:y val="0.13029246808657047"/>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34-486C-88C1-DCF8576D2BF3}"/>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Não</c:v>
                </c:pt>
                <c:pt idx="1">
                  <c:v>Sim</c:v>
                </c:pt>
              </c:strCache>
            </c:strRef>
          </c:cat>
          <c:val>
            <c:numRef>
              <c:f>Planilha1!$B$2:$B$3</c:f>
              <c:numCache>
                <c:formatCode>General</c:formatCode>
                <c:ptCount val="2"/>
                <c:pt idx="0">
                  <c:v>64</c:v>
                </c:pt>
                <c:pt idx="1">
                  <c:v>36</c:v>
                </c:pt>
              </c:numCache>
            </c:numRef>
          </c:val>
          <c:extLst>
            <c:ext xmlns:c16="http://schemas.microsoft.com/office/drawing/2014/chart" uri="{C3380CC4-5D6E-409C-BE32-E72D297353CC}">
              <c16:uniqueId val="{00000004-4F34-486C-88C1-DCF8576D2BF3}"/>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568091316919387E-2"/>
          <c:w val="0.90948475190601175"/>
          <c:h val="0.77287992542111295"/>
        </c:manualLayout>
      </c:layout>
      <c:barChart>
        <c:barDir val="col"/>
        <c:grouping val="clustered"/>
        <c:varyColors val="0"/>
        <c:ser>
          <c:idx val="0"/>
          <c:order val="0"/>
          <c:tx>
            <c:strRef>
              <c:f>Planilha1!$B$1</c:f>
              <c:strCache>
                <c:ptCount val="1"/>
                <c:pt idx="0">
                  <c:v>TOTAL</c:v>
                </c:pt>
              </c:strCache>
            </c:strRef>
          </c:tx>
          <c:spPr>
            <a:solidFill>
              <a:srgbClr val="1C2E4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aplicativo da Osesp</c:v>
                </c:pt>
                <c:pt idx="3">
                  <c:v>Nos totens de autoatendimento</c:v>
                </c:pt>
                <c:pt idx="4">
                  <c:v>Não comprei ingressos avulsos da Osesp em 2023</c:v>
                </c:pt>
              </c:strCache>
            </c:strRef>
          </c:cat>
          <c:val>
            <c:numRef>
              <c:f>Planilha1!$B$2:$B$6</c:f>
              <c:numCache>
                <c:formatCode>###0</c:formatCode>
                <c:ptCount val="5"/>
                <c:pt idx="0">
                  <c:v>75</c:v>
                </c:pt>
                <c:pt idx="1">
                  <c:v>7</c:v>
                </c:pt>
                <c:pt idx="2">
                  <c:v>6.8364611260053625</c:v>
                </c:pt>
                <c:pt idx="3">
                  <c:v>5.0938337801608577</c:v>
                </c:pt>
                <c:pt idx="4">
                  <c:v>19</c:v>
                </c:pt>
              </c:numCache>
            </c:numRef>
          </c:val>
          <c:extLst>
            <c:ext xmlns:c16="http://schemas.microsoft.com/office/drawing/2014/chart" uri="{C3380CC4-5D6E-409C-BE32-E72D297353CC}">
              <c16:uniqueId val="{00000000-4F06-A649-962D-D5FB9817E033}"/>
            </c:ext>
          </c:extLst>
        </c:ser>
        <c:ser>
          <c:idx val="1"/>
          <c:order val="1"/>
          <c:tx>
            <c:strRef>
              <c:f>Planilha1!$C$1</c:f>
              <c:strCache>
                <c:ptCount val="1"/>
                <c:pt idx="0">
                  <c:v>ASSINANTES</c:v>
                </c:pt>
              </c:strCache>
            </c:strRef>
          </c:tx>
          <c:spPr>
            <a:solidFill>
              <a:srgbClr val="98370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aplicativo da Osesp</c:v>
                </c:pt>
                <c:pt idx="3">
                  <c:v>Nos totens de autoatendimento</c:v>
                </c:pt>
                <c:pt idx="4">
                  <c:v>Não comprei ingressos avulsos da Osesp em 2023</c:v>
                </c:pt>
              </c:strCache>
            </c:strRef>
          </c:cat>
          <c:val>
            <c:numRef>
              <c:f>Planilha1!$C$2:$C$6</c:f>
              <c:numCache>
                <c:formatCode>###0</c:formatCode>
                <c:ptCount val="5"/>
                <c:pt idx="0">
                  <c:v>56</c:v>
                </c:pt>
                <c:pt idx="1">
                  <c:v>8</c:v>
                </c:pt>
                <c:pt idx="2">
                  <c:v>8</c:v>
                </c:pt>
                <c:pt idx="3">
                  <c:v>3.293413173652695</c:v>
                </c:pt>
                <c:pt idx="4">
                  <c:v>37</c:v>
                </c:pt>
              </c:numCache>
            </c:numRef>
          </c:val>
          <c:extLst>
            <c:ext xmlns:c16="http://schemas.microsoft.com/office/drawing/2014/chart" uri="{C3380CC4-5D6E-409C-BE32-E72D297353CC}">
              <c16:uniqueId val="{00000001-4F06-A649-962D-D5FB9817E033}"/>
            </c:ext>
          </c:extLst>
        </c:ser>
        <c:ser>
          <c:idx val="2"/>
          <c:order val="2"/>
          <c:tx>
            <c:strRef>
              <c:f>Planilha1!$D$1</c:f>
              <c:strCache>
                <c:ptCount val="1"/>
                <c:pt idx="0">
                  <c:v>AVULSOS</c:v>
                </c:pt>
              </c:strCache>
            </c:strRef>
          </c:tx>
          <c:spPr>
            <a:solidFill>
              <a:srgbClr val="95874D"/>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1C2E46"/>
                    </a:solidFill>
                    <a:highlight>
                      <a:srgbClr val="D6D0BC"/>
                    </a:highlight>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aplicativo da Osesp</c:v>
                </c:pt>
                <c:pt idx="3">
                  <c:v>Nos totens de autoatendimento</c:v>
                </c:pt>
                <c:pt idx="4">
                  <c:v>Não comprei ingressos avulsos da Osesp em 2023</c:v>
                </c:pt>
              </c:strCache>
            </c:strRef>
          </c:cat>
          <c:val>
            <c:numRef>
              <c:f>Planilha1!$D$2:$D$6</c:f>
              <c:numCache>
                <c:formatCode>###0</c:formatCode>
                <c:ptCount val="5"/>
                <c:pt idx="0">
                  <c:v>87</c:v>
                </c:pt>
                <c:pt idx="1">
                  <c:v>7</c:v>
                </c:pt>
                <c:pt idx="2">
                  <c:v>7</c:v>
                </c:pt>
                <c:pt idx="3">
                  <c:v>6</c:v>
                </c:pt>
              </c:numCache>
            </c:numRef>
          </c:val>
          <c:extLst>
            <c:ext xmlns:c16="http://schemas.microsoft.com/office/drawing/2014/chart" uri="{C3380CC4-5D6E-409C-BE32-E72D297353CC}">
              <c16:uniqueId val="{00000002-4F06-A649-962D-D5FB9817E033}"/>
            </c:ext>
          </c:extLst>
        </c:ser>
        <c:dLbls>
          <c:dLblPos val="outEnd"/>
          <c:showLegendKey val="0"/>
          <c:showVal val="1"/>
          <c:showCatName val="0"/>
          <c:showSerName val="0"/>
          <c:showPercent val="0"/>
          <c:showBubbleSize val="0"/>
        </c:dLbls>
        <c:gapWidth val="444"/>
        <c:overlap val="-90"/>
        <c:axId val="889589168"/>
        <c:axId val="889584176"/>
      </c:barChart>
      <c:catAx>
        <c:axId val="889589168"/>
        <c:scaling>
          <c:orientation val="minMax"/>
        </c:scaling>
        <c:delete val="0"/>
        <c:axPos val="b"/>
        <c:majorGridlines>
          <c:spPr>
            <a:ln w="9525" cap="flat" cmpd="sng" algn="ctr">
              <a:solidFill>
                <a:srgbClr val="BBBFC4"/>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rgbClr val="1C2E46"/>
                </a:solidFill>
                <a:latin typeface="Calibri Light" panose="020F0302020204030204" pitchFamily="34" charset="0"/>
                <a:ea typeface="+mn-ea"/>
                <a:cs typeface="Calibri Light" panose="020F0302020204030204" pitchFamily="34" charset="0"/>
              </a:defRPr>
            </a:pPr>
            <a:endParaRPr lang="pt-BR"/>
          </a:p>
        </c:txPr>
        <c:crossAx val="889584176"/>
        <c:crosses val="autoZero"/>
        <c:auto val="1"/>
        <c:lblAlgn val="ctr"/>
        <c:lblOffset val="100"/>
        <c:noMultiLvlLbl val="0"/>
      </c:catAx>
      <c:valAx>
        <c:axId val="889584176"/>
        <c:scaling>
          <c:orientation val="minMax"/>
        </c:scaling>
        <c:delete val="1"/>
        <c:axPos val="l"/>
        <c:numFmt formatCode="###0" sourceLinked="1"/>
        <c:majorTickMark val="none"/>
        <c:minorTickMark val="none"/>
        <c:tickLblPos val="nextTo"/>
        <c:crossAx val="889589168"/>
        <c:crosses val="autoZero"/>
        <c:crossBetween val="between"/>
      </c:valAx>
      <c:spPr>
        <a:noFill/>
        <a:ln>
          <a:solidFill>
            <a:srgbClr val="BBBFC4"/>
          </a:solid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pt-BR" sz="1800" b="0" i="0" u="none" strike="noStrike" kern="1200" spc="0" baseline="0" noProof="0">
                <a:solidFill>
                  <a:srgbClr val="1C2E46"/>
                </a:solidFill>
                <a:latin typeface="Arial Narrow" panose="020B0606020202030204" pitchFamily="34" charset="0"/>
                <a:ea typeface="+mn-ea"/>
                <a:cs typeface="+mn-cs"/>
              </a:defRPr>
            </a:pPr>
            <a:r>
              <a:rPr lang="en-US" sz="1800">
                <a:solidFill>
                  <a:srgbClr val="1C2E46"/>
                </a:solidFill>
              </a:rPr>
              <a:t>PREFERÊNCIA (%)</a:t>
            </a:r>
          </a:p>
        </c:rich>
      </c:tx>
      <c:layout>
        <c:manualLayout>
          <c:xMode val="edge"/>
          <c:yMode val="edge"/>
          <c:x val="0.34692218413005305"/>
          <c:y val="8.0400957329652273E-2"/>
        </c:manualLayout>
      </c:layout>
      <c:overlay val="0"/>
      <c:spPr>
        <a:noFill/>
        <a:ln>
          <a:noFill/>
        </a:ln>
        <a:effectLst/>
      </c:spPr>
      <c:txPr>
        <a:bodyPr rot="0" spcFirstLastPara="1" vertOverflow="ellipsis" vert="horz" wrap="square" anchor="ctr" anchorCtr="1"/>
        <a:lstStyle/>
        <a:p>
          <a:pPr>
            <a:defRPr lang="pt-BR" sz="1800" b="0" i="0" u="none" strike="noStrike" kern="1200" spc="0" baseline="0" noProof="0">
              <a:solidFill>
                <a:srgbClr val="1C2E46"/>
              </a:solidFill>
              <a:latin typeface="Arial Narrow" panose="020B0606020202030204" pitchFamily="34" charset="0"/>
              <a:ea typeface="+mn-ea"/>
              <a:cs typeface="+mn-cs"/>
            </a:defRPr>
          </a:pPr>
          <a:endParaRPr lang="pt-BR"/>
        </a:p>
      </c:txPr>
    </c:title>
    <c:autoTitleDeleted val="0"/>
    <c:plotArea>
      <c:layout>
        <c:manualLayout>
          <c:layoutTarget val="inner"/>
          <c:xMode val="edge"/>
          <c:yMode val="edge"/>
          <c:x val="0.24710061530005872"/>
          <c:y val="0.14792337334101086"/>
          <c:w val="0.59238556430446199"/>
          <c:h val="0.7786133163879756"/>
        </c:manualLayout>
      </c:layout>
      <c:pieChart>
        <c:varyColors val="1"/>
        <c:dLbls>
          <c:dLblPos val="bestFit"/>
          <c:showLegendKey val="0"/>
          <c:showVal val="1"/>
          <c:showCatName val="0"/>
          <c:showSerName val="0"/>
          <c:showPercent val="0"/>
          <c:showBubbleSize val="0"/>
          <c:showLeaderLines val="0"/>
        </c:dLbls>
        <c:firstSliceAng val="215"/>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pt-BR" sz="1200" b="0" i="0" u="none" strike="noStrike" kern="1200" baseline="0" noProof="0">
              <a:solidFill>
                <a:srgbClr val="1C2E46"/>
              </a:solidFill>
              <a:latin typeface="Arial Narrow" panose="020B060602020203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pt-BR" sz="1200" noProof="0">
          <a:solidFill>
            <a:schemeClr val="bg1"/>
          </a:solidFill>
          <a:latin typeface="Arial Narrow" panose="020B0606020202030204" pitchFamily="34" charset="0"/>
        </a:defRPr>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00392993836144"/>
          <c:y val="9.5114952246681775E-2"/>
          <c:w val="0.63565290911466998"/>
          <c:h val="0.73212930402179022"/>
        </c:manualLayout>
      </c:layout>
      <c:pieChart>
        <c:varyColors val="1"/>
        <c:ser>
          <c:idx val="0"/>
          <c:order val="0"/>
          <c:tx>
            <c:strRef>
              <c:f>Planilha1!$B$1</c:f>
              <c:strCache>
                <c:ptCount val="1"/>
                <c:pt idx="0">
                  <c:v>PREFERÊNCIA</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826C-4F95-9D34-93ADFF83E13C}"/>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826C-4F95-9D34-93ADFF83E13C}"/>
              </c:ext>
            </c:extLst>
          </c:dPt>
          <c:dPt>
            <c:idx val="2"/>
            <c:bubble3D val="0"/>
            <c:spPr>
              <a:solidFill>
                <a:srgbClr val="E6EAF0"/>
              </a:solidFill>
              <a:ln w="19050">
                <a:solidFill>
                  <a:schemeClr val="lt1"/>
                </a:solidFill>
              </a:ln>
              <a:effectLst/>
            </c:spPr>
            <c:extLst>
              <c:ext xmlns:c16="http://schemas.microsoft.com/office/drawing/2014/chart" uri="{C3380CC4-5D6E-409C-BE32-E72D297353CC}">
                <c16:uniqueId val="{00000005-826C-4F95-9D34-93ADFF83E13C}"/>
              </c:ext>
            </c:extLst>
          </c:dPt>
          <c:dLbls>
            <c:dLbl>
              <c:idx val="0"/>
              <c:layout>
                <c:manualLayout>
                  <c:x val="0.23862679055064948"/>
                  <c:y val="-0.14510807599861775"/>
                </c:manualLayout>
              </c:layout>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6C-4F95-9D34-93ADFF83E13C}"/>
                </c:ext>
              </c:extLst>
            </c:dLbl>
            <c:dLbl>
              <c:idx val="1"/>
              <c:layout>
                <c:manualLayout>
                  <c:x val="-0.20826191590517926"/>
                  <c:y val="0.13952609795701909"/>
                </c:manualLayout>
              </c:layout>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6C-4F95-9D34-93ADFF83E13C}"/>
                </c:ext>
              </c:extLst>
            </c:dLbl>
            <c:dLbl>
              <c:idx val="2"/>
              <c:layout>
                <c:manualLayout>
                  <c:x val="-0.15852623071985186"/>
                  <c:y val="-0.11234222258089412"/>
                </c:manualLayout>
              </c:layout>
              <c:spPr>
                <a:noFill/>
                <a:ln>
                  <a:noFill/>
                </a:ln>
                <a:effectLst/>
              </c:spPr>
              <c:txPr>
                <a:bodyPr rot="0" spcFirstLastPara="1" vertOverflow="ellipsis" vert="horz" wrap="square" anchor="ctr" anchorCtr="0"/>
                <a:lstStyle/>
                <a:p>
                  <a:pPr algn="ctr" rtl="0">
                    <a:defRPr lang="en-US" sz="3200" b="1" i="0" u="none" strike="noStrike" kern="1200" baseline="0">
                      <a:solidFill>
                        <a:srgbClr val="1C2E46"/>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6C-4F95-9D34-93ADFF83E13C}"/>
                </c:ext>
              </c:extLst>
            </c:dLbl>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Planilha1!$A$2:$A$4</c:f>
              <c:strCache>
                <c:ptCount val="3"/>
                <c:pt idx="0">
                  <c:v>Assinaturas Fixas</c:v>
                </c:pt>
                <c:pt idx="1">
                  <c:v>Assinaturas Flexíveis</c:v>
                </c:pt>
                <c:pt idx="2">
                  <c:v>As Duas </c:v>
                </c:pt>
              </c:strCache>
            </c:strRef>
          </c:cat>
          <c:val>
            <c:numRef>
              <c:f>Planilha1!$B$2:$B$4</c:f>
              <c:numCache>
                <c:formatCode>General</c:formatCode>
                <c:ptCount val="3"/>
                <c:pt idx="0">
                  <c:v>65</c:v>
                </c:pt>
                <c:pt idx="1">
                  <c:v>23</c:v>
                </c:pt>
                <c:pt idx="2">
                  <c:v>13</c:v>
                </c:pt>
              </c:numCache>
            </c:numRef>
          </c:val>
          <c:extLst>
            <c:ext xmlns:c16="http://schemas.microsoft.com/office/drawing/2014/chart" uri="{C3380CC4-5D6E-409C-BE32-E72D297353CC}">
              <c16:uniqueId val="{00000004-826C-4F95-9D34-93ADFF83E13C}"/>
            </c:ext>
          </c:extLst>
        </c:ser>
        <c:dLbls>
          <c:dLblPos val="bestFit"/>
          <c:showLegendKey val="0"/>
          <c:showVal val="1"/>
          <c:showCatName val="0"/>
          <c:showSerName val="0"/>
          <c:showPercent val="0"/>
          <c:showBubbleSize val="0"/>
          <c:showLeaderLines val="1"/>
        </c:dLbls>
        <c:firstSliceAng val="140"/>
      </c:pieChart>
      <c:spPr>
        <a:noFill/>
        <a:ln>
          <a:noFill/>
        </a:ln>
        <a:effectLst/>
      </c:spPr>
    </c:plotArea>
    <c:legend>
      <c:legendPos val="b"/>
      <c:layout>
        <c:manualLayout>
          <c:xMode val="edge"/>
          <c:yMode val="edge"/>
          <c:x val="4.9999872126359618E-2"/>
          <c:y val="0.87065141207815533"/>
          <c:w val="0.9"/>
          <c:h val="7.30351410688794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Vendas</c:v>
                </c:pt>
              </c:strCache>
            </c:strRef>
          </c:tx>
          <c:dPt>
            <c:idx val="0"/>
            <c:bubble3D val="0"/>
            <c:explosion val="1"/>
            <c:spPr>
              <a:solidFill>
                <a:srgbClr val="95874D"/>
              </a:solidFill>
              <a:ln w="19050">
                <a:solidFill>
                  <a:schemeClr val="lt1"/>
                </a:solidFill>
              </a:ln>
              <a:effectLst/>
            </c:spPr>
            <c:extLst>
              <c:ext xmlns:c16="http://schemas.microsoft.com/office/drawing/2014/chart" uri="{C3380CC4-5D6E-409C-BE32-E72D297353CC}">
                <c16:uniqueId val="{00000001-15E6-CE40-B1E7-6A9DDF52208C}"/>
              </c:ext>
            </c:extLst>
          </c:dPt>
          <c:dPt>
            <c:idx val="1"/>
            <c:bubble3D val="0"/>
            <c:spPr>
              <a:solidFill>
                <a:srgbClr val="E6EAF0"/>
              </a:solidFill>
              <a:ln w="19050">
                <a:solidFill>
                  <a:schemeClr val="lt1"/>
                </a:solidFill>
              </a:ln>
              <a:effectLst/>
            </c:spPr>
            <c:extLst>
              <c:ext xmlns:c16="http://schemas.microsoft.com/office/drawing/2014/chart" uri="{C3380CC4-5D6E-409C-BE32-E72D297353CC}">
                <c16:uniqueId val="{00000003-15E6-CE40-B1E7-6A9DDF52208C}"/>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15E6-CE40-B1E7-6A9DDF52208C}"/>
              </c:ext>
            </c:extLst>
          </c:dPt>
          <c:dLbls>
            <c:dLbl>
              <c:idx val="0"/>
              <c:layout>
                <c:manualLayout>
                  <c:x val="-7.2125105476167531E-2"/>
                  <c:y val="0.1878766976128820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E6-CE40-B1E7-6A9DDF52208C}"/>
                </c:ext>
              </c:extLst>
            </c:dLbl>
            <c:dLbl>
              <c:idx val="1"/>
              <c:layout>
                <c:manualLayout>
                  <c:x val="-0.13954010738420883"/>
                  <c:y val="9.5095896154324573E-3"/>
                </c:manualLayout>
              </c:layout>
              <c:tx>
                <c:rich>
                  <a:bodyPr/>
                  <a:lstStyle/>
                  <a:p>
                    <a:fld id="{295601BD-5E5C-7141-8D3D-0A30DA0A2E2D}" type="VALUE">
                      <a:rPr lang="en-US">
                        <a:solidFill>
                          <a:srgbClr val="1C2E46"/>
                        </a:solidFill>
                      </a:rPr>
                      <a:pPr/>
                      <a:t>[VALOR]</a:t>
                    </a:fld>
                    <a:endParaRPr lang="pt-B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E6-CE40-B1E7-6A9DDF52208C}"/>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E6-CE40-B1E7-6A9DDF52208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Planilha1!$A$2:$A$4</c:f>
              <c:strCache>
                <c:ptCount val="3"/>
                <c:pt idx="0">
                  <c:v>Sim - Osesp</c:v>
                </c:pt>
                <c:pt idx="1">
                  <c:v>Sim - Outros</c:v>
                </c:pt>
                <c:pt idx="2">
                  <c:v>Não</c:v>
                </c:pt>
              </c:strCache>
            </c:strRef>
          </c:cat>
          <c:val>
            <c:numRef>
              <c:f>Planilha1!$B$2:$B$4</c:f>
              <c:numCache>
                <c:formatCode>General</c:formatCode>
                <c:ptCount val="3"/>
                <c:pt idx="0">
                  <c:v>21</c:v>
                </c:pt>
                <c:pt idx="1">
                  <c:v>8</c:v>
                </c:pt>
                <c:pt idx="2">
                  <c:v>71</c:v>
                </c:pt>
              </c:numCache>
            </c:numRef>
          </c:val>
          <c:extLst>
            <c:ext xmlns:c16="http://schemas.microsoft.com/office/drawing/2014/chart" uri="{C3380CC4-5D6E-409C-BE32-E72D297353CC}">
              <c16:uniqueId val="{00000006-15E6-CE40-B1E7-6A9DDF52208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Planilha1!$B$1</c:f>
              <c:strCache>
                <c:ptCount val="1"/>
                <c:pt idx="0">
                  <c:v>TOTAL</c:v>
                </c:pt>
              </c:strCache>
            </c:strRef>
          </c:tx>
          <c:spPr>
            <a:ln w="28575" cap="rnd">
              <a:solidFill>
                <a:schemeClr val="accent1"/>
              </a:solidFill>
              <a:round/>
            </a:ln>
            <a:effectLst/>
          </c:spPr>
          <c:marker>
            <c:symbol val="none"/>
          </c:marker>
          <c:cat>
            <c:strRef>
              <c:f>Planilha1!$A$2:$A$6</c:f>
              <c:strCache>
                <c:ptCount val="5"/>
                <c:pt idx="0">
                  <c:v>Os e-mails recebidos possuem conteúdos relevantes e úteis</c:v>
                </c:pt>
                <c:pt idx="1">
                  <c:v>Os e-mails recebidos me ajudam a me manter informado sobre a programação da Osesp</c:v>
                </c:pt>
                <c:pt idx="2">
                  <c:v>Os e-mails recebidos possuem uma frequência adequada (média de 2x/semana)</c:v>
                </c:pt>
                <c:pt idx="3">
                  <c:v>Costumo aceitar os convites para concertos, visitas e encontros que recebo por e-mail</c:v>
                </c:pt>
                <c:pt idx="4">
                  <c:v>Considero os conteúdos dos e-mails recebidos claros e fáceis de entender</c:v>
                </c:pt>
              </c:strCache>
            </c:strRef>
          </c:cat>
          <c:val>
            <c:numRef>
              <c:f>Planilha1!$B$2:$B$6</c:f>
              <c:numCache>
                <c:formatCode>General</c:formatCode>
                <c:ptCount val="5"/>
                <c:pt idx="0">
                  <c:v>87</c:v>
                </c:pt>
                <c:pt idx="1">
                  <c:v>88</c:v>
                </c:pt>
                <c:pt idx="2">
                  <c:v>72</c:v>
                </c:pt>
                <c:pt idx="3">
                  <c:v>62</c:v>
                </c:pt>
                <c:pt idx="4">
                  <c:v>88</c:v>
                </c:pt>
              </c:numCache>
            </c:numRef>
          </c:val>
          <c:extLst>
            <c:ext xmlns:c16="http://schemas.microsoft.com/office/drawing/2014/chart" uri="{C3380CC4-5D6E-409C-BE32-E72D297353CC}">
              <c16:uniqueId val="{00000000-128C-481F-84E7-EBA2FF9D08C7}"/>
            </c:ext>
          </c:extLst>
        </c:ser>
        <c:ser>
          <c:idx val="1"/>
          <c:order val="1"/>
          <c:tx>
            <c:strRef>
              <c:f>Planilha1!$C$1</c:f>
              <c:strCache>
                <c:ptCount val="1"/>
                <c:pt idx="0">
                  <c:v>ASSINANTE</c:v>
                </c:pt>
              </c:strCache>
            </c:strRef>
          </c:tx>
          <c:spPr>
            <a:ln w="28575" cap="rnd">
              <a:solidFill>
                <a:srgbClr val="1C2E46"/>
              </a:solidFill>
              <a:round/>
            </a:ln>
            <a:effectLst/>
          </c:spPr>
          <c:marker>
            <c:symbol val="none"/>
          </c:marker>
          <c:cat>
            <c:strRef>
              <c:f>Planilha1!$A$2:$A$6</c:f>
              <c:strCache>
                <c:ptCount val="5"/>
                <c:pt idx="0">
                  <c:v>Os e-mails recebidos possuem conteúdos relevantes e úteis</c:v>
                </c:pt>
                <c:pt idx="1">
                  <c:v>Os e-mails recebidos me ajudam a me manter informado sobre a programação da Osesp</c:v>
                </c:pt>
                <c:pt idx="2">
                  <c:v>Os e-mails recebidos possuem uma frequência adequada (média de 2x/semana)</c:v>
                </c:pt>
                <c:pt idx="3">
                  <c:v>Costumo aceitar os convites para concertos, visitas e encontros que recebo por e-mail</c:v>
                </c:pt>
                <c:pt idx="4">
                  <c:v>Considero os conteúdos dos e-mails recebidos claros e fáceis de entender</c:v>
                </c:pt>
              </c:strCache>
            </c:strRef>
          </c:cat>
          <c:val>
            <c:numRef>
              <c:f>Planilha1!$C$2:$C$6</c:f>
              <c:numCache>
                <c:formatCode>General</c:formatCode>
                <c:ptCount val="5"/>
                <c:pt idx="0">
                  <c:v>96</c:v>
                </c:pt>
                <c:pt idx="1">
                  <c:v>94</c:v>
                </c:pt>
                <c:pt idx="2">
                  <c:v>82</c:v>
                </c:pt>
                <c:pt idx="3">
                  <c:v>62</c:v>
                </c:pt>
                <c:pt idx="4">
                  <c:v>94</c:v>
                </c:pt>
              </c:numCache>
            </c:numRef>
          </c:val>
          <c:extLst>
            <c:ext xmlns:c16="http://schemas.microsoft.com/office/drawing/2014/chart" uri="{C3380CC4-5D6E-409C-BE32-E72D297353CC}">
              <c16:uniqueId val="{00000001-128C-481F-84E7-EBA2FF9D08C7}"/>
            </c:ext>
          </c:extLst>
        </c:ser>
        <c:ser>
          <c:idx val="2"/>
          <c:order val="2"/>
          <c:tx>
            <c:strRef>
              <c:f>Planilha1!$D$1</c:f>
              <c:strCache>
                <c:ptCount val="1"/>
                <c:pt idx="0">
                  <c:v>AVULSO</c:v>
                </c:pt>
              </c:strCache>
            </c:strRef>
          </c:tx>
          <c:spPr>
            <a:ln w="28575" cap="rnd">
              <a:solidFill>
                <a:srgbClr val="95874D"/>
              </a:solidFill>
              <a:round/>
            </a:ln>
            <a:effectLst/>
          </c:spPr>
          <c:marker>
            <c:symbol val="none"/>
          </c:marker>
          <c:dPt>
            <c:idx val="3"/>
            <c:marker>
              <c:symbol val="none"/>
            </c:marker>
            <c:bubble3D val="0"/>
            <c:extLst>
              <c:ext xmlns:c16="http://schemas.microsoft.com/office/drawing/2014/chart" uri="{C3380CC4-5D6E-409C-BE32-E72D297353CC}">
                <c16:uniqueId val="{00000002-128C-481F-84E7-EBA2FF9D08C7}"/>
              </c:ext>
            </c:extLst>
          </c:dPt>
          <c:cat>
            <c:strRef>
              <c:f>Planilha1!$A$2:$A$6</c:f>
              <c:strCache>
                <c:ptCount val="5"/>
                <c:pt idx="0">
                  <c:v>Os e-mails recebidos possuem conteúdos relevantes e úteis</c:v>
                </c:pt>
                <c:pt idx="1">
                  <c:v>Os e-mails recebidos me ajudam a me manter informado sobre a programação da Osesp</c:v>
                </c:pt>
                <c:pt idx="2">
                  <c:v>Os e-mails recebidos possuem uma frequência adequada (média de 2x/semana)</c:v>
                </c:pt>
                <c:pt idx="3">
                  <c:v>Costumo aceitar os convites para concertos, visitas e encontros que recebo por e-mail</c:v>
                </c:pt>
                <c:pt idx="4">
                  <c:v>Considero os conteúdos dos e-mails recebidos claros e fáceis de entender</c:v>
                </c:pt>
              </c:strCache>
            </c:strRef>
          </c:cat>
          <c:val>
            <c:numRef>
              <c:f>Planilha1!$D$2:$D$6</c:f>
              <c:numCache>
                <c:formatCode>General</c:formatCode>
                <c:ptCount val="5"/>
                <c:pt idx="0">
                  <c:v>82</c:v>
                </c:pt>
                <c:pt idx="1">
                  <c:v>85</c:v>
                </c:pt>
                <c:pt idx="2">
                  <c:v>66</c:v>
                </c:pt>
                <c:pt idx="3">
                  <c:v>62</c:v>
                </c:pt>
                <c:pt idx="4">
                  <c:v>84</c:v>
                </c:pt>
              </c:numCache>
            </c:numRef>
          </c:val>
          <c:extLst>
            <c:ext xmlns:c16="http://schemas.microsoft.com/office/drawing/2014/chart" uri="{C3380CC4-5D6E-409C-BE32-E72D297353CC}">
              <c16:uniqueId val="{00000003-128C-481F-84E7-EBA2FF9D08C7}"/>
            </c:ext>
          </c:extLst>
        </c:ser>
        <c:dLbls>
          <c:showLegendKey val="0"/>
          <c:showVal val="0"/>
          <c:showCatName val="0"/>
          <c:showSerName val="0"/>
          <c:showPercent val="0"/>
          <c:showBubbleSize val="0"/>
        </c:dLbls>
        <c:axId val="677833680"/>
        <c:axId val="571303616"/>
      </c:radarChart>
      <c:catAx>
        <c:axId val="677833680"/>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571303616"/>
        <c:crosses val="autoZero"/>
        <c:auto val="1"/>
        <c:lblAlgn val="ctr"/>
        <c:lblOffset val="100"/>
        <c:noMultiLvlLbl val="0"/>
      </c:catAx>
      <c:valAx>
        <c:axId val="571303616"/>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BR"/>
          </a:p>
        </c:txPr>
        <c:crossAx val="6778336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1C2E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Colegas de trabalho</c:v>
                </c:pt>
                <c:pt idx="1">
                  <c:v>Crianças (Filhos(as), Netos(as) e outros)</c:v>
                </c:pt>
                <c:pt idx="2">
                  <c:v>Pais</c:v>
                </c:pt>
                <c:pt idx="3">
                  <c:v>Namorado(a)</c:v>
                </c:pt>
                <c:pt idx="4">
                  <c:v>Outros parentes</c:v>
                </c:pt>
                <c:pt idx="5">
                  <c:v>Amigos(as)</c:v>
                </c:pt>
                <c:pt idx="6">
                  <c:v>Cônjuge (marido/esposa)</c:v>
                </c:pt>
              </c:strCache>
            </c:strRef>
          </c:cat>
          <c:val>
            <c:numRef>
              <c:f>Planilha1!$B$2:$B$8</c:f>
              <c:numCache>
                <c:formatCode>###0</c:formatCode>
                <c:ptCount val="7"/>
                <c:pt idx="0">
                  <c:v>3.9790575916230364</c:v>
                </c:pt>
                <c:pt idx="1">
                  <c:v>8.691099476439792</c:v>
                </c:pt>
                <c:pt idx="2">
                  <c:v>11.727748691099476</c:v>
                </c:pt>
                <c:pt idx="3">
                  <c:v>12.774869109947645</c:v>
                </c:pt>
                <c:pt idx="4">
                  <c:v>13.403141361256546</c:v>
                </c:pt>
                <c:pt idx="5">
                  <c:v>42.931937172774873</c:v>
                </c:pt>
                <c:pt idx="6">
                  <c:v>45.549738219895289</c:v>
                </c:pt>
              </c:numCache>
            </c:numRef>
          </c:val>
          <c:extLst>
            <c:ext xmlns:c16="http://schemas.microsoft.com/office/drawing/2014/chart" uri="{C3380CC4-5D6E-409C-BE32-E72D297353CC}">
              <c16:uniqueId val="{00000000-9849-4DB5-9893-B1E2D43CA099}"/>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Programação Infantil</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B581-4E79-9925-5D928F8C75A2}"/>
              </c:ext>
            </c:extLst>
          </c:dPt>
          <c:dPt>
            <c:idx val="1"/>
            <c:bubble3D val="0"/>
            <c:spPr>
              <a:solidFill>
                <a:srgbClr val="1C2E46"/>
              </a:solidFill>
              <a:ln w="19050">
                <a:solidFill>
                  <a:schemeClr val="lt1"/>
                </a:solidFill>
              </a:ln>
              <a:effectLst/>
            </c:spPr>
            <c:extLst>
              <c:ext xmlns:c16="http://schemas.microsoft.com/office/drawing/2014/chart" uri="{C3380CC4-5D6E-409C-BE32-E72D297353CC}">
                <c16:uniqueId val="{00000003-B581-4E79-9925-5D928F8C75A2}"/>
              </c:ext>
            </c:extLst>
          </c:dPt>
          <c:dLbls>
            <c:dLbl>
              <c:idx val="0"/>
              <c:layout>
                <c:manualLayout>
                  <c:x val="0.20614682892212444"/>
                  <c:y val="-0.21643830942844258"/>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81-4E79-9925-5D928F8C75A2}"/>
                </c:ext>
              </c:extLst>
            </c:dLbl>
            <c:dLbl>
              <c:idx val="1"/>
              <c:layout>
                <c:manualLayout>
                  <c:x val="-0.20826180569823255"/>
                  <c:y val="0.19583966724641944"/>
                </c:manualLayout>
              </c:layout>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81-4E79-9925-5D928F8C75A2}"/>
                </c:ext>
              </c:extLst>
            </c:dLbl>
            <c:spPr>
              <a:noFill/>
              <a:ln>
                <a:noFill/>
              </a:ln>
              <a:effectLst/>
            </c:spPr>
            <c:txPr>
              <a:bodyPr rot="0" spcFirstLastPara="1" vertOverflow="ellipsis" vert="horz" wrap="square" anchor="ctr" anchorCtr="1"/>
              <a:lstStyle/>
              <a:p>
                <a:pPr>
                  <a:defRPr sz="4000" b="1" i="0" u="none" strike="noStrike" kern="1200" baseline="0">
                    <a:solidFill>
                      <a:schemeClr val="bg1"/>
                    </a:solidFill>
                    <a:latin typeface="Arial Narrow" panose="020B0606020202030204"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Não </c:v>
                </c:pt>
                <c:pt idx="1">
                  <c:v>Sim</c:v>
                </c:pt>
              </c:strCache>
            </c:strRef>
          </c:cat>
          <c:val>
            <c:numRef>
              <c:f>Planilha1!$B$2:$B$3</c:f>
              <c:numCache>
                <c:formatCode>General</c:formatCode>
                <c:ptCount val="2"/>
                <c:pt idx="0">
                  <c:v>56</c:v>
                </c:pt>
                <c:pt idx="1">
                  <c:v>44</c:v>
                </c:pt>
              </c:numCache>
            </c:numRef>
          </c:val>
          <c:extLst>
            <c:ext xmlns:c16="http://schemas.microsoft.com/office/drawing/2014/chart" uri="{C3380CC4-5D6E-409C-BE32-E72D297353CC}">
              <c16:uniqueId val="{00000004-B581-4E79-9925-5D928F8C75A2}"/>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1C2E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Outros dias/ horários</c:v>
                </c:pt>
                <c:pt idx="1">
                  <c:v>Trilhas sonoras de games</c:v>
                </c:pt>
                <c:pt idx="2">
                  <c:v>Conteúdo educativo</c:v>
                </c:pt>
                <c:pt idx="3">
                  <c:v>Trilhas sonoras de filmes</c:v>
                </c:pt>
                <c:pt idx="4">
                  <c:v>Ter apresentações interativas</c:v>
                </c:pt>
                <c:pt idx="5">
                  <c:v>Ter programação específicas para crianças</c:v>
                </c:pt>
              </c:strCache>
            </c:strRef>
          </c:cat>
          <c:val>
            <c:numRef>
              <c:f>Planilha1!$B$2:$B$7</c:f>
              <c:numCache>
                <c:formatCode>###0</c:formatCode>
                <c:ptCount val="6"/>
                <c:pt idx="0">
                  <c:v>14</c:v>
                </c:pt>
                <c:pt idx="1">
                  <c:v>30.366492146596858</c:v>
                </c:pt>
                <c:pt idx="2">
                  <c:v>35.078534031413611</c:v>
                </c:pt>
                <c:pt idx="3">
                  <c:v>41.465968586387433</c:v>
                </c:pt>
                <c:pt idx="4">
                  <c:v>44.397905759162306</c:v>
                </c:pt>
                <c:pt idx="5">
                  <c:v>58.952879581151826</c:v>
                </c:pt>
              </c:numCache>
            </c:numRef>
          </c:val>
          <c:extLst>
            <c:ext xmlns:c16="http://schemas.microsoft.com/office/drawing/2014/chart" uri="{C3380CC4-5D6E-409C-BE32-E72D297353CC}">
              <c16:uniqueId val="{00000000-27EC-4C2A-A9F8-DA4848C5938B}"/>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E6EAF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Outras orquestras</c:v>
                </c:pt>
                <c:pt idx="1">
                  <c:v>Shows e Musicais</c:v>
                </c:pt>
                <c:pt idx="2">
                  <c:v>Iniciativas de músicas clássicas</c:v>
                </c:pt>
                <c:pt idx="3">
                  <c:v>Teatro</c:v>
                </c:pt>
                <c:pt idx="4">
                  <c:v>Museus</c:v>
                </c:pt>
                <c:pt idx="5">
                  <c:v>Cinema</c:v>
                </c:pt>
                <c:pt idx="6">
                  <c:v>Parques</c:v>
                </c:pt>
              </c:strCache>
            </c:strRef>
          </c:cat>
          <c:val>
            <c:numRef>
              <c:f>Planilha1!$B$2:$B$8</c:f>
              <c:numCache>
                <c:formatCode>###0</c:formatCode>
                <c:ptCount val="7"/>
                <c:pt idx="0">
                  <c:v>3.4554973821989527</c:v>
                </c:pt>
                <c:pt idx="1">
                  <c:v>6.4921465968586389</c:v>
                </c:pt>
                <c:pt idx="2">
                  <c:v>7.6439790575916229</c:v>
                </c:pt>
                <c:pt idx="3">
                  <c:v>24.293193717277486</c:v>
                </c:pt>
                <c:pt idx="4">
                  <c:v>28.795811518324609</c:v>
                </c:pt>
                <c:pt idx="5">
                  <c:v>31.727748691099478</c:v>
                </c:pt>
                <c:pt idx="6">
                  <c:v>33.717277486910994</c:v>
                </c:pt>
              </c:numCache>
            </c:numRef>
          </c:val>
          <c:extLst>
            <c:ext xmlns:c16="http://schemas.microsoft.com/office/drawing/2014/chart" uri="{C3380CC4-5D6E-409C-BE32-E72D297353CC}">
              <c16:uniqueId val="{00000000-8FD7-4B18-AABE-028E6CA17B19}"/>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Planilha1!$B$1</c:f>
              <c:strCache>
                <c:ptCount val="1"/>
                <c:pt idx="0">
                  <c:v>TOTAL</c:v>
                </c:pt>
              </c:strCache>
            </c:strRef>
          </c:tx>
          <c:spPr>
            <a:ln w="28575" cap="rnd">
              <a:solidFill>
                <a:schemeClr val="accent1"/>
              </a:solidFill>
              <a:round/>
            </a:ln>
            <a:effectLst/>
          </c:spPr>
          <c:marker>
            <c:symbol val="none"/>
          </c:marker>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Planilha1!$B$2:$B$6</c:f>
              <c:numCache>
                <c:formatCode>General</c:formatCode>
                <c:ptCount val="5"/>
                <c:pt idx="0">
                  <c:v>97</c:v>
                </c:pt>
                <c:pt idx="1">
                  <c:v>93</c:v>
                </c:pt>
                <c:pt idx="2">
                  <c:v>89</c:v>
                </c:pt>
                <c:pt idx="3">
                  <c:v>82</c:v>
                </c:pt>
                <c:pt idx="4">
                  <c:v>95</c:v>
                </c:pt>
              </c:numCache>
            </c:numRef>
          </c:val>
          <c:extLst>
            <c:ext xmlns:c16="http://schemas.microsoft.com/office/drawing/2014/chart" uri="{C3380CC4-5D6E-409C-BE32-E72D297353CC}">
              <c16:uniqueId val="{00000000-65AE-46E0-A0E9-411FDAFB6FD6}"/>
            </c:ext>
          </c:extLst>
        </c:ser>
        <c:ser>
          <c:idx val="1"/>
          <c:order val="1"/>
          <c:tx>
            <c:strRef>
              <c:f>Planilha1!$C$1</c:f>
              <c:strCache>
                <c:ptCount val="1"/>
                <c:pt idx="0">
                  <c:v>ASSINANTE</c:v>
                </c:pt>
              </c:strCache>
            </c:strRef>
          </c:tx>
          <c:spPr>
            <a:ln w="28575" cap="rnd">
              <a:solidFill>
                <a:srgbClr val="1C2E46"/>
              </a:solidFill>
              <a:round/>
            </a:ln>
            <a:effectLst/>
          </c:spPr>
          <c:marker>
            <c:symbol val="none"/>
          </c:marker>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Planilha1!$C$2:$C$6</c:f>
              <c:numCache>
                <c:formatCode>General</c:formatCode>
                <c:ptCount val="5"/>
                <c:pt idx="0">
                  <c:v>97</c:v>
                </c:pt>
                <c:pt idx="1">
                  <c:v>93</c:v>
                </c:pt>
                <c:pt idx="2">
                  <c:v>92</c:v>
                </c:pt>
                <c:pt idx="3">
                  <c:v>86</c:v>
                </c:pt>
                <c:pt idx="4">
                  <c:v>96</c:v>
                </c:pt>
              </c:numCache>
            </c:numRef>
          </c:val>
          <c:extLst>
            <c:ext xmlns:c16="http://schemas.microsoft.com/office/drawing/2014/chart" uri="{C3380CC4-5D6E-409C-BE32-E72D297353CC}">
              <c16:uniqueId val="{00000001-65AE-46E0-A0E9-411FDAFB6FD6}"/>
            </c:ext>
          </c:extLst>
        </c:ser>
        <c:ser>
          <c:idx val="2"/>
          <c:order val="2"/>
          <c:tx>
            <c:strRef>
              <c:f>Planilha1!$D$1</c:f>
              <c:strCache>
                <c:ptCount val="1"/>
                <c:pt idx="0">
                  <c:v>AVULSO</c:v>
                </c:pt>
              </c:strCache>
            </c:strRef>
          </c:tx>
          <c:spPr>
            <a:ln w="28575" cap="rnd">
              <a:solidFill>
                <a:srgbClr val="95874D"/>
              </a:solidFill>
              <a:round/>
            </a:ln>
            <a:effectLst/>
          </c:spPr>
          <c:marker>
            <c:symbol val="none"/>
          </c:marker>
          <c:dPt>
            <c:idx val="3"/>
            <c:marker>
              <c:symbol val="none"/>
            </c:marker>
            <c:bubble3D val="0"/>
            <c:extLst>
              <c:ext xmlns:c16="http://schemas.microsoft.com/office/drawing/2014/chart" uri="{C3380CC4-5D6E-409C-BE32-E72D297353CC}">
                <c16:uniqueId val="{00000003-65AE-46E0-A0E9-411FDAFB6FD6}"/>
              </c:ext>
            </c:extLst>
          </c:dPt>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Planilha1!$D$2:$D$6</c:f>
              <c:numCache>
                <c:formatCode>General</c:formatCode>
                <c:ptCount val="5"/>
                <c:pt idx="0">
                  <c:v>97</c:v>
                </c:pt>
                <c:pt idx="1">
                  <c:v>93</c:v>
                </c:pt>
                <c:pt idx="2">
                  <c:v>88</c:v>
                </c:pt>
                <c:pt idx="3">
                  <c:v>80</c:v>
                </c:pt>
                <c:pt idx="4">
                  <c:v>95</c:v>
                </c:pt>
              </c:numCache>
            </c:numRef>
          </c:val>
          <c:extLst>
            <c:ext xmlns:c16="http://schemas.microsoft.com/office/drawing/2014/chart" uri="{C3380CC4-5D6E-409C-BE32-E72D297353CC}">
              <c16:uniqueId val="{00000002-65AE-46E0-A0E9-411FDAFB6FD6}"/>
            </c:ext>
          </c:extLst>
        </c:ser>
        <c:dLbls>
          <c:showLegendKey val="0"/>
          <c:showVal val="0"/>
          <c:showCatName val="0"/>
          <c:showSerName val="0"/>
          <c:showPercent val="0"/>
          <c:showBubbleSize val="0"/>
        </c:dLbls>
        <c:axId val="677833680"/>
        <c:axId val="571303616"/>
      </c:radarChart>
      <c:catAx>
        <c:axId val="677833680"/>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571303616"/>
        <c:crosses val="autoZero"/>
        <c:auto val="1"/>
        <c:lblAlgn val="ctr"/>
        <c:lblOffset val="100"/>
        <c:noMultiLvlLbl val="0"/>
      </c:catAx>
      <c:valAx>
        <c:axId val="571303616"/>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BR"/>
          </a:p>
        </c:txPr>
        <c:crossAx val="677833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F63EB-C469-4A9A-9800-D731CF13C3A5}" type="doc">
      <dgm:prSet loTypeId="urn:microsoft.com/office/officeart/2008/layout/IncreasingCircleProcess" loCatId="process" qsTypeId="urn:microsoft.com/office/officeart/2005/8/quickstyle/simple1" qsCatId="simple" csTypeId="urn:microsoft.com/office/officeart/2005/8/colors/accent3_3" csCatId="accent3" phldr="1"/>
      <dgm:spPr/>
      <dgm:t>
        <a:bodyPr/>
        <a:lstStyle/>
        <a:p>
          <a:endParaRPr lang="en-US"/>
        </a:p>
      </dgm:t>
    </dgm:pt>
    <dgm:pt modelId="{3C0E33BC-1BC1-4247-A9A8-7180CA25A6C4}">
      <dgm:prSet phldrT="[Texto]" custT="1"/>
      <dgm:spPr/>
      <dgm:t>
        <a:bodyPr/>
        <a:lstStyle/>
        <a:p>
          <a:r>
            <a:rPr lang="pt-BR" sz="1800"/>
            <a:t>Pouca Satisfação</a:t>
          </a:r>
          <a:endParaRPr lang="en-US" sz="1800"/>
        </a:p>
      </dgm:t>
    </dgm:pt>
    <dgm:pt modelId="{63261E95-427F-4BC4-9688-7AD388FA9291}" type="parTrans" cxnId="{8285796D-B739-4F4F-8A18-61ABE5DA53E5}">
      <dgm:prSet/>
      <dgm:spPr/>
      <dgm:t>
        <a:bodyPr/>
        <a:lstStyle/>
        <a:p>
          <a:endParaRPr lang="en-US" sz="1800"/>
        </a:p>
      </dgm:t>
    </dgm:pt>
    <dgm:pt modelId="{A7D7BBAE-FCF7-4AB8-9A00-AC55E26794E6}" type="sibTrans" cxnId="{8285796D-B739-4F4F-8A18-61ABE5DA53E5}">
      <dgm:prSet/>
      <dgm:spPr/>
      <dgm:t>
        <a:bodyPr/>
        <a:lstStyle/>
        <a:p>
          <a:endParaRPr lang="en-US" sz="1800"/>
        </a:p>
      </dgm:t>
    </dgm:pt>
    <dgm:pt modelId="{CFFAB9B4-20FD-4206-A112-BCA1E8479636}">
      <dgm:prSet phldrT="[Texto]" phldr="1" custT="1"/>
      <dgm:spPr/>
      <dgm:t>
        <a:bodyPr/>
        <a:lstStyle/>
        <a:p>
          <a:endParaRPr lang="en-US" sz="1800"/>
        </a:p>
      </dgm:t>
    </dgm:pt>
    <dgm:pt modelId="{75B465C2-AF10-4319-8C37-7C6ACE583427}" type="parTrans" cxnId="{BF41928D-B26D-44E2-AF07-CE2092A2ED77}">
      <dgm:prSet/>
      <dgm:spPr/>
      <dgm:t>
        <a:bodyPr/>
        <a:lstStyle/>
        <a:p>
          <a:endParaRPr lang="en-US" sz="1800"/>
        </a:p>
      </dgm:t>
    </dgm:pt>
    <dgm:pt modelId="{5069828F-0C90-4D7B-9C4A-63CECDBD04FA}" type="sibTrans" cxnId="{BF41928D-B26D-44E2-AF07-CE2092A2ED77}">
      <dgm:prSet/>
      <dgm:spPr/>
      <dgm:t>
        <a:bodyPr/>
        <a:lstStyle/>
        <a:p>
          <a:endParaRPr lang="en-US" sz="1800"/>
        </a:p>
      </dgm:t>
    </dgm:pt>
    <dgm:pt modelId="{39D2733D-57B2-43B9-9048-554BDCD7B9E6}">
      <dgm:prSet phldrT="[Texto]" custT="1"/>
      <dgm:spPr/>
      <dgm:t>
        <a:bodyPr/>
        <a:lstStyle/>
        <a:p>
          <a:r>
            <a:rPr lang="pt-BR" sz="1800"/>
            <a:t>Média Satisfação</a:t>
          </a:r>
          <a:endParaRPr lang="en-US" sz="1800"/>
        </a:p>
      </dgm:t>
    </dgm:pt>
    <dgm:pt modelId="{918397E8-E0F5-472D-8A92-CB0F276F38C8}" type="parTrans" cxnId="{2FE826DA-E1E9-436C-AA43-30D574C4D9BF}">
      <dgm:prSet/>
      <dgm:spPr/>
      <dgm:t>
        <a:bodyPr/>
        <a:lstStyle/>
        <a:p>
          <a:endParaRPr lang="en-US" sz="1800"/>
        </a:p>
      </dgm:t>
    </dgm:pt>
    <dgm:pt modelId="{913DD91E-25AD-448D-B5FC-1CD7C610F46E}" type="sibTrans" cxnId="{2FE826DA-E1E9-436C-AA43-30D574C4D9BF}">
      <dgm:prSet/>
      <dgm:spPr/>
      <dgm:t>
        <a:bodyPr/>
        <a:lstStyle/>
        <a:p>
          <a:endParaRPr lang="en-US" sz="1800"/>
        </a:p>
      </dgm:t>
    </dgm:pt>
    <dgm:pt modelId="{91815A9B-8378-44F8-B5B9-EA7570336950}">
      <dgm:prSet phldrT="[Texto]" phldr="1" custT="1"/>
      <dgm:spPr/>
      <dgm:t>
        <a:bodyPr/>
        <a:lstStyle/>
        <a:p>
          <a:endParaRPr lang="en-US" sz="1800"/>
        </a:p>
      </dgm:t>
    </dgm:pt>
    <dgm:pt modelId="{197A97AA-1309-4E6A-8973-7150F5D6306E}" type="parTrans" cxnId="{A832BD4B-B7E1-4295-A2FF-927321E54F52}">
      <dgm:prSet/>
      <dgm:spPr/>
      <dgm:t>
        <a:bodyPr/>
        <a:lstStyle/>
        <a:p>
          <a:endParaRPr lang="en-US" sz="1800"/>
        </a:p>
      </dgm:t>
    </dgm:pt>
    <dgm:pt modelId="{DDEED378-7CBB-4D2E-BB27-81DE777FCA78}" type="sibTrans" cxnId="{A832BD4B-B7E1-4295-A2FF-927321E54F52}">
      <dgm:prSet/>
      <dgm:spPr/>
      <dgm:t>
        <a:bodyPr/>
        <a:lstStyle/>
        <a:p>
          <a:endParaRPr lang="en-US" sz="1800"/>
        </a:p>
      </dgm:t>
    </dgm:pt>
    <dgm:pt modelId="{013FE060-7BC8-4D1F-9475-8CC66DF2D690}">
      <dgm:prSet phldrT="[Texto]" custT="1"/>
      <dgm:spPr/>
      <dgm:t>
        <a:bodyPr/>
        <a:lstStyle/>
        <a:p>
          <a:r>
            <a:rPr lang="pt-BR" sz="1800"/>
            <a:t>Alta Satisfação </a:t>
          </a:r>
        </a:p>
      </dgm:t>
    </dgm:pt>
    <dgm:pt modelId="{AC8BDEDC-9B82-4AA8-9DFB-57F51C56E0D3}" type="parTrans" cxnId="{BB005E1B-8157-42AB-982F-697319BBAA3F}">
      <dgm:prSet/>
      <dgm:spPr/>
      <dgm:t>
        <a:bodyPr/>
        <a:lstStyle/>
        <a:p>
          <a:endParaRPr lang="en-US" sz="1800"/>
        </a:p>
      </dgm:t>
    </dgm:pt>
    <dgm:pt modelId="{0759F54C-ADA6-474D-A0D7-1E75E5AE825D}" type="sibTrans" cxnId="{BB005E1B-8157-42AB-982F-697319BBAA3F}">
      <dgm:prSet/>
      <dgm:spPr/>
      <dgm:t>
        <a:bodyPr/>
        <a:lstStyle/>
        <a:p>
          <a:endParaRPr lang="en-US" sz="1800"/>
        </a:p>
      </dgm:t>
    </dgm:pt>
    <dgm:pt modelId="{01D6F6DE-06ED-4CC5-9FA4-3652225F1757}">
      <dgm:prSet phldrT="[Texto]" phldr="1" custT="1"/>
      <dgm:spPr/>
      <dgm:t>
        <a:bodyPr/>
        <a:lstStyle/>
        <a:p>
          <a:endParaRPr lang="en-US" sz="1800"/>
        </a:p>
      </dgm:t>
    </dgm:pt>
    <dgm:pt modelId="{E1B5108B-A679-4023-8CED-0D4B09418C1D}" type="parTrans" cxnId="{9ABAE962-33FD-4369-87DD-0A06D92A1406}">
      <dgm:prSet/>
      <dgm:spPr/>
      <dgm:t>
        <a:bodyPr/>
        <a:lstStyle/>
        <a:p>
          <a:endParaRPr lang="en-US" sz="1800"/>
        </a:p>
      </dgm:t>
    </dgm:pt>
    <dgm:pt modelId="{D00AD793-18EB-4AF3-84BA-C8D0E7F706A8}" type="sibTrans" cxnId="{9ABAE962-33FD-4369-87DD-0A06D92A1406}">
      <dgm:prSet/>
      <dgm:spPr/>
      <dgm:t>
        <a:bodyPr/>
        <a:lstStyle/>
        <a:p>
          <a:endParaRPr lang="en-US" sz="1800"/>
        </a:p>
      </dgm:t>
    </dgm:pt>
    <dgm:pt modelId="{61C3F145-0E4C-41F0-906F-2B814544EE74}" type="pres">
      <dgm:prSet presAssocID="{4ABF63EB-C469-4A9A-9800-D731CF13C3A5}" presName="Name0" presStyleCnt="0">
        <dgm:presLayoutVars>
          <dgm:chMax val="7"/>
          <dgm:chPref val="7"/>
          <dgm:dir/>
          <dgm:animOne val="branch"/>
          <dgm:animLvl val="lvl"/>
        </dgm:presLayoutVars>
      </dgm:prSet>
      <dgm:spPr/>
    </dgm:pt>
    <dgm:pt modelId="{43921602-7A80-43D1-8EF6-F3C60E21E83A}" type="pres">
      <dgm:prSet presAssocID="{3C0E33BC-1BC1-4247-A9A8-7180CA25A6C4}" presName="composite" presStyleCnt="0"/>
      <dgm:spPr/>
    </dgm:pt>
    <dgm:pt modelId="{93E4A0F8-9BC0-464E-983A-3968FEC76B9A}" type="pres">
      <dgm:prSet presAssocID="{3C0E33BC-1BC1-4247-A9A8-7180CA25A6C4}" presName="BackAccent" presStyleLbl="bgShp" presStyleIdx="0" presStyleCnt="3"/>
      <dgm:spPr/>
    </dgm:pt>
    <dgm:pt modelId="{43B3E52C-2C1D-4BB6-A43C-9A96159E5D99}" type="pres">
      <dgm:prSet presAssocID="{3C0E33BC-1BC1-4247-A9A8-7180CA25A6C4}" presName="Accent" presStyleLbl="alignNode1" presStyleIdx="0" presStyleCnt="3"/>
      <dgm:spPr>
        <a:solidFill>
          <a:schemeClr val="accent6"/>
        </a:solidFill>
      </dgm:spPr>
    </dgm:pt>
    <dgm:pt modelId="{C4EA1456-1C97-47D2-AE62-AB09010C120D}" type="pres">
      <dgm:prSet presAssocID="{3C0E33BC-1BC1-4247-A9A8-7180CA25A6C4}" presName="Child" presStyleLbl="revTx" presStyleIdx="0" presStyleCnt="6">
        <dgm:presLayoutVars>
          <dgm:chMax val="0"/>
          <dgm:chPref val="0"/>
          <dgm:bulletEnabled val="1"/>
        </dgm:presLayoutVars>
      </dgm:prSet>
      <dgm:spPr/>
    </dgm:pt>
    <dgm:pt modelId="{D8539369-C882-4F3F-A852-141F0DDBBC32}" type="pres">
      <dgm:prSet presAssocID="{3C0E33BC-1BC1-4247-A9A8-7180CA25A6C4}" presName="Parent" presStyleLbl="revTx" presStyleIdx="1" presStyleCnt="6">
        <dgm:presLayoutVars>
          <dgm:chMax val="1"/>
          <dgm:chPref val="1"/>
          <dgm:bulletEnabled val="1"/>
        </dgm:presLayoutVars>
      </dgm:prSet>
      <dgm:spPr/>
    </dgm:pt>
    <dgm:pt modelId="{D7817F44-4EE5-4D7C-AFEF-7AE5D294528F}" type="pres">
      <dgm:prSet presAssocID="{A7D7BBAE-FCF7-4AB8-9A00-AC55E26794E6}" presName="sibTrans" presStyleCnt="0"/>
      <dgm:spPr/>
    </dgm:pt>
    <dgm:pt modelId="{28F114F0-840D-428B-8834-0E2E08D9086E}" type="pres">
      <dgm:prSet presAssocID="{39D2733D-57B2-43B9-9048-554BDCD7B9E6}" presName="composite" presStyleCnt="0"/>
      <dgm:spPr/>
    </dgm:pt>
    <dgm:pt modelId="{7710BEDD-E905-48A6-8A31-FD55CEC03121}" type="pres">
      <dgm:prSet presAssocID="{39D2733D-57B2-43B9-9048-554BDCD7B9E6}" presName="BackAccent" presStyleLbl="bgShp" presStyleIdx="1" presStyleCnt="3"/>
      <dgm:spPr/>
    </dgm:pt>
    <dgm:pt modelId="{37A86C88-1FAE-43FE-BD4B-DEEE7EC8C865}" type="pres">
      <dgm:prSet presAssocID="{39D2733D-57B2-43B9-9048-554BDCD7B9E6}" presName="Accent" presStyleLbl="alignNode1" presStyleIdx="1" presStyleCnt="3" custLinFactNeighborX="-1187" custLinFactNeighborY="1306"/>
      <dgm:spPr>
        <a:solidFill>
          <a:srgbClr val="95874D"/>
        </a:solidFill>
      </dgm:spPr>
    </dgm:pt>
    <dgm:pt modelId="{19145168-BF2D-4D2F-B5D0-59A1DBFE3AEB}" type="pres">
      <dgm:prSet presAssocID="{39D2733D-57B2-43B9-9048-554BDCD7B9E6}" presName="Child" presStyleLbl="revTx" presStyleIdx="2" presStyleCnt="6">
        <dgm:presLayoutVars>
          <dgm:chMax val="0"/>
          <dgm:chPref val="0"/>
          <dgm:bulletEnabled val="1"/>
        </dgm:presLayoutVars>
      </dgm:prSet>
      <dgm:spPr/>
    </dgm:pt>
    <dgm:pt modelId="{98E7E39C-4EC6-4AD7-B80B-36DB064BAB3F}" type="pres">
      <dgm:prSet presAssocID="{39D2733D-57B2-43B9-9048-554BDCD7B9E6}" presName="Parent" presStyleLbl="revTx" presStyleIdx="3" presStyleCnt="6">
        <dgm:presLayoutVars>
          <dgm:chMax val="1"/>
          <dgm:chPref val="1"/>
          <dgm:bulletEnabled val="1"/>
        </dgm:presLayoutVars>
      </dgm:prSet>
      <dgm:spPr/>
    </dgm:pt>
    <dgm:pt modelId="{65EB120A-96F4-47D2-9E7A-E9B0091D35E3}" type="pres">
      <dgm:prSet presAssocID="{913DD91E-25AD-448D-B5FC-1CD7C610F46E}" presName="sibTrans" presStyleCnt="0"/>
      <dgm:spPr/>
    </dgm:pt>
    <dgm:pt modelId="{6C3DF3E0-1B2A-4829-83CF-B36FA929BE22}" type="pres">
      <dgm:prSet presAssocID="{013FE060-7BC8-4D1F-9475-8CC66DF2D690}" presName="composite" presStyleCnt="0"/>
      <dgm:spPr/>
    </dgm:pt>
    <dgm:pt modelId="{4D8F5D30-AC4F-49AA-A657-5ED70D1BA360}" type="pres">
      <dgm:prSet presAssocID="{013FE060-7BC8-4D1F-9475-8CC66DF2D690}" presName="BackAccent" presStyleLbl="bgShp" presStyleIdx="2" presStyleCnt="3"/>
      <dgm:spPr/>
    </dgm:pt>
    <dgm:pt modelId="{69345F6A-34A1-4156-8908-0124238FAC6A}" type="pres">
      <dgm:prSet presAssocID="{013FE060-7BC8-4D1F-9475-8CC66DF2D690}" presName="Accent" presStyleLbl="alignNode1" presStyleIdx="2" presStyleCnt="3"/>
      <dgm:spPr>
        <a:solidFill>
          <a:srgbClr val="1C2E46"/>
        </a:solidFill>
      </dgm:spPr>
    </dgm:pt>
    <dgm:pt modelId="{4517ECE5-DB03-483B-BC40-8A483DCB66BE}" type="pres">
      <dgm:prSet presAssocID="{013FE060-7BC8-4D1F-9475-8CC66DF2D690}" presName="Child" presStyleLbl="revTx" presStyleIdx="4" presStyleCnt="6">
        <dgm:presLayoutVars>
          <dgm:chMax val="0"/>
          <dgm:chPref val="0"/>
          <dgm:bulletEnabled val="1"/>
        </dgm:presLayoutVars>
      </dgm:prSet>
      <dgm:spPr/>
    </dgm:pt>
    <dgm:pt modelId="{BDDBDAB9-0A36-4D7C-95A8-E73593FD44BA}" type="pres">
      <dgm:prSet presAssocID="{013FE060-7BC8-4D1F-9475-8CC66DF2D690}" presName="Parent" presStyleLbl="revTx" presStyleIdx="5" presStyleCnt="6">
        <dgm:presLayoutVars>
          <dgm:chMax val="1"/>
          <dgm:chPref val="1"/>
          <dgm:bulletEnabled val="1"/>
        </dgm:presLayoutVars>
      </dgm:prSet>
      <dgm:spPr/>
    </dgm:pt>
  </dgm:ptLst>
  <dgm:cxnLst>
    <dgm:cxn modelId="{BB005E1B-8157-42AB-982F-697319BBAA3F}" srcId="{4ABF63EB-C469-4A9A-9800-D731CF13C3A5}" destId="{013FE060-7BC8-4D1F-9475-8CC66DF2D690}" srcOrd="2" destOrd="0" parTransId="{AC8BDEDC-9B82-4AA8-9DFB-57F51C56E0D3}" sibTransId="{0759F54C-ADA6-474D-A0D7-1E75E5AE825D}"/>
    <dgm:cxn modelId="{DBE57320-B127-4ACC-A2A4-E328EBE08371}" type="presOf" srcId="{01D6F6DE-06ED-4CC5-9FA4-3652225F1757}" destId="{4517ECE5-DB03-483B-BC40-8A483DCB66BE}" srcOrd="0" destOrd="0" presId="urn:microsoft.com/office/officeart/2008/layout/IncreasingCircleProcess"/>
    <dgm:cxn modelId="{827D6034-1D2A-4D16-9103-713EBBE39D10}" type="presOf" srcId="{91815A9B-8378-44F8-B5B9-EA7570336950}" destId="{19145168-BF2D-4D2F-B5D0-59A1DBFE3AEB}" srcOrd="0" destOrd="0" presId="urn:microsoft.com/office/officeart/2008/layout/IncreasingCircleProcess"/>
    <dgm:cxn modelId="{9ABAE962-33FD-4369-87DD-0A06D92A1406}" srcId="{013FE060-7BC8-4D1F-9475-8CC66DF2D690}" destId="{01D6F6DE-06ED-4CC5-9FA4-3652225F1757}" srcOrd="0" destOrd="0" parTransId="{E1B5108B-A679-4023-8CED-0D4B09418C1D}" sibTransId="{D00AD793-18EB-4AF3-84BA-C8D0E7F706A8}"/>
    <dgm:cxn modelId="{A832BD4B-B7E1-4295-A2FF-927321E54F52}" srcId="{39D2733D-57B2-43B9-9048-554BDCD7B9E6}" destId="{91815A9B-8378-44F8-B5B9-EA7570336950}" srcOrd="0" destOrd="0" parTransId="{197A97AA-1309-4E6A-8973-7150F5D6306E}" sibTransId="{DDEED378-7CBB-4D2E-BB27-81DE777FCA78}"/>
    <dgm:cxn modelId="{EDCF006C-DE91-4B2C-91B5-9265D5D338B6}" type="presOf" srcId="{4ABF63EB-C469-4A9A-9800-D731CF13C3A5}" destId="{61C3F145-0E4C-41F0-906F-2B814544EE74}" srcOrd="0" destOrd="0" presId="urn:microsoft.com/office/officeart/2008/layout/IncreasingCircleProcess"/>
    <dgm:cxn modelId="{8285796D-B739-4F4F-8A18-61ABE5DA53E5}" srcId="{4ABF63EB-C469-4A9A-9800-D731CF13C3A5}" destId="{3C0E33BC-1BC1-4247-A9A8-7180CA25A6C4}" srcOrd="0" destOrd="0" parTransId="{63261E95-427F-4BC4-9688-7AD388FA9291}" sibTransId="{A7D7BBAE-FCF7-4AB8-9A00-AC55E26794E6}"/>
    <dgm:cxn modelId="{BD554481-0D84-4768-BAE3-A2CC66189AF0}" type="presOf" srcId="{CFFAB9B4-20FD-4206-A112-BCA1E8479636}" destId="{C4EA1456-1C97-47D2-AE62-AB09010C120D}" srcOrd="0" destOrd="0" presId="urn:microsoft.com/office/officeart/2008/layout/IncreasingCircleProcess"/>
    <dgm:cxn modelId="{BF41928D-B26D-44E2-AF07-CE2092A2ED77}" srcId="{3C0E33BC-1BC1-4247-A9A8-7180CA25A6C4}" destId="{CFFAB9B4-20FD-4206-A112-BCA1E8479636}" srcOrd="0" destOrd="0" parTransId="{75B465C2-AF10-4319-8C37-7C6ACE583427}" sibTransId="{5069828F-0C90-4D7B-9C4A-63CECDBD04FA}"/>
    <dgm:cxn modelId="{895539A5-7286-4388-BF0A-DC550EB63D59}" type="presOf" srcId="{3C0E33BC-1BC1-4247-A9A8-7180CA25A6C4}" destId="{D8539369-C882-4F3F-A852-141F0DDBBC32}" srcOrd="0" destOrd="0" presId="urn:microsoft.com/office/officeart/2008/layout/IncreasingCircleProcess"/>
    <dgm:cxn modelId="{F81B7CD3-393C-4672-9877-68DB2E9E8ECD}" type="presOf" srcId="{39D2733D-57B2-43B9-9048-554BDCD7B9E6}" destId="{98E7E39C-4EC6-4AD7-B80B-36DB064BAB3F}" srcOrd="0" destOrd="0" presId="urn:microsoft.com/office/officeart/2008/layout/IncreasingCircleProcess"/>
    <dgm:cxn modelId="{2FE826DA-E1E9-436C-AA43-30D574C4D9BF}" srcId="{4ABF63EB-C469-4A9A-9800-D731CF13C3A5}" destId="{39D2733D-57B2-43B9-9048-554BDCD7B9E6}" srcOrd="1" destOrd="0" parTransId="{918397E8-E0F5-472D-8A92-CB0F276F38C8}" sibTransId="{913DD91E-25AD-448D-B5FC-1CD7C610F46E}"/>
    <dgm:cxn modelId="{7806E8E9-92E9-49F4-8D89-5DD0303FA0AE}" type="presOf" srcId="{013FE060-7BC8-4D1F-9475-8CC66DF2D690}" destId="{BDDBDAB9-0A36-4D7C-95A8-E73593FD44BA}" srcOrd="0" destOrd="0" presId="urn:microsoft.com/office/officeart/2008/layout/IncreasingCircleProcess"/>
    <dgm:cxn modelId="{92FB0DD8-A4D1-4FA5-A268-F912450F67A6}" type="presParOf" srcId="{61C3F145-0E4C-41F0-906F-2B814544EE74}" destId="{43921602-7A80-43D1-8EF6-F3C60E21E83A}" srcOrd="0" destOrd="0" presId="urn:microsoft.com/office/officeart/2008/layout/IncreasingCircleProcess"/>
    <dgm:cxn modelId="{5F20068F-8B80-4380-B7D6-F5CF9D59CE01}" type="presParOf" srcId="{43921602-7A80-43D1-8EF6-F3C60E21E83A}" destId="{93E4A0F8-9BC0-464E-983A-3968FEC76B9A}" srcOrd="0" destOrd="0" presId="urn:microsoft.com/office/officeart/2008/layout/IncreasingCircleProcess"/>
    <dgm:cxn modelId="{C46DD291-E631-49A0-8641-1339D98417C5}" type="presParOf" srcId="{43921602-7A80-43D1-8EF6-F3C60E21E83A}" destId="{43B3E52C-2C1D-4BB6-A43C-9A96159E5D99}" srcOrd="1" destOrd="0" presId="urn:microsoft.com/office/officeart/2008/layout/IncreasingCircleProcess"/>
    <dgm:cxn modelId="{5A867E5A-2C6E-4F7D-B4BE-897743350AC2}" type="presParOf" srcId="{43921602-7A80-43D1-8EF6-F3C60E21E83A}" destId="{C4EA1456-1C97-47D2-AE62-AB09010C120D}" srcOrd="2" destOrd="0" presId="urn:microsoft.com/office/officeart/2008/layout/IncreasingCircleProcess"/>
    <dgm:cxn modelId="{45985E2B-1A60-4AB2-B330-2FBCE9076EBF}" type="presParOf" srcId="{43921602-7A80-43D1-8EF6-F3C60E21E83A}" destId="{D8539369-C882-4F3F-A852-141F0DDBBC32}" srcOrd="3" destOrd="0" presId="urn:microsoft.com/office/officeart/2008/layout/IncreasingCircleProcess"/>
    <dgm:cxn modelId="{D2A8CC89-7276-41AE-972C-67179D180568}" type="presParOf" srcId="{61C3F145-0E4C-41F0-906F-2B814544EE74}" destId="{D7817F44-4EE5-4D7C-AFEF-7AE5D294528F}" srcOrd="1" destOrd="0" presId="urn:microsoft.com/office/officeart/2008/layout/IncreasingCircleProcess"/>
    <dgm:cxn modelId="{BF165EEF-CAE1-46E4-B765-51367E8EC72B}" type="presParOf" srcId="{61C3F145-0E4C-41F0-906F-2B814544EE74}" destId="{28F114F0-840D-428B-8834-0E2E08D9086E}" srcOrd="2" destOrd="0" presId="urn:microsoft.com/office/officeart/2008/layout/IncreasingCircleProcess"/>
    <dgm:cxn modelId="{48346C24-AF8C-4ED6-9075-DBEF1ADA287E}" type="presParOf" srcId="{28F114F0-840D-428B-8834-0E2E08D9086E}" destId="{7710BEDD-E905-48A6-8A31-FD55CEC03121}" srcOrd="0" destOrd="0" presId="urn:microsoft.com/office/officeart/2008/layout/IncreasingCircleProcess"/>
    <dgm:cxn modelId="{1D794EC0-2B57-4505-A3C5-87B2C46E715A}" type="presParOf" srcId="{28F114F0-840D-428B-8834-0E2E08D9086E}" destId="{37A86C88-1FAE-43FE-BD4B-DEEE7EC8C865}" srcOrd="1" destOrd="0" presId="urn:microsoft.com/office/officeart/2008/layout/IncreasingCircleProcess"/>
    <dgm:cxn modelId="{C5DB9651-7256-4F9E-BDDB-F6C7CC79FADE}" type="presParOf" srcId="{28F114F0-840D-428B-8834-0E2E08D9086E}" destId="{19145168-BF2D-4D2F-B5D0-59A1DBFE3AEB}" srcOrd="2" destOrd="0" presId="urn:microsoft.com/office/officeart/2008/layout/IncreasingCircleProcess"/>
    <dgm:cxn modelId="{39C168EA-70F4-4AEA-BDC5-F90DBAB570AA}" type="presParOf" srcId="{28F114F0-840D-428B-8834-0E2E08D9086E}" destId="{98E7E39C-4EC6-4AD7-B80B-36DB064BAB3F}" srcOrd="3" destOrd="0" presId="urn:microsoft.com/office/officeart/2008/layout/IncreasingCircleProcess"/>
    <dgm:cxn modelId="{D1097039-9408-44BD-8000-57075E57BEBC}" type="presParOf" srcId="{61C3F145-0E4C-41F0-906F-2B814544EE74}" destId="{65EB120A-96F4-47D2-9E7A-E9B0091D35E3}" srcOrd="3" destOrd="0" presId="urn:microsoft.com/office/officeart/2008/layout/IncreasingCircleProcess"/>
    <dgm:cxn modelId="{2EBB7F3D-11D5-49EB-96BE-6DA03D5990F2}" type="presParOf" srcId="{61C3F145-0E4C-41F0-906F-2B814544EE74}" destId="{6C3DF3E0-1B2A-4829-83CF-B36FA929BE22}" srcOrd="4" destOrd="0" presId="urn:microsoft.com/office/officeart/2008/layout/IncreasingCircleProcess"/>
    <dgm:cxn modelId="{6B4387A8-D771-49B7-9215-20C9F96B2EB7}" type="presParOf" srcId="{6C3DF3E0-1B2A-4829-83CF-B36FA929BE22}" destId="{4D8F5D30-AC4F-49AA-A657-5ED70D1BA360}" srcOrd="0" destOrd="0" presId="urn:microsoft.com/office/officeart/2008/layout/IncreasingCircleProcess"/>
    <dgm:cxn modelId="{8213078E-C869-4487-B4F9-53378677AD6E}" type="presParOf" srcId="{6C3DF3E0-1B2A-4829-83CF-B36FA929BE22}" destId="{69345F6A-34A1-4156-8908-0124238FAC6A}" srcOrd="1" destOrd="0" presId="urn:microsoft.com/office/officeart/2008/layout/IncreasingCircleProcess"/>
    <dgm:cxn modelId="{301393DA-0683-4515-B345-8A08C96DECC6}" type="presParOf" srcId="{6C3DF3E0-1B2A-4829-83CF-B36FA929BE22}" destId="{4517ECE5-DB03-483B-BC40-8A483DCB66BE}" srcOrd="2" destOrd="0" presId="urn:microsoft.com/office/officeart/2008/layout/IncreasingCircleProcess"/>
    <dgm:cxn modelId="{AEABC599-0C1C-4EBA-B408-78DC29E83D98}" type="presParOf" srcId="{6C3DF3E0-1B2A-4829-83CF-B36FA929BE22}" destId="{BDDBDAB9-0A36-4D7C-95A8-E73593FD44BA}"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4A0F8-9BC0-464E-983A-3968FEC76B9A}">
      <dsp:nvSpPr>
        <dsp:cNvPr id="0" name=""/>
        <dsp:cNvSpPr/>
      </dsp:nvSpPr>
      <dsp:spPr>
        <a:xfrm>
          <a:off x="314" y="0"/>
          <a:ext cx="764032" cy="76403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3E52C-2C1D-4BB6-A43C-9A96159E5D99}">
      <dsp:nvSpPr>
        <dsp:cNvPr id="0" name=""/>
        <dsp:cNvSpPr/>
      </dsp:nvSpPr>
      <dsp:spPr>
        <a:xfrm>
          <a:off x="76718" y="76403"/>
          <a:ext cx="611225" cy="611225"/>
        </a:xfrm>
        <a:prstGeom prst="chord">
          <a:avLst>
            <a:gd name="adj1" fmla="val 1168272"/>
            <a:gd name="adj2" fmla="val 9631728"/>
          </a:avLst>
        </a:prstGeom>
        <a:solidFill>
          <a:schemeClr val="accent6"/>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A1456-1C97-47D2-AE62-AB09010C120D}">
      <dsp:nvSpPr>
        <dsp:cNvPr id="0" name=""/>
        <dsp:cNvSpPr/>
      </dsp:nvSpPr>
      <dsp:spPr>
        <a:xfrm>
          <a:off x="923520" y="764032"/>
          <a:ext cx="2260261" cy="32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endParaRPr lang="en-US" sz="1800" kern="1200"/>
        </a:p>
      </dsp:txBody>
      <dsp:txXfrm>
        <a:off x="923520" y="764032"/>
        <a:ext cx="2260261" cy="3215301"/>
      </dsp:txXfrm>
    </dsp:sp>
    <dsp:sp modelId="{D8539369-C882-4F3F-A852-141F0DDBBC32}">
      <dsp:nvSpPr>
        <dsp:cNvPr id="0" name=""/>
        <dsp:cNvSpPr/>
      </dsp:nvSpPr>
      <dsp:spPr>
        <a:xfrm>
          <a:off x="923520" y="0"/>
          <a:ext cx="2260261" cy="76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pt-BR" sz="1800" kern="1200"/>
            <a:t>Pouca Satisfação</a:t>
          </a:r>
          <a:endParaRPr lang="en-US" sz="1800" kern="1200"/>
        </a:p>
      </dsp:txBody>
      <dsp:txXfrm>
        <a:off x="923520" y="0"/>
        <a:ext cx="2260261" cy="764032"/>
      </dsp:txXfrm>
    </dsp:sp>
    <dsp:sp modelId="{7710BEDD-E905-48A6-8A31-FD55CEC03121}">
      <dsp:nvSpPr>
        <dsp:cNvPr id="0" name=""/>
        <dsp:cNvSpPr/>
      </dsp:nvSpPr>
      <dsp:spPr>
        <a:xfrm>
          <a:off x="3342955" y="0"/>
          <a:ext cx="764032" cy="76403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86C88-1FAE-43FE-BD4B-DEEE7EC8C865}">
      <dsp:nvSpPr>
        <dsp:cNvPr id="0" name=""/>
        <dsp:cNvSpPr/>
      </dsp:nvSpPr>
      <dsp:spPr>
        <a:xfrm>
          <a:off x="3412103" y="84385"/>
          <a:ext cx="611225" cy="611225"/>
        </a:xfrm>
        <a:prstGeom prst="chord">
          <a:avLst>
            <a:gd name="adj1" fmla="val 20431728"/>
            <a:gd name="adj2" fmla="val 11968272"/>
          </a:avLst>
        </a:prstGeom>
        <a:solidFill>
          <a:srgbClr val="95874D"/>
        </a:solidFill>
        <a:ln w="25400" cap="flat" cmpd="sng" algn="ctr">
          <a:solidFill>
            <a:schemeClr val="accent3">
              <a:shade val="80000"/>
              <a:hueOff val="0"/>
              <a:satOff val="0"/>
              <a:lumOff val="106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45168-BF2D-4D2F-B5D0-59A1DBFE3AEB}">
      <dsp:nvSpPr>
        <dsp:cNvPr id="0" name=""/>
        <dsp:cNvSpPr/>
      </dsp:nvSpPr>
      <dsp:spPr>
        <a:xfrm>
          <a:off x="4266160" y="764032"/>
          <a:ext cx="2260261" cy="32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endParaRPr lang="en-US" sz="1800" kern="1200"/>
        </a:p>
      </dsp:txBody>
      <dsp:txXfrm>
        <a:off x="4266160" y="764032"/>
        <a:ext cx="2260261" cy="3215301"/>
      </dsp:txXfrm>
    </dsp:sp>
    <dsp:sp modelId="{98E7E39C-4EC6-4AD7-B80B-36DB064BAB3F}">
      <dsp:nvSpPr>
        <dsp:cNvPr id="0" name=""/>
        <dsp:cNvSpPr/>
      </dsp:nvSpPr>
      <dsp:spPr>
        <a:xfrm>
          <a:off x="4266160" y="0"/>
          <a:ext cx="2260261" cy="76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pt-BR" sz="1800" kern="1200"/>
            <a:t>Média Satisfação</a:t>
          </a:r>
          <a:endParaRPr lang="en-US" sz="1800" kern="1200"/>
        </a:p>
      </dsp:txBody>
      <dsp:txXfrm>
        <a:off x="4266160" y="0"/>
        <a:ext cx="2260261" cy="764032"/>
      </dsp:txXfrm>
    </dsp:sp>
    <dsp:sp modelId="{4D8F5D30-AC4F-49AA-A657-5ED70D1BA360}">
      <dsp:nvSpPr>
        <dsp:cNvPr id="0" name=""/>
        <dsp:cNvSpPr/>
      </dsp:nvSpPr>
      <dsp:spPr>
        <a:xfrm>
          <a:off x="6685595" y="0"/>
          <a:ext cx="764032" cy="76403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45F6A-34A1-4156-8908-0124238FAC6A}">
      <dsp:nvSpPr>
        <dsp:cNvPr id="0" name=""/>
        <dsp:cNvSpPr/>
      </dsp:nvSpPr>
      <dsp:spPr>
        <a:xfrm>
          <a:off x="6761998" y="76403"/>
          <a:ext cx="611225" cy="611225"/>
        </a:xfrm>
        <a:prstGeom prst="chord">
          <a:avLst>
            <a:gd name="adj1" fmla="val 16200000"/>
            <a:gd name="adj2" fmla="val 16200000"/>
          </a:avLst>
        </a:prstGeom>
        <a:solidFill>
          <a:srgbClr val="1C2E46"/>
        </a:solidFill>
        <a:ln w="25400" cap="flat" cmpd="sng" algn="ctr">
          <a:solidFill>
            <a:schemeClr val="accent3">
              <a:shade val="80000"/>
              <a:hueOff val="0"/>
              <a:satOff val="0"/>
              <a:lumOff val="21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7ECE5-DB03-483B-BC40-8A483DCB66BE}">
      <dsp:nvSpPr>
        <dsp:cNvPr id="0" name=""/>
        <dsp:cNvSpPr/>
      </dsp:nvSpPr>
      <dsp:spPr>
        <a:xfrm>
          <a:off x="7608800" y="764032"/>
          <a:ext cx="2260261" cy="32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endParaRPr lang="en-US" sz="1800" kern="1200"/>
        </a:p>
      </dsp:txBody>
      <dsp:txXfrm>
        <a:off x="7608800" y="764032"/>
        <a:ext cx="2260261" cy="3215301"/>
      </dsp:txXfrm>
    </dsp:sp>
    <dsp:sp modelId="{BDDBDAB9-0A36-4D7C-95A8-E73593FD44BA}">
      <dsp:nvSpPr>
        <dsp:cNvPr id="0" name=""/>
        <dsp:cNvSpPr/>
      </dsp:nvSpPr>
      <dsp:spPr>
        <a:xfrm>
          <a:off x="7608800" y="0"/>
          <a:ext cx="2260261" cy="76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pt-BR" sz="1800" kern="1200"/>
            <a:t>Alta Satisfação </a:t>
          </a:r>
        </a:p>
      </dsp:txBody>
      <dsp:txXfrm>
        <a:off x="7608800" y="0"/>
        <a:ext cx="2260261" cy="764032"/>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0.6598</cdr:x>
      <cdr:y>0</cdr:y>
    </cdr:from>
    <cdr:to>
      <cdr:x>0.6598</cdr:x>
      <cdr:y>0.94043</cdr:y>
    </cdr:to>
    <cdr:cxnSp macro="">
      <cdr:nvCxnSpPr>
        <cdr:cNvPr id="5" name="Conector reto 4">
          <a:extLst xmlns:a="http://schemas.openxmlformats.org/drawingml/2006/main">
            <a:ext uri="{FF2B5EF4-FFF2-40B4-BE49-F238E27FC236}">
              <a16:creationId xmlns:a16="http://schemas.microsoft.com/office/drawing/2014/main" id="{6FA74D0A-9156-E407-F359-23CBFF88D590}"/>
            </a:ext>
          </a:extLst>
        </cdr:cNvPr>
        <cdr:cNvCxnSpPr/>
      </cdr:nvCxnSpPr>
      <cdr:spPr>
        <a:xfrm xmlns:a="http://schemas.openxmlformats.org/drawingml/2006/main" flipV="1">
          <a:off x="4102856" y="0"/>
          <a:ext cx="0" cy="4371720"/>
        </a:xfrm>
        <a:prstGeom xmlns:a="http://schemas.openxmlformats.org/drawingml/2006/main" prst="line">
          <a:avLst/>
        </a:prstGeom>
        <a:ln xmlns:a="http://schemas.openxmlformats.org/drawingml/2006/main">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0.04376</cdr:x>
      <cdr:y>0.5</cdr:y>
    </cdr:from>
    <cdr:to>
      <cdr:x>1</cdr:x>
      <cdr:y>0.5</cdr:y>
    </cdr:to>
    <cdr:cxnSp macro="">
      <cdr:nvCxnSpPr>
        <cdr:cNvPr id="6" name="Conector reto 5">
          <a:extLst xmlns:a="http://schemas.openxmlformats.org/drawingml/2006/main">
            <a:ext uri="{FF2B5EF4-FFF2-40B4-BE49-F238E27FC236}">
              <a16:creationId xmlns:a16="http://schemas.microsoft.com/office/drawing/2014/main" id="{9BBC3826-2182-4F52-5B75-6CFCA1EBD761}"/>
            </a:ext>
          </a:extLst>
        </cdr:cNvPr>
        <cdr:cNvCxnSpPr/>
      </cdr:nvCxnSpPr>
      <cdr:spPr>
        <a:xfrm xmlns:a="http://schemas.openxmlformats.org/drawingml/2006/main" flipH="1">
          <a:off x="272115" y="2324326"/>
          <a:ext cx="5946218" cy="0"/>
        </a:xfrm>
        <a:prstGeom xmlns:a="http://schemas.openxmlformats.org/drawingml/2006/main" prst="line">
          <a:avLst/>
        </a:prstGeom>
        <a:ln xmlns:a="http://schemas.openxmlformats.org/drawingml/2006/main">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1">
                <a:solidFill>
                  <a:srgbClr val="000000"/>
                </a:solidFill>
                <a:effectLst/>
                <a:latin typeface="Calibri" panose="020F0502020204030204" pitchFamily="34" charset="0"/>
                <a:ea typeface="Calibri" panose="020F0502020204030204" pitchFamily="34" charset="0"/>
              </a:rPr>
              <a:t>5.</a:t>
            </a:r>
            <a:r>
              <a:rPr lang="pt-BR" sz="1800">
                <a:solidFill>
                  <a:srgbClr val="000000"/>
                </a:solidFill>
                <a:effectLst/>
                <a:latin typeface="Calibri" panose="020F0502020204030204" pitchFamily="34" charset="0"/>
                <a:ea typeface="Calibri" panose="020F0502020204030204" pitchFamily="34" charset="0"/>
              </a:rPr>
              <a:t> Como você costuma se informar sobre Osesp? Assinale quantas alternativas forem necessárias. </a:t>
            </a:r>
            <a:endParaRPr lang="en-US"/>
          </a:p>
        </p:txBody>
      </p:sp>
      <p:sp>
        <p:nvSpPr>
          <p:cNvPr id="340" name="Google Shape;3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1">
                <a:solidFill>
                  <a:srgbClr val="000000"/>
                </a:solidFill>
                <a:effectLst/>
                <a:latin typeface="Calibri" panose="020F0502020204030204" pitchFamily="34" charset="0"/>
                <a:ea typeface="Calibri" panose="020F0502020204030204" pitchFamily="34" charset="0"/>
              </a:rPr>
              <a:t>5.</a:t>
            </a:r>
            <a:r>
              <a:rPr lang="pt-BR" sz="1800">
                <a:solidFill>
                  <a:srgbClr val="000000"/>
                </a:solidFill>
                <a:effectLst/>
                <a:latin typeface="Calibri" panose="020F0502020204030204" pitchFamily="34" charset="0"/>
                <a:ea typeface="Calibri" panose="020F0502020204030204" pitchFamily="34" charset="0"/>
              </a:rPr>
              <a:t> Como você costuma se informar sobre Osesp? Assinale quantas alternativas forem necessárias. </a:t>
            </a:r>
            <a:endParaRPr lang="en-US"/>
          </a:p>
        </p:txBody>
      </p:sp>
      <p:sp>
        <p:nvSpPr>
          <p:cNvPr id="340" name="Google Shape;3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350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effectLst/>
                <a:latin typeface="Carlito"/>
                <a:ea typeface="Carlito"/>
                <a:cs typeface="Carlito"/>
              </a:rPr>
              <a:t>25F. Você </a:t>
            </a:r>
            <a:r>
              <a:rPr lang="pt-BR" sz="1800" u="none" strike="noStrike">
                <a:solidFill>
                  <a:srgbClr val="FF0000"/>
                </a:solidFill>
                <a:effectLst/>
                <a:latin typeface="Carlito"/>
                <a:ea typeface="Carlito"/>
                <a:cs typeface="Carlito"/>
              </a:rPr>
              <a:t>acha adequada a frequência com a qual recebe os nossos e-mails </a:t>
            </a:r>
            <a:r>
              <a:rPr lang="pt-BR" sz="1800" u="none" strike="noStrike">
                <a:solidFill>
                  <a:srgbClr val="008080"/>
                </a:solidFill>
                <a:effectLst/>
                <a:latin typeface="Carlito"/>
                <a:ea typeface="Carlito"/>
                <a:cs typeface="Carlito"/>
              </a:rPr>
              <a:t>costuma participar das atividades, concertos, encontros e visitas quando é convidado</a:t>
            </a:r>
            <a:r>
              <a:rPr lang="pt-BR" sz="1800" u="none" strike="noStrike">
                <a:effectLst/>
                <a:latin typeface="Carlito"/>
                <a:ea typeface="Carlito"/>
                <a:cs typeface="Carlito"/>
              </a:rPr>
              <a:t>?</a:t>
            </a:r>
            <a:endParaRPr lang="en-US" sz="1800" u="none" strike="noStrike">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solidFill>
                  <a:srgbClr val="008080"/>
                </a:solidFill>
                <a:effectLst/>
                <a:latin typeface="Carlito"/>
                <a:ea typeface="Carlito"/>
                <a:cs typeface="Carlito"/>
              </a:rPr>
              <a:t>26G  E o quanto você está satisfeito com as atividades, concertos, encontros e visitas que participou?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effectLst/>
                <a:latin typeface="Times New Roman" panose="02020603050405020304" pitchFamily="18" charset="0"/>
                <a:ea typeface="Times New Roman" panose="02020603050405020304" pitchFamily="18" charset="0"/>
              </a:rPr>
              <a:t>Q25E. Grau de concordância com as frases</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 Com quem você costuma assistir aos concertos da Osesp na Sala São Paulo? </a:t>
            </a:r>
            <a:r>
              <a:rPr lang="en-US" sz="1800">
                <a:effectLst/>
                <a:latin typeface="Calibri" panose="020F0502020204030204" pitchFamily="34" charset="0"/>
                <a:ea typeface="Calibri" panose="020F0502020204030204" pitchFamily="34" charset="0"/>
              </a:rPr>
              <a:t>(</a:t>
            </a:r>
            <a:r>
              <a:rPr lang="en-US" sz="1800" err="1">
                <a:effectLst/>
                <a:latin typeface="Calibri" panose="020F0502020204030204" pitchFamily="34" charset="0"/>
                <a:ea typeface="Calibri" panose="020F0502020204030204" pitchFamily="34" charset="0"/>
              </a:rPr>
              <a:t>múltipla</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escolha</a:t>
            </a:r>
            <a:r>
              <a:rPr lang="en-US" sz="1800">
                <a:effectLst/>
                <a:latin typeface="Calibri" panose="020F0502020204030204" pitchFamily="34" charset="0"/>
                <a:ea typeface="Calibri" panose="020F0502020204030204" pitchFamily="34" charset="0"/>
              </a:rPr>
              <a:t>)</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r>
              <a:rPr lang="pt-BR" sz="1800">
                <a:effectLst/>
                <a:latin typeface="Calibri" panose="020F0502020204030204" pitchFamily="34" charset="0"/>
                <a:ea typeface="Calibri" panose="020F0502020204030204" pitchFamily="34" charset="0"/>
              </a:rPr>
              <a:t>15A. Qual é a faixa etária das crianças?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15B. Em quais ocasiões você costuma levá-las? (RM - COLUNA).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Q15B. Em quais programas você costuma levá-las?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Times New Roman" panose="02020603050405020304" pitchFamily="18" charset="0"/>
                <a:ea typeface="Times New Roman" panose="02020603050405020304" pitchFamily="18" charset="0"/>
              </a:rPr>
              <a:t>Q15B. Em quais REPERTÓRIOS você costuma levá-las?</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pt-BR" sz="1800">
              <a:effectLst/>
              <a:latin typeface="Calibri" panose="020F0502020204030204" pitchFamily="34" charset="0"/>
              <a:ea typeface="Calibri" panose="020F0502020204030204" pitchFamily="34" charset="0"/>
            </a:endParaRPr>
          </a:p>
        </p:txBody>
      </p:sp>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0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15C. Na sua opinião, a Osesp tem programas e atividades adequadas/interessantes para crianças atualmente? </a:t>
            </a:r>
            <a:r>
              <a:rPr lang="pt-BR" sz="1800" u="sng">
                <a:solidFill>
                  <a:srgbClr val="008080"/>
                </a:solidFill>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326821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15D. Na sua opinião, o que a Osesp deveria fazer para ser um programa mais interessante/adequado para se ir com crianças?</a:t>
            </a:r>
            <a:endParaRPr lang="en-US" sz="180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15E. Há outros locais, atividades e programas musicais que você costuma frequentar com crianças? Quais?</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692291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800">
                <a:solidFill>
                  <a:srgbClr val="000000"/>
                </a:solidFill>
                <a:effectLst/>
                <a:latin typeface="Calibri" panose="020F0502020204030204" pitchFamily="34" charset="0"/>
                <a:ea typeface="Calibri" panose="020F0502020204030204" pitchFamily="34" charset="0"/>
              </a:rPr>
              <a:t> 7. </a:t>
            </a:r>
            <a:r>
              <a:rPr lang="pt-BR" sz="1800" u="none" strike="noStrike">
                <a:solidFill>
                  <a:srgbClr val="000000"/>
                </a:solidFill>
                <a:effectLst/>
                <a:latin typeface="Calibri" panose="020F0502020204030204" pitchFamily="34" charset="0"/>
                <a:ea typeface="Calibri" panose="020F0502020204030204" pitchFamily="34" charset="0"/>
              </a:rPr>
              <a:t>Numa escala de 1 a 10 assinale o quanto você </a:t>
            </a:r>
            <a:r>
              <a:rPr lang="pt-BR" sz="1800" b="1" u="none" strike="noStrike">
                <a:effectLst/>
                <a:latin typeface="Calibri" panose="020F0502020204030204" pitchFamily="34" charset="0"/>
                <a:ea typeface="Calibri" panose="020F0502020204030204" pitchFamily="34" charset="0"/>
              </a:rPr>
              <a:t>recomendaria</a:t>
            </a:r>
            <a:r>
              <a:rPr lang="pt-BR" sz="1800" u="none" strike="noStrike">
                <a:solidFill>
                  <a:srgbClr val="000000"/>
                </a:solidFill>
                <a:effectLst/>
                <a:latin typeface="Calibri" panose="020F0502020204030204" pitchFamily="34" charset="0"/>
                <a:ea typeface="Calibri" panose="020F0502020204030204" pitchFamily="34" charset="0"/>
              </a:rPr>
              <a:t> os concertos da Osesp para amigos e parentes. Considere que 1 significa que você </a:t>
            </a:r>
            <a:r>
              <a:rPr lang="pt-BR" sz="1800" b="1" u="none" strike="noStrike">
                <a:effectLst/>
                <a:latin typeface="Calibri" panose="020F0502020204030204" pitchFamily="34" charset="0"/>
                <a:ea typeface="Calibri" panose="020F0502020204030204" pitchFamily="34" charset="0"/>
              </a:rPr>
              <a:t>certamente não</a:t>
            </a:r>
            <a:r>
              <a:rPr lang="pt-BR" sz="1800" u="none" strike="noStrike">
                <a:solidFill>
                  <a:srgbClr val="000000"/>
                </a:solidFill>
                <a:effectLst/>
                <a:latin typeface="Calibri" panose="020F0502020204030204" pitchFamily="34" charset="0"/>
                <a:ea typeface="Calibri" panose="020F0502020204030204" pitchFamily="34" charset="0"/>
              </a:rPr>
              <a:t> recomendaria e 10 significa que você </a:t>
            </a:r>
            <a:r>
              <a:rPr lang="pt-BR" sz="1800" b="1" u="none" strike="noStrike">
                <a:effectLst/>
                <a:latin typeface="Calibri" panose="020F0502020204030204" pitchFamily="34" charset="0"/>
                <a:ea typeface="Calibri" panose="020F0502020204030204" pitchFamily="34" charset="0"/>
              </a:rPr>
              <a:t>certamente</a:t>
            </a:r>
            <a:r>
              <a:rPr lang="pt-BR" sz="1800" u="none" strike="noStrike">
                <a:solidFill>
                  <a:srgbClr val="000000"/>
                </a:solidFill>
                <a:effectLst/>
                <a:latin typeface="Calibri" panose="020F0502020204030204" pitchFamily="34" charset="0"/>
                <a:ea typeface="Calibri" panose="020F0502020204030204" pitchFamily="34" charset="0"/>
              </a:rPr>
              <a:t> recomendaria.</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415" name="Google Shape;41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solidFill>
                  <a:srgbClr val="000000"/>
                </a:solidFill>
                <a:effectLst/>
                <a:latin typeface="Calibri" panose="020F0502020204030204" pitchFamily="34" charset="0"/>
                <a:ea typeface="Calibri" panose="020F0502020204030204" pitchFamily="34" charset="0"/>
              </a:rPr>
              <a:t>6. Considerando a </a:t>
            </a:r>
            <a:r>
              <a:rPr lang="pt-BR" sz="1800" b="1" u="none" strike="noStrike">
                <a:solidFill>
                  <a:srgbClr val="000000"/>
                </a:solidFill>
                <a:effectLst/>
                <a:latin typeface="Carlito"/>
                <a:ea typeface="Carlito"/>
                <a:cs typeface="Carlito"/>
              </a:rPr>
              <a:t>qualidade musical</a:t>
            </a:r>
            <a:r>
              <a:rPr lang="pt-BR" sz="1800" u="none" strike="noStrike">
                <a:solidFill>
                  <a:srgbClr val="000000"/>
                </a:solidFill>
                <a:effectLst/>
                <a:latin typeface="Calibri" panose="020F0502020204030204" pitchFamily="34" charset="0"/>
                <a:ea typeface="Calibri" panose="020F0502020204030204" pitchFamily="34" charset="0"/>
              </a:rPr>
              <a:t> da Osesp, qual a sua </a:t>
            </a:r>
            <a:r>
              <a:rPr lang="pt-BR" sz="1800" b="1" u="none" strike="noStrike">
                <a:solidFill>
                  <a:srgbClr val="000000"/>
                </a:solidFill>
                <a:effectLst/>
                <a:latin typeface="Carlito"/>
                <a:ea typeface="Carlito"/>
                <a:cs typeface="Carlito"/>
              </a:rPr>
              <a:t>avaliação</a:t>
            </a:r>
            <a:r>
              <a:rPr lang="pt-BR" sz="1800" u="none" strike="noStrike">
                <a:solidFill>
                  <a:srgbClr val="000000"/>
                </a:solidFill>
                <a:effectLst/>
                <a:latin typeface="Calibri" panose="020F0502020204030204" pitchFamily="34" charset="0"/>
                <a:ea typeface="Calibri" panose="020F0502020204030204" pitchFamily="34" charset="0"/>
              </a:rPr>
              <a:t> de forma geral? Por favor, dê uma nota de 1 (péssimo) a 10 (excelente). Assinale somente uma alternativa (</a:t>
            </a:r>
            <a:r>
              <a:rPr lang="pt-BR" sz="1800" b="1" u="none" strike="noStrike">
                <a:solidFill>
                  <a:srgbClr val="000000"/>
                </a:solidFill>
                <a:effectLst/>
                <a:latin typeface="Carlito"/>
                <a:ea typeface="Carlito"/>
                <a:cs typeface="Carlito"/>
              </a:rPr>
              <a:t>RU</a:t>
            </a:r>
            <a:r>
              <a:rPr lang="pt-BR" sz="1800" u="none" strike="noStrike">
                <a:solidFill>
                  <a:srgbClr val="000000"/>
                </a:solidFill>
                <a:effectLst/>
                <a:latin typeface="Calibri" panose="020F0502020204030204" pitchFamily="34" charset="0"/>
                <a:ea typeface="Calibri" panose="020F0502020204030204" pitchFamily="34" charset="0"/>
              </a:rPr>
              <a:t>)</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85" name="Google Shape;3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solidFill>
                  <a:srgbClr val="000000"/>
                </a:solidFill>
                <a:effectLst/>
                <a:latin typeface="Calibri" panose="020F0502020204030204" pitchFamily="34" charset="0"/>
                <a:ea typeface="Calibri" panose="020F0502020204030204" pitchFamily="34" charset="0"/>
              </a:rPr>
              <a:t>8. Considerando os </a:t>
            </a:r>
            <a:r>
              <a:rPr lang="pt-BR" sz="1800" u="none" strike="noStrike">
                <a:effectLst/>
                <a:latin typeface="Calibri" panose="020F0502020204030204" pitchFamily="34" charset="0"/>
                <a:ea typeface="Calibri" panose="020F0502020204030204" pitchFamily="34" charset="0"/>
              </a:rPr>
              <a:t>aspectos</a:t>
            </a:r>
            <a:r>
              <a:rPr lang="pt-BR" sz="1800" u="none" strike="noStrike">
                <a:solidFill>
                  <a:srgbClr val="000000"/>
                </a:solidFill>
                <a:effectLst/>
                <a:latin typeface="Calibri" panose="020F0502020204030204" pitchFamily="34" charset="0"/>
                <a:ea typeface="Calibri" panose="020F0502020204030204" pitchFamily="34" charset="0"/>
              </a:rPr>
              <a:t> abaixo, gostaríamos de saber a sua </a:t>
            </a:r>
            <a:r>
              <a:rPr lang="pt-BR" sz="1800" b="1" u="none" strike="noStrike">
                <a:solidFill>
                  <a:srgbClr val="000000"/>
                </a:solidFill>
                <a:effectLst/>
                <a:latin typeface="Carlito"/>
                <a:ea typeface="Carlito"/>
                <a:cs typeface="Carlito"/>
              </a:rPr>
              <a:t>satisfação</a:t>
            </a:r>
            <a:r>
              <a:rPr lang="pt-BR" sz="1800" u="none" strike="noStrike">
                <a:solidFill>
                  <a:srgbClr val="000000"/>
                </a:solidFill>
                <a:effectLst/>
                <a:latin typeface="Calibri" panose="020F0502020204030204" pitchFamily="34" charset="0"/>
                <a:ea typeface="Calibri" panose="020F0502020204030204" pitchFamily="34" charset="0"/>
              </a:rPr>
              <a:t> com cada um deles. Por favor, atribua uma nota de 1 a 10, onde 1 é totalmente insatisfeito e 10 é totalmente satisfeito. </a:t>
            </a:r>
            <a:r>
              <a:rPr lang="en-US" sz="1800" u="none" strike="noStrike">
                <a:solidFill>
                  <a:srgbClr val="000000"/>
                </a:solidFill>
                <a:effectLst/>
                <a:latin typeface="Calibri" panose="020F0502020204030204" pitchFamily="34" charset="0"/>
                <a:ea typeface="Calibri" panose="020F0502020204030204" pitchFamily="34" charset="0"/>
              </a:rPr>
              <a:t>(</a:t>
            </a:r>
            <a:r>
              <a:rPr lang="en-US" sz="1800" b="1" u="none" strike="noStrike">
                <a:solidFill>
                  <a:srgbClr val="000000"/>
                </a:solidFill>
                <a:effectLst/>
                <a:latin typeface="Carlito"/>
                <a:ea typeface="Carlito"/>
                <a:cs typeface="Carlito"/>
              </a:rPr>
              <a:t>RU EM CADA ATRIBUTO</a:t>
            </a:r>
            <a:r>
              <a:rPr lang="en-US" sz="1800" u="none" strike="noStrike">
                <a:solidFill>
                  <a:srgbClr val="000000"/>
                </a:solidFill>
                <a:effectLst/>
                <a:latin typeface="Calibri" panose="020F0502020204030204" pitchFamily="34" charset="0"/>
                <a:ea typeface="Calibri" panose="020F0502020204030204" pitchFamily="34" charset="0"/>
              </a:rPr>
              <a:t>)</a:t>
            </a:r>
            <a:r>
              <a:rPr lang="en-US" sz="1800" b="1" u="none" strike="noStrike">
                <a:solidFill>
                  <a:srgbClr val="000000"/>
                </a:solidFill>
                <a:effectLst/>
                <a:latin typeface="Carlito"/>
                <a:ea typeface="Carlito"/>
                <a:cs typeface="Carlito"/>
              </a:rPr>
              <a:t> </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49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solidFill>
                  <a:srgbClr val="000000"/>
                </a:solidFill>
                <a:effectLst/>
                <a:latin typeface="Calibri" panose="020F0502020204030204" pitchFamily="34" charset="0"/>
                <a:ea typeface="Calibri" panose="020F0502020204030204" pitchFamily="34" charset="0"/>
              </a:rPr>
              <a:t>16B. O quanto você concorda ou discorda com cada uma das afirmações a seguir?  Por favor, use uma escala de 1 a 5, onde 1 é discordo totalmente e 5 é concordo totalmente.</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59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15. </a:t>
            </a:r>
            <a:r>
              <a:rPr lang="pt-BR" sz="1800">
                <a:solidFill>
                  <a:srgbClr val="000000"/>
                </a:solidFill>
                <a:effectLst/>
                <a:latin typeface="Calibri" panose="020F0502020204030204" pitchFamily="34" charset="0"/>
                <a:ea typeface="Calibri" panose="020F0502020204030204" pitchFamily="34" charset="0"/>
              </a:rPr>
              <a:t>Na sua opinião, a Osesp deveria:</a:t>
            </a: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159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t>9. </a:t>
            </a:r>
            <a:r>
              <a:rPr lang="pt-BR" sz="1800" u="none" strike="noStrike">
                <a:solidFill>
                  <a:srgbClr val="000000"/>
                </a:solidFill>
                <a:effectLst/>
                <a:latin typeface="Calibri" panose="020F0502020204030204" pitchFamily="34" charset="0"/>
                <a:ea typeface="Calibri" panose="020F0502020204030204" pitchFamily="34" charset="0"/>
              </a:rPr>
              <a:t>Pensando em cada um dos </a:t>
            </a:r>
            <a:r>
              <a:rPr lang="pt-BR" sz="1800" u="none" strike="noStrike">
                <a:effectLst/>
                <a:latin typeface="Calibri" panose="020F0502020204030204" pitchFamily="34" charset="0"/>
                <a:ea typeface="Calibri" panose="020F0502020204030204" pitchFamily="34" charset="0"/>
              </a:rPr>
              <a:t>aspectos </a:t>
            </a:r>
            <a:r>
              <a:rPr lang="pt-BR" sz="1800" u="none" strike="noStrike">
                <a:solidFill>
                  <a:srgbClr val="000000"/>
                </a:solidFill>
                <a:effectLst/>
                <a:latin typeface="Calibri" panose="020F0502020204030204" pitchFamily="34" charset="0"/>
                <a:ea typeface="Calibri" panose="020F0502020204030204" pitchFamily="34" charset="0"/>
              </a:rPr>
              <a:t>abaixo, quais são os mais importantes para sua decisão de assistir a um concerto da Osesp presencialmente? </a:t>
            </a:r>
            <a:r>
              <a:rPr lang="en-US" sz="1800" u="none" strike="noStrike" err="1">
                <a:effectLst/>
                <a:latin typeface="Calibri" panose="020F0502020204030204" pitchFamily="34" charset="0"/>
                <a:ea typeface="Calibri" panose="020F0502020204030204" pitchFamily="34" charset="0"/>
              </a:rPr>
              <a:t>Enumere</a:t>
            </a:r>
            <a:r>
              <a:rPr lang="en-US" sz="1800" u="none" strike="noStrike">
                <a:effectLst/>
                <a:latin typeface="Calibri" panose="020F0502020204030204" pitchFamily="34" charset="0"/>
                <a:ea typeface="Calibri" panose="020F0502020204030204" pitchFamily="34" charset="0"/>
              </a:rPr>
              <a:t> as </a:t>
            </a:r>
            <a:r>
              <a:rPr lang="en-US" sz="1800" u="none" strike="noStrike" err="1">
                <a:effectLst/>
                <a:latin typeface="Calibri" panose="020F0502020204030204" pitchFamily="34" charset="0"/>
                <a:ea typeface="Calibri" panose="020F0502020204030204" pitchFamily="34" charset="0"/>
              </a:rPr>
              <a:t>razões</a:t>
            </a:r>
            <a:r>
              <a:rPr lang="en-US" sz="1800" u="none" strike="noStrike">
                <a:effectLst/>
                <a:latin typeface="Calibri" panose="020F0502020204030204" pitchFamily="34" charset="0"/>
                <a:ea typeface="Calibri" panose="020F0502020204030204" pitchFamily="34" charset="0"/>
              </a:rPr>
              <a:t> </a:t>
            </a:r>
            <a:r>
              <a:rPr lang="en-US" sz="1800" u="none" strike="noStrike" err="1">
                <a:effectLst/>
                <a:latin typeface="Calibri" panose="020F0502020204030204" pitchFamily="34" charset="0"/>
                <a:ea typeface="Calibri" panose="020F0502020204030204" pitchFamily="34" charset="0"/>
              </a:rPr>
              <a:t>principais</a:t>
            </a:r>
            <a:r>
              <a:rPr lang="en-US" sz="1800" u="none" strike="noStrike">
                <a:effectLst/>
                <a:latin typeface="Calibri" panose="020F0502020204030204" pitchFamily="34" charset="0"/>
                <a:ea typeface="Calibri" panose="020F0502020204030204" pitchFamily="34" charset="0"/>
              </a:rPr>
              <a:t>, de 1 a 3.</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effectLst/>
                <a:latin typeface="Calibri" panose="020F0502020204030204" pitchFamily="34" charset="0"/>
                <a:ea typeface="Calibri" panose="020F0502020204030204" pitchFamily="34" charset="0"/>
                <a:cs typeface="Arial" panose="020B0604020202020204" pitchFamily="34" charset="0"/>
              </a:rPr>
              <a:t>10. Você escolhe a programação a partir das obras e compositores?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panose="020F0502020204030204" pitchFamily="34" charset="0"/>
                <a:ea typeface="Calibri" panose="020F0502020204030204" pitchFamily="34" charset="0"/>
              </a:rPr>
              <a:t>10A Pensando nos principais períodos da História da Música, o que você gosta de ver ser apresentado na Osesp? (RM) </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85" name="Google Shape;3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60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lgn="just">
              <a:tabLst>
                <a:tab pos="2637155" algn="ctr"/>
                <a:tab pos="5274310" algn="r"/>
              </a:tabLst>
            </a:pPr>
            <a:r>
              <a:rPr lang="pt-BR" sz="1200">
                <a:effectLst/>
                <a:latin typeface="Calibri" panose="020F0502020204030204" pitchFamily="34" charset="0"/>
                <a:ea typeface="Calibri" panose="020F0502020204030204" pitchFamily="34" charset="0"/>
              </a:rPr>
              <a:t>11. </a:t>
            </a:r>
            <a:r>
              <a:rPr lang="pt-BR" sz="1200">
                <a:solidFill>
                  <a:srgbClr val="000000"/>
                </a:solidFill>
                <a:effectLst/>
                <a:latin typeface="Calibri" panose="020F0502020204030204" pitchFamily="34" charset="0"/>
                <a:ea typeface="Calibri" panose="020F0502020204030204" pitchFamily="34" charset="0"/>
              </a:rPr>
              <a:t>E qual desses períodos é o seu preferido?</a:t>
            </a:r>
          </a:p>
          <a:p>
            <a:pPr marL="457200" algn="just">
              <a:tabLst>
                <a:tab pos="2637155" algn="ctr"/>
                <a:tab pos="5274310" algn="r"/>
              </a:tabLst>
            </a:pPr>
            <a:r>
              <a:rPr lang="pt-BR" sz="1200">
                <a:solidFill>
                  <a:srgbClr val="000000"/>
                </a:solidFill>
                <a:effectLst/>
                <a:latin typeface="Calibri" panose="020F0502020204030204" pitchFamily="34" charset="0"/>
                <a:ea typeface="Times New Roman" panose="02020603050405020304" pitchFamily="18" charset="0"/>
              </a:rPr>
              <a:t>14.</a:t>
            </a:r>
            <a:r>
              <a:rPr lang="pt-BR" sz="1800">
                <a:solidFill>
                  <a:srgbClr val="000000"/>
                </a:solidFill>
                <a:effectLst/>
                <a:latin typeface="Calibri" panose="020F0502020204030204" pitchFamily="34" charset="0"/>
                <a:ea typeface="Times New Roman" panose="02020603050405020304" pitchFamily="18" charset="0"/>
              </a:rPr>
              <a:t>P</a:t>
            </a:r>
            <a:r>
              <a:rPr lang="pt-BR" sz="18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ensando nos programas apresentados pela Osesp, qual deveria ser a proporção do </a:t>
            </a:r>
            <a:r>
              <a:rPr lang="pt-BR" sz="1800" u="none" strike="sngStrike">
                <a:solidFill>
                  <a:srgbClr val="FF0000"/>
                </a:solidFill>
                <a:effectLst/>
                <a:uFill>
                  <a:solidFill>
                    <a:srgbClr val="000000"/>
                  </a:solidFill>
                </a:uFill>
                <a:latin typeface="Calibri" panose="020F0502020204030204" pitchFamily="34" charset="0"/>
                <a:ea typeface="Calibri" panose="020F0502020204030204" pitchFamily="34" charset="0"/>
                <a:cs typeface="Arial Unicode MS"/>
              </a:rPr>
              <a:t>ao</a:t>
            </a:r>
            <a:r>
              <a:rPr lang="pt-BR" sz="18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 repertório mais tradicional em relação ao repertório moderno/contemporâneo?</a:t>
            </a: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tab pos="2637155" algn="ctr"/>
                <a:tab pos="5274310" algn="r"/>
              </a:tabLst>
              <a:defRPr/>
            </a:pPr>
            <a:r>
              <a:rPr lang="pt-BR" sz="1800">
                <a:solidFill>
                  <a:srgbClr val="000000"/>
                </a:solidFill>
                <a:effectLst/>
                <a:latin typeface="Calibri" panose="020F0502020204030204" pitchFamily="34" charset="0"/>
                <a:ea typeface="Calibri" panose="020F0502020204030204" pitchFamily="34" charset="0"/>
              </a:rPr>
              <a:t>14b. E você </a:t>
            </a:r>
            <a:r>
              <a:rPr lang="pt-BR" sz="1800">
                <a:effectLst/>
                <a:latin typeface="Calibri" panose="020F0502020204030204" pitchFamily="34" charset="0"/>
                <a:ea typeface="Calibri" panose="020F0502020204030204" pitchFamily="34" charset="0"/>
              </a:rPr>
              <a:t>gosta </a:t>
            </a:r>
            <a:r>
              <a:rPr lang="pt-BR" sz="1800">
                <a:solidFill>
                  <a:srgbClr val="000000"/>
                </a:solidFill>
                <a:effectLst/>
                <a:latin typeface="Calibri" panose="020F0502020204030204" pitchFamily="34" charset="0"/>
                <a:ea typeface="Calibri" panose="020F0502020204030204" pitchFamily="34" charset="0"/>
              </a:rPr>
              <a:t>de </a:t>
            </a:r>
            <a:r>
              <a:rPr lang="pt-BR" sz="1800">
                <a:effectLst/>
                <a:latin typeface="Calibri" panose="020F0502020204030204" pitchFamily="34" charset="0"/>
                <a:ea typeface="Calibri" panose="020F0502020204030204" pitchFamily="34" charset="0"/>
              </a:rPr>
              <a:t>ouvir obras inéditas (encomendas feitas a compositores pela Osesp)</a:t>
            </a:r>
            <a:r>
              <a:rPr lang="pt-BR" sz="1800">
                <a:solidFill>
                  <a:srgbClr val="000000"/>
                </a:solidFill>
                <a:effectLst/>
                <a:latin typeface="Calibri" panose="020F0502020204030204" pitchFamily="34" charset="0"/>
                <a:ea typeface="Calibri" panose="020F0502020204030204" pitchFamily="34" charset="0"/>
              </a:rPr>
              <a:t>?</a:t>
            </a:r>
            <a:endParaRPr lang="en-US" sz="1800">
              <a:effectLst/>
              <a:latin typeface="Times New Roman" panose="02020603050405020304" pitchFamily="18" charset="0"/>
              <a:ea typeface="Times New Roman" panose="02020603050405020304" pitchFamily="18" charset="0"/>
            </a:endParaRPr>
          </a:p>
          <a:p>
            <a:pPr marL="457200" algn="just">
              <a:tabLst>
                <a:tab pos="2637155" algn="ctr"/>
                <a:tab pos="5274310" algn="r"/>
              </a:tabLst>
            </a:pPr>
            <a:endParaRPr lang="en-US" sz="1800" u="none" strike="noStrike">
              <a:solidFill>
                <a:srgbClr val="000000"/>
              </a:solidFill>
              <a:effectLst/>
              <a:uFill>
                <a:solidFill>
                  <a:srgbClr val="000000"/>
                </a:solidFill>
              </a:uFill>
              <a:latin typeface="Arial" panose="020B0604020202020204" pitchFamily="34" charset="0"/>
              <a:ea typeface="Arial Unicode MS"/>
              <a:cs typeface="Arial Unicode MS"/>
            </a:endParaRPr>
          </a:p>
          <a:p>
            <a:pPr algn="just">
              <a:tabLst>
                <a:tab pos="2637155" algn="ctr"/>
                <a:tab pos="5274310" algn="r"/>
              </a:tabLst>
            </a:pPr>
            <a:endParaRPr lang="en-US" sz="1200">
              <a:effectLst/>
              <a:latin typeface="Times New Roman" panose="02020603050405020304" pitchFamily="18" charset="0"/>
              <a:ea typeface="Times New Roman" panose="02020603050405020304" pitchFamily="18" charset="0"/>
            </a:endParaRPr>
          </a:p>
          <a:p>
            <a:pPr marL="914400" algn="just">
              <a:tabLst>
                <a:tab pos="2637155" algn="ctr"/>
                <a:tab pos="5274310" algn="r"/>
              </a:tabLst>
            </a:pPr>
            <a:r>
              <a:rPr lang="pt-BR" sz="1200">
                <a:solidFill>
                  <a:srgbClr val="000000"/>
                </a:solidFill>
                <a:effectLst/>
                <a:latin typeface="Calibri" panose="020F0502020204030204" pitchFamily="34"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403" name="Google Shape;40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u="none" strike="noStrike">
                <a:effectLst/>
                <a:latin typeface="Arial" panose="020B0604020202020204" pitchFamily="34" charset="0"/>
                <a:ea typeface="Arial" panose="020B0604020202020204" pitchFamily="34" charset="0"/>
                <a:cs typeface="Arial" panose="020B0604020202020204" pitchFamily="34" charset="0"/>
              </a:rPr>
              <a:t>12. Repertórios que mais motivam a assistir a um concerto ao vivo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u="none" strike="noStrike">
                <a:effectLst/>
                <a:latin typeface="Arial" panose="020B0604020202020204" pitchFamily="34" charset="0"/>
                <a:ea typeface="Arial" panose="020B0604020202020204" pitchFamily="34" charset="0"/>
                <a:cs typeface="Arial" panose="020B0604020202020204" pitchFamily="34" charset="0"/>
              </a:rPr>
              <a:t>13. Repertórios que menos motivam a assistir a um concerto ao vivo</a:t>
            </a:r>
            <a:endParaRPr lang="en-US" sz="1200" u="none" strike="noStrike">
              <a:effectLst/>
              <a:latin typeface="Arial" panose="020B0604020202020204" pitchFamily="34" charset="0"/>
              <a:ea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11833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solidFill>
                  <a:srgbClr val="000000"/>
                </a:solidFill>
                <a:effectLst/>
                <a:latin typeface="Calibri" panose="020F0502020204030204" pitchFamily="34" charset="0"/>
                <a:ea typeface="Calibri" panose="020F0502020204030204" pitchFamily="34" charset="0"/>
              </a:rPr>
              <a:t>21. Quais dos seguintes projetos e serviços você conhece, mesmo que seja apenas de ter ouvido falar? </a:t>
            </a:r>
            <a:r>
              <a:rPr lang="en-US" sz="1800" u="none" strike="noStrike" err="1">
                <a:solidFill>
                  <a:srgbClr val="000000"/>
                </a:solidFill>
                <a:effectLst/>
                <a:latin typeface="Calibri" panose="020F0502020204030204" pitchFamily="34" charset="0"/>
                <a:ea typeface="Calibri" panose="020F0502020204030204" pitchFamily="34" charset="0"/>
              </a:rPr>
              <a:t>Assinale</a:t>
            </a:r>
            <a:r>
              <a:rPr lang="en-US" sz="1800" u="none" strike="noStrike">
                <a:solidFill>
                  <a:srgbClr val="000000"/>
                </a:solidFill>
                <a:effectLst/>
                <a:latin typeface="Calibri" panose="020F0502020204030204" pitchFamily="34" charset="0"/>
                <a:ea typeface="Calibri" panose="020F0502020204030204" pitchFamily="34" charset="0"/>
              </a:rPr>
              <a:t> </a:t>
            </a:r>
            <a:r>
              <a:rPr lang="en-US" sz="1800" u="none" strike="noStrike" err="1">
                <a:solidFill>
                  <a:srgbClr val="000000"/>
                </a:solidFill>
                <a:effectLst/>
                <a:latin typeface="Calibri" panose="020F0502020204030204" pitchFamily="34" charset="0"/>
                <a:ea typeface="Calibri" panose="020F0502020204030204" pitchFamily="34" charset="0"/>
              </a:rPr>
              <a:t>quantas</a:t>
            </a:r>
            <a:r>
              <a:rPr lang="en-US" sz="1800" u="none" strike="noStrike">
                <a:solidFill>
                  <a:srgbClr val="000000"/>
                </a:solidFill>
                <a:effectLst/>
                <a:latin typeface="Calibri" panose="020F0502020204030204" pitchFamily="34" charset="0"/>
                <a:ea typeface="Calibri" panose="020F0502020204030204" pitchFamily="34" charset="0"/>
              </a:rPr>
              <a:t> </a:t>
            </a:r>
            <a:r>
              <a:rPr lang="en-US" sz="1800" u="none" strike="noStrike" err="1">
                <a:solidFill>
                  <a:srgbClr val="000000"/>
                </a:solidFill>
                <a:effectLst/>
                <a:latin typeface="Calibri" panose="020F0502020204030204" pitchFamily="34" charset="0"/>
                <a:ea typeface="Calibri" panose="020F0502020204030204" pitchFamily="34" charset="0"/>
              </a:rPr>
              <a:t>alternativas</a:t>
            </a:r>
            <a:r>
              <a:rPr lang="en-US" sz="1800" u="none" strike="noStrike">
                <a:solidFill>
                  <a:srgbClr val="000000"/>
                </a:solidFill>
                <a:effectLst/>
                <a:latin typeface="Calibri" panose="020F0502020204030204" pitchFamily="34" charset="0"/>
                <a:ea typeface="Calibri" panose="020F0502020204030204" pitchFamily="34" charset="0"/>
              </a:rPr>
              <a:t> </a:t>
            </a:r>
            <a:r>
              <a:rPr lang="en-US" sz="1800" u="none" strike="noStrike" err="1">
                <a:solidFill>
                  <a:srgbClr val="000000"/>
                </a:solidFill>
                <a:effectLst/>
                <a:latin typeface="Calibri" panose="020F0502020204030204" pitchFamily="34" charset="0"/>
                <a:ea typeface="Calibri" panose="020F0502020204030204" pitchFamily="34" charset="0"/>
              </a:rPr>
              <a:t>forem</a:t>
            </a:r>
            <a:r>
              <a:rPr lang="en-US" sz="1800" u="none" strike="noStrike">
                <a:solidFill>
                  <a:srgbClr val="000000"/>
                </a:solidFill>
                <a:effectLst/>
                <a:latin typeface="Calibri" panose="020F0502020204030204" pitchFamily="34" charset="0"/>
                <a:ea typeface="Calibri" panose="020F0502020204030204" pitchFamily="34" charset="0"/>
              </a:rPr>
              <a:t> </a:t>
            </a:r>
            <a:r>
              <a:rPr lang="en-US" sz="1800" u="none" strike="noStrike" err="1">
                <a:solidFill>
                  <a:srgbClr val="000000"/>
                </a:solidFill>
                <a:effectLst/>
                <a:latin typeface="Calibri" panose="020F0502020204030204" pitchFamily="34" charset="0"/>
                <a:ea typeface="Calibri" panose="020F0502020204030204" pitchFamily="34" charset="0"/>
              </a:rPr>
              <a:t>necessárias</a:t>
            </a:r>
            <a:r>
              <a:rPr lang="en-US" sz="1800" u="none" strike="noStrike">
                <a:solidFill>
                  <a:srgbClr val="000000"/>
                </a:solidFill>
                <a:effectLst/>
                <a:latin typeface="Calibri" panose="020F0502020204030204" pitchFamily="34" charset="0"/>
                <a:ea typeface="Calibri" panose="020F0502020204030204" pitchFamily="34" charset="0"/>
              </a:rPr>
              <a:t>. (</a:t>
            </a:r>
            <a:r>
              <a:rPr lang="en-US" sz="1800" b="1" u="none" strike="noStrike">
                <a:solidFill>
                  <a:srgbClr val="000000"/>
                </a:solidFill>
                <a:effectLst/>
                <a:latin typeface="Carlito"/>
                <a:ea typeface="Carlito"/>
                <a:cs typeface="Carlito"/>
              </a:rPr>
              <a:t>RM – RODIZIAR</a:t>
            </a:r>
            <a:r>
              <a:rPr lang="en-US" sz="1800" u="none" strike="noStrike">
                <a:solidFill>
                  <a:srgbClr val="000000"/>
                </a:solidFill>
                <a:effectLst/>
                <a:latin typeface="Calibri" panose="020F0502020204030204" pitchFamily="34" charset="0"/>
                <a:ea typeface="Calibri" panose="020F0502020204030204" pitchFamily="34" charset="0"/>
              </a:rPr>
              <a:t>)</a:t>
            </a:r>
          </a:p>
          <a:p>
            <a:pPr marL="68580" indent="-68580" algn="just"/>
            <a:r>
              <a:rPr lang="en-US" sz="1800" b="1">
                <a:solidFill>
                  <a:srgbClr val="000000"/>
                </a:solidFill>
                <a:effectLst/>
                <a:latin typeface="Carlito"/>
                <a:ea typeface="Carlito"/>
                <a:cs typeface="Carlito"/>
              </a:rPr>
              <a:t> </a:t>
            </a:r>
            <a:endParaRPr lang="en-US" sz="1800">
              <a:effectLst/>
              <a:latin typeface="Times New Roman" panose="02020603050405020304" pitchFamily="18" charset="0"/>
              <a:ea typeface="Times New Roman" panose="02020603050405020304" pitchFamily="18" charset="0"/>
            </a:endParaRPr>
          </a:p>
          <a:p>
            <a:pPr marL="800100" lvl="1" indent="-342900" algn="just" fontAlgn="base">
              <a:buFont typeface="+mj-lt"/>
              <a:buAutoNum type="arabicPeriod" startAt="22"/>
            </a:pPr>
            <a:r>
              <a:rPr lang="pt-BR" sz="1800" u="none" strike="noStrike">
                <a:solidFill>
                  <a:srgbClr val="000000"/>
                </a:solidFill>
                <a:effectLst/>
                <a:latin typeface="Calibri" panose="020F0502020204030204" pitchFamily="34" charset="0"/>
                <a:ea typeface="Calibri" panose="020F0502020204030204" pitchFamily="34" charset="0"/>
              </a:rPr>
              <a:t>Por favor, assinale os cinco projetos/serviços que você julga serem os mais importantes para a missão da Osesp. </a:t>
            </a:r>
            <a:endParaRPr lang="en-US" sz="1800" u="none" strike="noStrike">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u="none" strike="noStrike">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59760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lgn="just">
              <a:tabLst>
                <a:tab pos="2637155" algn="ctr"/>
                <a:tab pos="5274310" algn="r"/>
              </a:tabLst>
            </a:pPr>
            <a:r>
              <a:rPr lang="pt-BR" sz="1800">
                <a:effectLst/>
                <a:latin typeface="Calibri" panose="020F0502020204030204" pitchFamily="34" charset="0"/>
                <a:ea typeface="Calibri" panose="020F0502020204030204" pitchFamily="34" charset="0"/>
              </a:rPr>
              <a:t>9. Com a pandemia, a Osesp intensificou sua programação de transmissões ao vivo. Você conhece esse projeto</a:t>
            </a: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tab pos="2637155" algn="ctr"/>
                <a:tab pos="5274310" algn="r"/>
              </a:tabLst>
              <a:defRPr/>
            </a:pPr>
            <a:r>
              <a:rPr lang="pt-BR" sz="1800">
                <a:effectLst/>
                <a:latin typeface="Calibri" panose="020F0502020204030204" pitchFamily="34" charset="0"/>
                <a:ea typeface="Calibri" panose="020F0502020204030204" pitchFamily="34" charset="0"/>
              </a:rPr>
              <a:t>9A. Você assiste com qual regularidade?</a:t>
            </a:r>
            <a:endParaRPr lang="en-US" sz="1800">
              <a:effectLst/>
              <a:latin typeface="Times New Roman" panose="02020603050405020304" pitchFamily="18" charset="0"/>
              <a:ea typeface="Times New Roman" panose="02020603050405020304" pitchFamily="18" charset="0"/>
            </a:endParaRP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tab pos="2637155" algn="ctr"/>
                <a:tab pos="5274310" algn="r"/>
              </a:tabLst>
              <a:defRPr/>
            </a:pPr>
            <a:r>
              <a:rPr lang="pt-BR" sz="1800">
                <a:effectLst/>
                <a:latin typeface="Calibri" panose="020F0502020204030204" pitchFamily="34" charset="0"/>
                <a:ea typeface="Calibri" panose="020F0502020204030204" pitchFamily="34" charset="0"/>
              </a:rPr>
              <a:t>9C. Como você avalia a qualidade da transmissão?</a:t>
            </a:r>
            <a:endParaRPr lang="en-US" sz="1800">
              <a:effectLst/>
              <a:latin typeface="Times New Roman" panose="02020603050405020304" pitchFamily="18" charset="0"/>
              <a:ea typeface="Times New Roman" panose="02020603050405020304" pitchFamily="18" charset="0"/>
            </a:endParaRPr>
          </a:p>
          <a:p>
            <a:pPr algn="just">
              <a:tabLst>
                <a:tab pos="2637155" algn="ctr"/>
                <a:tab pos="5274310" algn="r"/>
              </a:tabLst>
            </a:pPr>
            <a:endParaRPr lang="en-US" sz="1800">
              <a:effectLst/>
              <a:latin typeface="Times New Roman" panose="02020603050405020304" pitchFamily="18" charset="0"/>
              <a:ea typeface="Times New Roman" panose="02020603050405020304" pitchFamily="18" charset="0"/>
            </a:endParaRPr>
          </a:p>
        </p:txBody>
      </p:sp>
      <p:sp>
        <p:nvSpPr>
          <p:cNvPr id="318" name="Google Shape;31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037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t>17. </a:t>
            </a:r>
            <a:r>
              <a:rPr lang="pt-BR" sz="1200">
                <a:effectLst/>
                <a:latin typeface="Calibri Light" panose="020F0302020204030204" pitchFamily="34" charset="0"/>
                <a:ea typeface="Times New Roman" panose="02020603050405020304" pitchFamily="18" charset="0"/>
                <a:cs typeface="Arial" panose="020B0604020202020204" pitchFamily="34" charset="0"/>
              </a:rPr>
              <a:t>Considerando a Sala São Paulo, qual a sua </a:t>
            </a:r>
            <a:r>
              <a:rPr lang="pt-BR" sz="1200" b="1">
                <a:effectLst/>
                <a:latin typeface="Calibri Light" panose="020F0302020204030204" pitchFamily="34" charset="0"/>
                <a:ea typeface="Times New Roman" panose="02020603050405020304" pitchFamily="18" charset="0"/>
                <a:cs typeface="Arial" panose="020B0604020202020204" pitchFamily="34" charset="0"/>
              </a:rPr>
              <a:t>avaliação</a:t>
            </a:r>
            <a:r>
              <a:rPr lang="pt-BR" sz="1200">
                <a:effectLst/>
                <a:latin typeface="Calibri Light" panose="020F0302020204030204" pitchFamily="34" charset="0"/>
                <a:ea typeface="Times New Roman" panose="02020603050405020304" pitchFamily="18" charset="0"/>
                <a:cs typeface="Arial" panose="020B0604020202020204" pitchFamily="34" charset="0"/>
              </a:rPr>
              <a:t> de uma forma geral? Por favor, dê uma nota de 1 (péssimo) a 10 (excelente). Assinale somente uma alternativa (</a:t>
            </a:r>
            <a:r>
              <a:rPr lang="pt-BR" sz="1200" b="1">
                <a:effectLst/>
                <a:latin typeface="Calibri Light" panose="020F0302020204030204" pitchFamily="34" charset="0"/>
                <a:ea typeface="Times New Roman" panose="02020603050405020304" pitchFamily="18" charset="0"/>
                <a:cs typeface="Arial" panose="020B0604020202020204" pitchFamily="34" charset="0"/>
              </a:rPr>
              <a:t>RU</a:t>
            </a:r>
            <a:r>
              <a:rPr lang="pt-BR" sz="1200">
                <a:effectLst/>
                <a:latin typeface="Calibri Light" panose="020F0302020204030204" pitchFamily="34" charset="0"/>
                <a:ea typeface="Times New Roman" panose="02020603050405020304" pitchFamily="18" charset="0"/>
                <a:cs typeface="Arial" panose="020B0604020202020204" pitchFamily="34" charset="0"/>
              </a:rPr>
              <a:t>)</a:t>
            </a:r>
            <a:endParaRPr lang="pt-BR" sz="1200">
              <a:effectLst/>
              <a:latin typeface="Arial" panose="020B0604020202020204" pitchFamily="34" charset="0"/>
              <a:ea typeface="Times New Roman" panose="02020603050405020304" pitchFamily="18" charset="0"/>
            </a:endParaRPr>
          </a:p>
          <a:p>
            <a:pPr marL="0" lvl="0" indent="0" algn="l" rtl="0">
              <a:spcBef>
                <a:spcPts val="0"/>
              </a:spcBef>
              <a:spcAft>
                <a:spcPts val="0"/>
              </a:spcAft>
              <a:buNone/>
            </a:pPr>
            <a:endParaRPr/>
          </a:p>
        </p:txBody>
      </p:sp>
      <p:sp>
        <p:nvSpPr>
          <p:cNvPr id="385" name="Google Shape;3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216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t>18. </a:t>
            </a:r>
            <a:r>
              <a:rPr lang="pt-BR" sz="1200">
                <a:effectLst/>
                <a:latin typeface="Calibri Light" panose="020F0302020204030204" pitchFamily="34" charset="0"/>
                <a:ea typeface="Times New Roman" panose="02020603050405020304" pitchFamily="18" charset="0"/>
                <a:cs typeface="Arial" panose="020B0604020202020204" pitchFamily="34" charset="0"/>
              </a:rPr>
              <a:t>Agora, vamos considerar alguns aspectos específicos da Sala São Paulo. Por favor, atribua uma nota de 1 a 10 para cada um dos seguintes aspectos. Lembrando que a nota 1 é totalmente insatisfeito e a nota 10 é totalmente satisfeito. (</a:t>
            </a:r>
            <a:r>
              <a:rPr lang="pt-BR" sz="1200" b="1">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200">
                <a:effectLst/>
                <a:latin typeface="Calibri Light" panose="020F0302020204030204" pitchFamily="34" charset="0"/>
                <a:ea typeface="Times New Roman" panose="02020603050405020304" pitchFamily="18" charset="0"/>
                <a:cs typeface="Arial" panose="020B0604020202020204" pitchFamily="34" charset="0"/>
              </a:rPr>
              <a:t>)</a:t>
            </a:r>
            <a:endParaRPr lang="pt-BR" sz="1200">
              <a:effectLst/>
              <a:latin typeface="Arial" panose="020B0604020202020204" pitchFamily="34" charset="0"/>
              <a:ea typeface="Times New Roman" panose="02020603050405020304" pitchFamily="18" charset="0"/>
            </a:endParaRPr>
          </a:p>
          <a:p>
            <a:endParaRPr lang="en-US"/>
          </a:p>
        </p:txBody>
      </p:sp>
    </p:spTree>
    <p:extLst>
      <p:ext uri="{BB962C8B-B14F-4D97-AF65-F5344CB8AC3E}">
        <p14:creationId xmlns:p14="http://schemas.microsoft.com/office/powerpoint/2010/main" val="991557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a:solidFill>
                  <a:srgbClr val="008080"/>
                </a:solidFill>
                <a:effectLst/>
                <a:latin typeface="Carlito"/>
                <a:ea typeface="Carlito"/>
                <a:cs typeface="Carlito"/>
              </a:rPr>
              <a:t>20D – Você costuma usar os serviços da Sala no momento do intervalo do concerto?</a:t>
            </a:r>
            <a:endParaRPr lang="en-US" sz="1800" u="none">
              <a:effectLst/>
              <a:latin typeface="Times New Roman" panose="02020603050405020304" pitchFamily="18" charset="0"/>
              <a:ea typeface="Times New Roman" panose="02020603050405020304" pitchFamily="18" charset="0"/>
            </a:endParaRP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a:solidFill>
                  <a:srgbClr val="008080"/>
                </a:solidFill>
                <a:effectLst/>
                <a:latin typeface="Carlito"/>
                <a:ea typeface="Carlito"/>
                <a:cs typeface="Carlito"/>
              </a:rPr>
              <a:t>20E Pergunta aberta: A utilização foi rápida e de fácil acesso?</a:t>
            </a:r>
            <a:endParaRPr lang="en-US" sz="1800" u="none">
              <a:effectLst/>
              <a:latin typeface="Times New Roman" panose="02020603050405020304" pitchFamily="18" charset="0"/>
              <a:ea typeface="Times New Roman" panose="02020603050405020304" pitchFamily="18" charset="0"/>
            </a:endParaRPr>
          </a:p>
          <a:p>
            <a:pPr algn="just"/>
            <a:endParaRPr lang="en-US" sz="1800" u="none">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85011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lvl="0" indent="0" algn="just">
              <a:buFont typeface="+mj-lt"/>
              <a:buNone/>
            </a:pPr>
            <a:r>
              <a:rPr lang="pt-BR"/>
              <a:t>19. </a:t>
            </a:r>
            <a:r>
              <a:rPr lang="pt-BR" sz="1200">
                <a:effectLst/>
                <a:highlight>
                  <a:srgbClr val="FFFF00"/>
                </a:highlight>
                <a:latin typeface="Calibri Light" panose="020F0302020204030204" pitchFamily="34" charset="0"/>
                <a:ea typeface="Times New Roman" panose="02020603050405020304" pitchFamily="18" charset="0"/>
                <a:cs typeface="Arial" panose="020B0604020202020204" pitchFamily="34" charset="0"/>
              </a:rPr>
              <a:t>Agora considerando os serviços oferecidos pela Sala São Paulo, quais deles você utilizou recentemente/ nestes últimos meses?</a:t>
            </a:r>
            <a:endParaRPr lang="pt-BR" sz="1200">
              <a:effectLst/>
              <a:latin typeface="Arial" panose="020B0604020202020204" pitchFamily="34" charset="0"/>
              <a:ea typeface="Times New Roman" panose="02020603050405020304" pitchFamily="18" charset="0"/>
            </a:endParaRPr>
          </a:p>
          <a:p>
            <a:pPr marL="0" lvl="0" indent="0" algn="just">
              <a:buFont typeface="+mj-lt"/>
              <a:buNone/>
            </a:pPr>
            <a:r>
              <a:rPr lang="pt-BR" sz="1200">
                <a:effectLst/>
                <a:latin typeface="Calibri Light" panose="020F0302020204030204" pitchFamily="34" charset="0"/>
                <a:ea typeface="Times New Roman" panose="02020603050405020304" pitchFamily="18" charset="0"/>
                <a:cs typeface="Arial" panose="020B0604020202020204" pitchFamily="34" charset="0"/>
              </a:rPr>
              <a:t>20. (SOMENTE PARA OS LOCAIS FREQUENTADOS) Considerando sua satisfação de modo geral com os serviços oferecidos pela Sala São Paulo, atribua uma nota de 1 a 10. Lembrando que a nota 1 é totalmente insatisfeito e a nota 10 é totalmente satisfeito.</a:t>
            </a:r>
            <a:endParaRPr lang="pt-BR" sz="1200">
              <a:effectLst/>
              <a:latin typeface="Arial" panose="020B0604020202020204" pitchFamily="34" charset="0"/>
              <a:ea typeface="Times New Roman" panose="02020603050405020304" pitchFamily="18" charset="0"/>
            </a:endParaRPr>
          </a:p>
          <a:p>
            <a:endParaRPr lang="en-US"/>
          </a:p>
        </p:txBody>
      </p:sp>
    </p:spTree>
    <p:extLst>
      <p:ext uri="{BB962C8B-B14F-4D97-AF65-F5344CB8AC3E}">
        <p14:creationId xmlns:p14="http://schemas.microsoft.com/office/powerpoint/2010/main" val="726787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0" kern="0">
                <a:effectLst/>
                <a:latin typeface="Times New Roman" panose="02020603050405020304" pitchFamily="18" charset="0"/>
                <a:ea typeface="Carlito"/>
              </a:rPr>
              <a:t>20B (SOMENTE PARA QUEM CONHECE LOJA CLASSICOS) E o quanto você está satisfeito com os itens que são vendidos na Loja Clássicos? Por favor dê uma nota </a:t>
            </a:r>
            <a:r>
              <a:rPr lang="pt-BR" sz="1800" b="0" u="none" kern="0">
                <a:effectLst/>
                <a:latin typeface="Times New Roman" panose="02020603050405020304" pitchFamily="18" charset="0"/>
                <a:ea typeface="Carlito"/>
              </a:rPr>
              <a:t>de 1 a 10 para cada um dos itens</a:t>
            </a:r>
            <a:endParaRPr lang="en-US" sz="1800" b="0" u="none" kern="0">
              <a:effectLst/>
              <a:latin typeface="Times New Roman" panose="02020603050405020304" pitchFamily="18" charset="0"/>
            </a:endParaRPr>
          </a:p>
          <a:p>
            <a:r>
              <a:rPr lang="pt-BR" sz="1800" u="none">
                <a:solidFill>
                  <a:srgbClr val="008080"/>
                </a:solidFill>
                <a:effectLst/>
                <a:latin typeface="Times New Roman" panose="02020603050405020304" pitchFamily="18" charset="0"/>
                <a:ea typeface="Times New Roman" panose="02020603050405020304" pitchFamily="18" charset="0"/>
              </a:rPr>
              <a:t>20C: O que você já comprou na Loja Clássicos?</a:t>
            </a:r>
            <a:endParaRPr lang="en-US" sz="1800" u="none">
              <a:effectLst/>
              <a:latin typeface="Times New Roman" panose="02020603050405020304" pitchFamily="18" charset="0"/>
              <a:ea typeface="Times New Roman" panose="02020603050405020304" pitchFamily="18" charset="0"/>
            </a:endParaRPr>
          </a:p>
          <a:p>
            <a:pPr marL="457200"/>
            <a:r>
              <a:rPr lang="pt-BR" sz="1800" u="sng">
                <a:solidFill>
                  <a:srgbClr val="008080"/>
                </a:solidFill>
                <a:effectLst/>
                <a:highlight>
                  <a:srgbClr val="FFFF00"/>
                </a:highlight>
                <a:latin typeface="Carlito"/>
                <a:ea typeface="Carlito"/>
                <a:cs typeface="Carlito"/>
              </a:rPr>
              <a:t>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97556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solidFill>
                  <a:srgbClr val="000000"/>
                </a:solidFill>
                <a:effectLst/>
                <a:latin typeface="Calibri" panose="020F0502020204030204" pitchFamily="34" charset="0"/>
                <a:ea typeface="Calibri" panose="020F0502020204030204" pitchFamily="34" charset="0"/>
              </a:rPr>
              <a:t>24. Você sabia que as pessoas físicas que declaram o Imposto de Renda pelo modelo completo podem destinar até 6% do valor devido para a Osesp?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a:solidFill>
                  <a:srgbClr val="000000"/>
                </a:solidFill>
                <a:effectLst/>
                <a:latin typeface="Calibri" panose="020F0502020204030204" pitchFamily="34" charset="0"/>
                <a:ea typeface="Calibri" panose="020F0502020204030204" pitchFamily="34" charset="0"/>
              </a:rPr>
              <a:t>25. Você já faz uma doação para a Osesp? </a:t>
            </a:r>
            <a:endParaRPr lang="en-US" sz="1800" u="none" strike="noStrike">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1">
                <a:solidFill>
                  <a:srgbClr val="000000"/>
                </a:solidFill>
                <a:effectLst/>
                <a:latin typeface="Carlito"/>
                <a:ea typeface="Carlito"/>
                <a:cs typeface="Carlito"/>
              </a:rPr>
              <a:t>25B. (SOMENTE PARA QUEM FALOU NÃO EM P25)  </a:t>
            </a:r>
            <a:r>
              <a:rPr lang="pt-BR" sz="1800">
                <a:solidFill>
                  <a:srgbClr val="000000"/>
                </a:solidFill>
                <a:effectLst/>
                <a:latin typeface="Calibri" panose="020F0502020204030204" pitchFamily="34" charset="0"/>
                <a:ea typeface="Calibri" panose="020F0502020204030204" pitchFamily="34" charset="0"/>
              </a:rPr>
              <a:t>Entre as afirmações abaixo, qual se encaixa melhor com a sua decisão de não doar?</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effectLst/>
                <a:latin typeface="Times New Roman" panose="02020603050405020304" pitchFamily="18" charset="0"/>
                <a:ea typeface="Times New Roman" panose="02020603050405020304" pitchFamily="18" charset="0"/>
              </a:rPr>
              <a:t>Q25C. </a:t>
            </a:r>
            <a:r>
              <a:rPr lang="en-US" sz="1800" err="1">
                <a:effectLst/>
                <a:latin typeface="Times New Roman" panose="02020603050405020304" pitchFamily="18" charset="0"/>
                <a:ea typeface="Times New Roman" panose="02020603050405020304" pitchFamily="18" charset="0"/>
              </a:rPr>
              <a:t>Categoria</a:t>
            </a:r>
            <a:r>
              <a:rPr lang="en-US" sz="1800">
                <a:effectLst/>
                <a:latin typeface="Times New Roman" panose="02020603050405020304" pitchFamily="18" charset="0"/>
                <a:ea typeface="Times New Roman" panose="02020603050405020304" pitchFamily="18" charset="0"/>
              </a:rPr>
              <a:t> de </a:t>
            </a:r>
            <a:r>
              <a:rPr lang="en-US" sz="1800" err="1">
                <a:effectLst/>
                <a:latin typeface="Times New Roman" panose="02020603050405020304" pitchFamily="18" charset="0"/>
                <a:ea typeface="Times New Roman" panose="02020603050405020304" pitchFamily="18" charset="0"/>
              </a:rPr>
              <a:t>doação</a:t>
            </a:r>
            <a:r>
              <a:rPr lang="en-US" sz="180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199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1">
                <a:effectLst/>
                <a:latin typeface="Carlito"/>
                <a:ea typeface="Carlito"/>
                <a:cs typeface="Carlito"/>
              </a:rPr>
              <a:t>25B. </a:t>
            </a:r>
            <a:r>
              <a:rPr lang="pt-BR" sz="1800">
                <a:effectLst/>
                <a:latin typeface="Carlito"/>
                <a:ea typeface="Carlito"/>
                <a:cs typeface="Carlito"/>
              </a:rPr>
              <a:t>Você usufrui das contrapartidas do Sou Osesp?</a:t>
            </a:r>
            <a:endParaRPr lang="en-US" sz="180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b="1">
                <a:effectLst/>
                <a:latin typeface="Carlito"/>
                <a:ea typeface="Carlito"/>
                <a:cs typeface="Carlito"/>
              </a:rPr>
              <a:t>25C. </a:t>
            </a:r>
            <a:r>
              <a:rPr lang="pt-BR" sz="1800">
                <a:effectLst/>
                <a:latin typeface="Carlito"/>
                <a:ea typeface="Carlito"/>
                <a:cs typeface="Carlito"/>
              </a:rPr>
              <a:t>Você tem conhecimento sobre qual a sua categoria de doação?</a:t>
            </a:r>
            <a:endParaRPr lang="en-US" sz="180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rlito"/>
                <a:ea typeface="Carlito"/>
                <a:cs typeface="Carlito"/>
              </a:rPr>
              <a:t>25D. Você recomendaria ou já indicou o Sou Osesp para algum amigo ou familiar?</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488208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26 Como você adquiriu seu(s) ingresso(s) avulso(s) para assistir a concertos da Osesp na Temporada 2023? Assinale quantas alternativas forem necessárias.</a:t>
            </a:r>
            <a:endParaRPr lang="en-US" sz="1800" u="none" strike="noStrike">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343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a:t>27. </a:t>
            </a:r>
            <a:r>
              <a:rPr lang="pt-BR" sz="1800">
                <a:effectLst/>
                <a:latin typeface="Calibri Light" panose="020F0302020204030204" pitchFamily="34" charset="0"/>
                <a:ea typeface="Times New Roman" panose="02020603050405020304" pitchFamily="18" charset="0"/>
                <a:cs typeface="Arial" panose="020B0604020202020204" pitchFamily="34" charset="0"/>
              </a:rPr>
              <a:t>Considerando a compra avulsa na </a:t>
            </a:r>
            <a:r>
              <a:rPr lang="pt-BR" sz="1800" b="1">
                <a:effectLst/>
                <a:latin typeface="Calibri Light" panose="020F0302020204030204" pitchFamily="34" charset="0"/>
                <a:ea typeface="Times New Roman" panose="02020603050405020304" pitchFamily="18" charset="0"/>
                <a:cs typeface="Arial" panose="020B0604020202020204" pitchFamily="34" charset="0"/>
              </a:rPr>
              <a:t>BILHETERIA DA SALA SÃO PAULO</a:t>
            </a:r>
            <a:r>
              <a:rPr lang="pt-BR" sz="1800">
                <a:effectLst/>
                <a:latin typeface="Calibri Light" panose="020F0302020204030204" pitchFamily="34" charset="0"/>
                <a:ea typeface="Times New Roman" panose="02020603050405020304" pitchFamily="18" charset="0"/>
                <a:cs typeface="Arial" panose="020B0604020202020204" pitchFamily="34" charset="0"/>
              </a:rPr>
              <a:t>, qual a sua </a:t>
            </a:r>
            <a:r>
              <a:rPr lang="pt-BR" sz="1800" b="1">
                <a:effectLst/>
                <a:latin typeface="Calibri Light" panose="020F0302020204030204" pitchFamily="34" charset="0"/>
                <a:ea typeface="Times New Roman" panose="02020603050405020304" pitchFamily="18" charset="0"/>
                <a:cs typeface="Arial" panose="020B0604020202020204" pitchFamily="34" charset="0"/>
              </a:rPr>
              <a:t>avaliação</a:t>
            </a:r>
            <a:r>
              <a:rPr lang="pt-BR" sz="1800">
                <a:effectLst/>
                <a:latin typeface="Calibri Light" panose="020F0302020204030204" pitchFamily="34" charset="0"/>
                <a:ea typeface="Times New Roman" panose="02020603050405020304" pitchFamily="18" charset="0"/>
                <a:cs typeface="Arial" panose="020B0604020202020204" pitchFamily="34" charset="0"/>
              </a:rPr>
              <a:t> de uma forma geral? Por favor, dê uma nota de 1 (péssimo) a 10 (excelente). Assinale somente uma alternativa (</a:t>
            </a:r>
            <a:r>
              <a:rPr lang="pt-BR" sz="1800" b="1">
                <a:effectLst/>
                <a:latin typeface="Calibri Light" panose="020F0302020204030204" pitchFamily="34" charset="0"/>
                <a:ea typeface="Times New Roman" panose="02020603050405020304" pitchFamily="18" charset="0"/>
                <a:cs typeface="Arial" panose="020B0604020202020204" pitchFamily="34" charset="0"/>
              </a:rPr>
              <a:t>RU</a:t>
            </a:r>
            <a:r>
              <a:rPr lang="pt-BR" sz="1800">
                <a:effectLst/>
                <a:latin typeface="Calibri Light" panose="020F030202020403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27A. Qual o seu grau de </a:t>
            </a:r>
            <a:r>
              <a:rPr lang="pt-BR" sz="1800" b="1">
                <a:effectLst/>
                <a:latin typeface="Calibri Light" panose="020F0302020204030204" pitchFamily="34" charset="0"/>
                <a:ea typeface="Times New Roman" panose="02020603050405020304" pitchFamily="18" charset="0"/>
                <a:cs typeface="Arial" panose="020B0604020202020204" pitchFamily="34" charset="0"/>
              </a:rPr>
              <a:t>satisfação</a:t>
            </a:r>
            <a:r>
              <a:rPr lang="pt-BR" sz="1800">
                <a:effectLst/>
                <a:latin typeface="Calibri Light" panose="020F0302020204030204" pitchFamily="34" charset="0"/>
                <a:ea typeface="Times New Roman" panose="02020603050405020304" pitchFamily="18" charset="0"/>
                <a:cs typeface="Arial" panose="020B0604020202020204" pitchFamily="34" charset="0"/>
              </a:rPr>
              <a:t> com os seguintes aspectos relacionados à aquisição de ingressos avulsos para os concertos da OSESP na </a:t>
            </a:r>
            <a:r>
              <a:rPr lang="pt-BR" sz="1800" b="1">
                <a:effectLst/>
                <a:latin typeface="Calibri Light" panose="020F0302020204030204" pitchFamily="34" charset="0"/>
                <a:ea typeface="Times New Roman" panose="02020603050405020304" pitchFamily="18" charset="0"/>
                <a:cs typeface="Arial" panose="020B0604020202020204" pitchFamily="34" charset="0"/>
              </a:rPr>
              <a:t>BILHETERIA DA SALA SÃO PAULO</a:t>
            </a:r>
            <a:r>
              <a:rPr lang="pt-BR" sz="1800">
                <a:effectLst/>
                <a:latin typeface="Calibri Light" panose="020F0302020204030204" pitchFamily="34" charset="0"/>
                <a:ea typeface="Times New Roman" panose="02020603050405020304" pitchFamily="18" charset="0"/>
                <a:cs typeface="Arial" panose="020B0604020202020204" pitchFamily="34" charset="0"/>
              </a:rPr>
              <a:t>: Atribua uma nota de 1 a 10, onde 1 é totalmente insatisfeito e 10 é totalmente satisfeito. (</a:t>
            </a:r>
            <a:r>
              <a:rPr lang="pt-BR" sz="1800" b="1">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800">
                <a:effectLst/>
                <a:latin typeface="Calibri Light" panose="020F030202020403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29. Considerando a compra avulsa pelo </a:t>
            </a:r>
            <a:r>
              <a:rPr lang="pt-BR" sz="1800" b="1">
                <a:effectLst/>
                <a:latin typeface="Calibri Light" panose="020F0302020204030204" pitchFamily="34" charset="0"/>
                <a:ea typeface="Times New Roman" panose="02020603050405020304" pitchFamily="18" charset="0"/>
                <a:cs typeface="Arial" panose="020B0604020202020204" pitchFamily="34" charset="0"/>
              </a:rPr>
              <a:t>SITE (osesp.byinti.com)</a:t>
            </a:r>
            <a:r>
              <a:rPr lang="pt-BR" sz="1800">
                <a:effectLst/>
                <a:latin typeface="Calibri Light" panose="020F0302020204030204" pitchFamily="34" charset="0"/>
                <a:ea typeface="Times New Roman" panose="02020603050405020304" pitchFamily="18" charset="0"/>
                <a:cs typeface="Arial" panose="020B0604020202020204" pitchFamily="34" charset="0"/>
              </a:rPr>
              <a:t>, qual a sua </a:t>
            </a:r>
            <a:r>
              <a:rPr lang="pt-BR" sz="1800" b="1">
                <a:effectLst/>
                <a:latin typeface="Calibri Light" panose="020F0302020204030204" pitchFamily="34" charset="0"/>
                <a:ea typeface="Times New Roman" panose="02020603050405020304" pitchFamily="18" charset="0"/>
                <a:cs typeface="Arial" panose="020B0604020202020204" pitchFamily="34" charset="0"/>
              </a:rPr>
              <a:t>avaliação</a:t>
            </a:r>
            <a:r>
              <a:rPr lang="pt-BR" sz="1800">
                <a:effectLst/>
                <a:latin typeface="Calibri Light" panose="020F0302020204030204" pitchFamily="34" charset="0"/>
                <a:ea typeface="Times New Roman" panose="02020603050405020304" pitchFamily="18" charset="0"/>
                <a:cs typeface="Arial" panose="020B0604020202020204" pitchFamily="34" charset="0"/>
              </a:rPr>
              <a:t> de uma forma geral? Por favor, dê uma nota de 1 (péssimo) a 10 (excelente). Assinale somente uma alternativa (</a:t>
            </a:r>
            <a:r>
              <a:rPr lang="pt-BR" sz="1800" b="1">
                <a:effectLst/>
                <a:latin typeface="Calibri Light" panose="020F0302020204030204" pitchFamily="34" charset="0"/>
                <a:ea typeface="Times New Roman" panose="02020603050405020304" pitchFamily="18" charset="0"/>
                <a:cs typeface="Arial" panose="020B0604020202020204" pitchFamily="34" charset="0"/>
              </a:rPr>
              <a:t>RU</a:t>
            </a:r>
            <a:r>
              <a:rPr lang="pt-BR" sz="1800">
                <a:effectLst/>
                <a:latin typeface="Calibri Light" panose="020F030202020403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29A. </a:t>
            </a:r>
            <a:r>
              <a:rPr lang="pt-BR" sz="1800" b="1">
                <a:effectLst/>
                <a:latin typeface="Calibri Light" panose="020F0302020204030204" pitchFamily="34" charset="0"/>
                <a:ea typeface="Times New Roman" panose="02020603050405020304" pitchFamily="18" charset="0"/>
                <a:cs typeface="Arial" panose="020B0604020202020204" pitchFamily="34" charset="0"/>
              </a:rPr>
              <a:t> </a:t>
            </a:r>
            <a:r>
              <a:rPr lang="pt-BR" sz="1800">
                <a:effectLst/>
                <a:latin typeface="Calibri Light" panose="020F0302020204030204" pitchFamily="34" charset="0"/>
                <a:ea typeface="Times New Roman" panose="02020603050405020304" pitchFamily="18" charset="0"/>
                <a:cs typeface="Arial" panose="020B0604020202020204" pitchFamily="34" charset="0"/>
              </a:rPr>
              <a:t>Qual o seu grau de </a:t>
            </a:r>
            <a:r>
              <a:rPr lang="pt-BR" sz="1800" b="1">
                <a:effectLst/>
                <a:latin typeface="Calibri Light" panose="020F0302020204030204" pitchFamily="34" charset="0"/>
                <a:ea typeface="Times New Roman" panose="02020603050405020304" pitchFamily="18" charset="0"/>
                <a:cs typeface="Arial" panose="020B0604020202020204" pitchFamily="34" charset="0"/>
              </a:rPr>
              <a:t>satisfação</a:t>
            </a:r>
            <a:r>
              <a:rPr lang="pt-BR" sz="1800">
                <a:effectLst/>
                <a:latin typeface="Calibri Light" panose="020F0302020204030204" pitchFamily="34" charset="0"/>
                <a:ea typeface="Times New Roman" panose="02020603050405020304" pitchFamily="18" charset="0"/>
                <a:cs typeface="Arial" panose="020B0604020202020204" pitchFamily="34" charset="0"/>
              </a:rPr>
              <a:t> com os seguintes aspectos relacionados à aquisição de ingressos avulsos para os concertos da Osesp pelo </a:t>
            </a:r>
            <a:r>
              <a:rPr lang="pt-BR" sz="1800" b="1">
                <a:effectLst/>
                <a:latin typeface="Calibri Light" panose="020F0302020204030204" pitchFamily="34" charset="0"/>
                <a:ea typeface="Times New Roman" panose="02020603050405020304" pitchFamily="18" charset="0"/>
                <a:cs typeface="Arial" panose="020B0604020202020204" pitchFamily="34" charset="0"/>
              </a:rPr>
              <a:t>SITE (osesp.byinti.com)</a:t>
            </a:r>
            <a:r>
              <a:rPr lang="pt-BR" sz="1800">
                <a:effectLst/>
                <a:latin typeface="Calibri Light" panose="020F0302020204030204" pitchFamily="34" charset="0"/>
                <a:ea typeface="Times New Roman" panose="02020603050405020304" pitchFamily="18" charset="0"/>
                <a:cs typeface="Arial" panose="020B0604020202020204" pitchFamily="34" charset="0"/>
              </a:rPr>
              <a:t>? Atribua uma nota de 1 a 10, onde 1 é totalmente insatisfeito e 10 é totalmente satisfeito. (</a:t>
            </a:r>
            <a:r>
              <a:rPr lang="pt-BR" sz="1800" b="1">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800">
                <a:effectLst/>
                <a:latin typeface="Calibri Light" panose="020F0302020204030204" pitchFamily="34" charset="0"/>
                <a:ea typeface="Times New Roman" panose="02020603050405020304" pitchFamily="18" charset="0"/>
                <a:cs typeface="Arial" panose="020B0604020202020204" pitchFamily="34" charset="0"/>
              </a:rPr>
              <a:t>)</a:t>
            </a:r>
            <a:endParaRPr lang="pt-BR" sz="18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30. Como você soube sobre a venda de ingressos dos concertos da Temporada Osesp 2022? Assinale quantas alternativas forem necessárias.</a:t>
            </a:r>
            <a:endParaRPr lang="pt-BR" sz="1800">
              <a:effectLst/>
              <a:latin typeface="Arial" panose="020B0604020202020204" pitchFamily="34" charset="0"/>
              <a:ea typeface="Times New Roman" panose="02020603050405020304" pitchFamily="18" charset="0"/>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9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31b)  Você já foi assinante da Osesp em anos anteriores? Quais?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cs typeface="Arial" panose="020B0604020202020204" pitchFamily="34" charset="0"/>
              </a:rPr>
              <a:t>32 Você prefere adquirir Assinaturas Fixas (nomes de árvores) ou Flexíveis (concertos à escolha do assinante)?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rPr>
              <a:t>32. Considerando o processo de renovação ou aquisição da(s) assinatura(s), qual a sua </a:t>
            </a:r>
            <a:r>
              <a:rPr lang="pt-BR" sz="1800" b="1">
                <a:effectLst/>
                <a:latin typeface="Calibri Light" panose="020F0302020204030204" pitchFamily="34" charset="0"/>
                <a:ea typeface="Times New Roman" panose="02020603050405020304" pitchFamily="18" charset="0"/>
              </a:rPr>
              <a:t>avaliação</a:t>
            </a:r>
            <a:r>
              <a:rPr lang="pt-BR" sz="1800">
                <a:effectLst/>
                <a:latin typeface="Calibri Light" panose="020F0302020204030204" pitchFamily="34" charset="0"/>
                <a:ea typeface="Times New Roman" panose="02020603050405020304" pitchFamily="18" charset="0"/>
              </a:rPr>
              <a:t> de uma forma geral? Por favor, dê uma nota de 1 (péssimo) a 10 (excelente). Assinale somente uma alternativa (</a:t>
            </a:r>
            <a:r>
              <a:rPr lang="pt-BR" sz="1800" b="1">
                <a:effectLst/>
                <a:latin typeface="Calibri Light" panose="020F0302020204030204" pitchFamily="34" charset="0"/>
                <a:ea typeface="Times New Roman" panose="02020603050405020304" pitchFamily="18" charset="0"/>
              </a:rPr>
              <a:t>RU</a:t>
            </a:r>
            <a:r>
              <a:rPr lang="pt-BR" sz="1800">
                <a:effectLst/>
                <a:latin typeface="Calibri Light" panose="020F03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Calibri Light" panose="020F0302020204030204" pitchFamily="34" charset="0"/>
                <a:ea typeface="Times New Roman" panose="02020603050405020304" pitchFamily="18" charset="0"/>
              </a:rPr>
              <a:t>33. Qual o seu grau de satisfação com os seguintes aspectos</a:t>
            </a:r>
            <a:endParaRPr lang="pt-BR" sz="18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Arial" panose="020B0604020202020204" pitchFamily="34" charset="0"/>
                <a:ea typeface="Times New Roman" panose="02020603050405020304" pitchFamily="18" charset="0"/>
              </a:rPr>
              <a:t>35. </a:t>
            </a:r>
            <a:r>
              <a:rPr lang="pt-BR" sz="1800">
                <a:effectLst/>
                <a:latin typeface="Calibri Light" panose="020F0302020204030204" pitchFamily="34" charset="0"/>
                <a:ea typeface="Times New Roman" panose="02020603050405020304" pitchFamily="18" charset="0"/>
              </a:rPr>
              <a:t>Numa escala de 1a 10 assinale o quanto você RECOMENDARIA a aquisição de uma Assinatura da Osesp para seu círculo social e familiar. Considere que 1 significa que você CERTAMENTE NÃO recomendaria e 10 significa que você CERTAMENTE recomendaria.</a:t>
            </a:r>
            <a:endParaRPr lang="pt-BR" sz="18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Arial" panose="020B0604020202020204" pitchFamily="34" charset="0"/>
                <a:ea typeface="Times New Roman" panose="02020603050405020304" pitchFamily="18" charset="0"/>
              </a:rPr>
              <a:t>38. </a:t>
            </a:r>
            <a:r>
              <a:rPr lang="pt-BR" sz="1800">
                <a:effectLst/>
                <a:latin typeface="Calibri Light" panose="020F0302020204030204" pitchFamily="34" charset="0"/>
                <a:ea typeface="Times New Roman" panose="02020603050405020304" pitchFamily="18" charset="0"/>
              </a:rPr>
              <a:t>Qual a sua intenção em renovar sua Assinatura para a Temporada 2023, considerando que 1 significa que você CERTAMENTE </a:t>
            </a:r>
            <a:r>
              <a:rPr lang="pt-BR" sz="1800" u="sng">
                <a:effectLst/>
                <a:latin typeface="Calibri Light" panose="020F0302020204030204" pitchFamily="34" charset="0"/>
                <a:ea typeface="Times New Roman" panose="02020603050405020304" pitchFamily="18" charset="0"/>
              </a:rPr>
              <a:t>NÃO</a:t>
            </a:r>
            <a:r>
              <a:rPr lang="pt-BR" sz="1800">
                <a:effectLst/>
                <a:latin typeface="Calibri Light" panose="020F0302020204030204" pitchFamily="34" charset="0"/>
                <a:ea typeface="Times New Roman" panose="02020603050405020304" pitchFamily="18" charset="0"/>
              </a:rPr>
              <a:t> RENOVARÁ e 10 significa que CERTAMENTE renovará?</a:t>
            </a:r>
            <a:endParaRPr lang="pt-BR" sz="1800">
              <a:effectLst/>
              <a:latin typeface="Arial" panose="020B0604020202020204" pitchFamily="34" charset="0"/>
              <a:ea typeface="Times New Roman" panose="02020603050405020304" pitchFamily="18" charset="0"/>
            </a:endParaRPr>
          </a:p>
          <a:p>
            <a:pPr marL="0" algn="l" rtl="0" eaLnBrk="1" fontAlgn="ctr" latinLnBrk="0" hangingPunct="1">
              <a:spcBef>
                <a:spcPts val="0"/>
              </a:spcBef>
              <a:spcAft>
                <a:spcPts val="0"/>
              </a:spcAft>
            </a:pPr>
            <a:endParaRPr lang="pt-BR" sz="1800">
              <a:effectLst/>
              <a:latin typeface="Arial" panose="020B0604020202020204" pitchFamily="34" charset="0"/>
              <a:ea typeface="Times New Roman" panose="02020603050405020304" pitchFamily="18" charset="0"/>
            </a:endParaRPr>
          </a:p>
        </p:txBody>
      </p:sp>
      <p:sp>
        <p:nvSpPr>
          <p:cNvPr id="395" name="Google Shape;3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8997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effectLst/>
                <a:latin typeface="Calibri Light" panose="020F0302020204030204" pitchFamily="34" charset="0"/>
                <a:ea typeface="Times New Roman" panose="02020603050405020304" pitchFamily="18" charset="0"/>
                <a:cs typeface="Arial" panose="020B0604020202020204" pitchFamily="34" charset="0"/>
              </a:rPr>
              <a:t>36. </a:t>
            </a:r>
            <a:r>
              <a:rPr lang="pt-BR" sz="1200">
                <a:effectLst/>
                <a:latin typeface="Calibri Light" panose="020F0302020204030204" pitchFamily="34" charset="0"/>
                <a:ea typeface="Times New Roman" panose="02020603050405020304" pitchFamily="18" charset="0"/>
              </a:rPr>
              <a:t>Nas ocasiões em que você não pôde comparecer a algum concerto, o que você fez com o seu ingresso? Assinale quantas alternativas forem necessárias. (</a:t>
            </a:r>
            <a:r>
              <a:rPr lang="pt-BR" sz="1200" b="1">
                <a:effectLst/>
                <a:latin typeface="Calibri Light" panose="020F0302020204030204" pitchFamily="34" charset="0"/>
                <a:ea typeface="Times New Roman" panose="02020603050405020304" pitchFamily="18" charset="0"/>
              </a:rPr>
              <a:t>RM</a:t>
            </a:r>
            <a:r>
              <a:rPr lang="pt-BR" sz="1200">
                <a:effectLst/>
                <a:latin typeface="Calibri Light" panose="020F0302020204030204" pitchFamily="34" charset="0"/>
                <a:ea typeface="Times New Roman" panose="02020603050405020304" pitchFamily="18" charset="0"/>
              </a:rPr>
              <a:t>) </a:t>
            </a:r>
            <a:endParaRPr lang="pt-BR" sz="12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a:effectLst/>
                <a:latin typeface="Calibri Light" panose="020F0302020204030204" pitchFamily="34" charset="0"/>
                <a:ea typeface="Times New Roman" panose="02020603050405020304" pitchFamily="18" charset="0"/>
                <a:cs typeface="Arial" panose="020B0604020202020204" pitchFamily="34" charset="0"/>
              </a:rPr>
              <a:t>37. </a:t>
            </a:r>
            <a:r>
              <a:rPr lang="pt-BR" sz="1200">
                <a:effectLst/>
                <a:latin typeface="Calibri Light" panose="020F0302020204030204" pitchFamily="34" charset="0"/>
                <a:ea typeface="Times New Roman" panose="02020603050405020304" pitchFamily="18" charset="0"/>
              </a:rPr>
              <a:t>Lembre-se das razões pelas quais você faltou a um ou mais concertos nos últimos meses e assinale abaixo o(s) motivo(s) que determinaram sua ausência (RM</a:t>
            </a:r>
            <a:endParaRPr lang="pt-BR" sz="1200">
              <a:effectLst/>
              <a:latin typeface="Arial" panose="020B0604020202020204" pitchFamily="34" charset="0"/>
              <a:ea typeface="Times New Roman" panose="02020603050405020304" pitchFamily="18" charset="0"/>
            </a:endParaRPr>
          </a:p>
        </p:txBody>
      </p:sp>
      <p:sp>
        <p:nvSpPr>
          <p:cNvPr id="385" name="Google Shape;3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269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941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2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pt-BR"/>
              <a:t>Perfil socio demográfico</a:t>
            </a:r>
          </a:p>
          <a:p>
            <a:r>
              <a:rPr lang="pt-BR" sz="1800">
                <a:effectLst/>
                <a:latin typeface="Carlito"/>
                <a:ea typeface="Carlito"/>
                <a:cs typeface="Carlito"/>
              </a:rPr>
              <a:t>20</a:t>
            </a:r>
            <a:r>
              <a:rPr lang="pt-BR" sz="1800" u="sng">
                <a:solidFill>
                  <a:srgbClr val="008080"/>
                </a:solidFill>
                <a:effectLst/>
                <a:latin typeface="Carlito"/>
                <a:ea typeface="Carlito"/>
                <a:cs typeface="Carlito"/>
              </a:rPr>
              <a:t>F</a:t>
            </a:r>
            <a:r>
              <a:rPr lang="pt-BR" sz="1800">
                <a:effectLst/>
                <a:latin typeface="Carlito"/>
                <a:ea typeface="Carlito"/>
                <a:cs typeface="Carlito"/>
              </a:rPr>
              <a:t> De que forma você chega à Sala São Paulo? [RM)</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a:effectLst/>
                <a:latin typeface="Calibri Light" panose="020F0302020204030204" pitchFamily="34" charset="0"/>
                <a:ea typeface="Times New Roman" panose="02020603050405020304" pitchFamily="18" charset="0"/>
                <a:cs typeface="Arial" panose="020B0604020202020204" pitchFamily="34" charset="0"/>
              </a:rPr>
              <a:t>2. (ESTIMULADO)</a:t>
            </a:r>
            <a:r>
              <a:rPr lang="pt-BR" sz="1200">
                <a:effectLst/>
                <a:latin typeface="Calibri Light" panose="020F0302020204030204" pitchFamily="34" charset="0"/>
                <a:ea typeface="Times New Roman" panose="02020603050405020304" pitchFamily="18" charset="0"/>
                <a:cs typeface="Arial" panose="020B0604020202020204" pitchFamily="34" charset="0"/>
              </a:rPr>
              <a:t> De quais orquestras você assistiu a pelo menos um concerto/ensaio nos últimos 6 meses? Assinale quantas alternativas forem necessárias. </a:t>
            </a:r>
            <a:r>
              <a:rPr lang="pt-BR" sz="1200" b="1">
                <a:effectLst/>
                <a:latin typeface="Calibri Light" panose="020F0302020204030204" pitchFamily="34" charset="0"/>
                <a:ea typeface="Times New Roman" panose="02020603050405020304" pitchFamily="18" charset="0"/>
                <a:cs typeface="Arial" panose="020B0604020202020204" pitchFamily="34" charset="0"/>
              </a:rPr>
              <a:t>(RM)</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a:effectLst/>
                <a:latin typeface="Calibri Light" panose="020F0302020204030204" pitchFamily="34" charset="0"/>
                <a:ea typeface="Times New Roman" panose="02020603050405020304" pitchFamily="18" charset="0"/>
                <a:cs typeface="Arial" panose="020B0604020202020204" pitchFamily="34" charset="0"/>
              </a:rPr>
              <a:t>3.</a:t>
            </a:r>
            <a:r>
              <a:rPr lang="pt-BR" sz="1200">
                <a:effectLst/>
                <a:latin typeface="Calibri Light" panose="020F0302020204030204" pitchFamily="34" charset="0"/>
                <a:ea typeface="Times New Roman" panose="02020603050405020304" pitchFamily="18" charset="0"/>
                <a:cs typeface="Arial" panose="020B0604020202020204" pitchFamily="34" charset="0"/>
              </a:rPr>
              <a:t> E você assistiu algum concerto ONLINE </a:t>
            </a:r>
            <a:r>
              <a:rPr lang="pt-BR" sz="1200" b="1">
                <a:effectLst/>
                <a:latin typeface="Calibri Light" panose="020F0302020204030204" pitchFamily="34" charset="0"/>
                <a:ea typeface="Times New Roman" panose="02020603050405020304" pitchFamily="18" charset="0"/>
                <a:cs typeface="Arial" panose="020B0604020202020204" pitchFamily="34" charset="0"/>
              </a:rPr>
              <a:t>ao vivo</a:t>
            </a:r>
            <a:r>
              <a:rPr lang="pt-BR" sz="1200">
                <a:effectLst/>
                <a:latin typeface="Calibri Light" panose="020F0302020204030204" pitchFamily="34" charset="0"/>
                <a:ea typeface="Times New Roman" panose="02020603050405020304" pitchFamily="18" charset="0"/>
                <a:cs typeface="Arial" panose="020B0604020202020204" pitchFamily="34" charset="0"/>
              </a:rPr>
              <a:t> recentemente? </a:t>
            </a:r>
            <a:endParaRPr/>
          </a:p>
        </p:txBody>
      </p:sp>
      <p:sp>
        <p:nvSpPr>
          <p:cNvPr id="318" name="Google Shape;31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ra-capa">
  <p:cSld name="contra-capa">
    <p:bg>
      <p:bgPr>
        <a:solidFill>
          <a:srgbClr val="1C2E46"/>
        </a:solidFill>
        <a:effectLst/>
      </p:bgPr>
    </p:bg>
    <p:spTree>
      <p:nvGrpSpPr>
        <p:cNvPr id="1" name="Shape 49"/>
        <p:cNvGrpSpPr/>
        <p:nvPr/>
      </p:nvGrpSpPr>
      <p:grpSpPr>
        <a:xfrm>
          <a:off x="0" y="0"/>
          <a:ext cx="0" cy="0"/>
          <a:chOff x="0" y="0"/>
          <a:chExt cx="0" cy="0"/>
        </a:xfrm>
      </p:grpSpPr>
      <p:cxnSp>
        <p:nvCxnSpPr>
          <p:cNvPr id="50" name="Google Shape;50;p11"/>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pic>
        <p:nvPicPr>
          <p:cNvPr id="51" name="Google Shape;51;p11"/>
          <p:cNvPicPr preferRelativeResize="0"/>
          <p:nvPr/>
        </p:nvPicPr>
        <p:blipFill rotWithShape="1">
          <a:blip r:embed="rId2">
            <a:alphaModFix/>
          </a:blip>
          <a:srcRect/>
          <a:stretch/>
        </p:blipFill>
        <p:spPr>
          <a:xfrm>
            <a:off x="4860033" y="1600200"/>
            <a:ext cx="2471933" cy="17475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udo">
  <p:cSld name="fundo2">
    <p:bg>
      <p:bgPr>
        <a:solidFill>
          <a:srgbClr val="E6EAF0"/>
        </a:solidFill>
        <a:effectLst/>
      </p:bgPr>
    </p:bg>
    <p:spTree>
      <p:nvGrpSpPr>
        <p:cNvPr id="1" name="Shape 41"/>
        <p:cNvGrpSpPr/>
        <p:nvPr/>
      </p:nvGrpSpPr>
      <p:grpSpPr>
        <a:xfrm>
          <a:off x="0" y="0"/>
          <a:ext cx="0" cy="0"/>
          <a:chOff x="0" y="0"/>
          <a:chExt cx="0" cy="0"/>
        </a:xfrm>
      </p:grpSpPr>
      <p:cxnSp>
        <p:nvCxnSpPr>
          <p:cNvPr id="42" name="Google Shape;42;p9"/>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sp>
        <p:nvSpPr>
          <p:cNvPr id="43" name="Google Shape;43;p9"/>
          <p:cNvSpPr/>
          <p:nvPr/>
        </p:nvSpPr>
        <p:spPr>
          <a:xfrm>
            <a:off x="7391400" y="0"/>
            <a:ext cx="4800600"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7;p1">
            <a:extLst>
              <a:ext uri="{FF2B5EF4-FFF2-40B4-BE49-F238E27FC236}">
                <a16:creationId xmlns:a16="http://schemas.microsoft.com/office/drawing/2014/main" id="{875A409F-A46E-1856-74C2-225EAFF84782}"/>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branco">
  <p:cSld name="fundo3">
    <p:bg>
      <p:bgPr>
        <a:solidFill>
          <a:schemeClr val="lt1"/>
        </a:solidFill>
        <a:effectLst/>
      </p:bgPr>
    </p:bg>
    <p:spTree>
      <p:nvGrpSpPr>
        <p:cNvPr id="1" name="Shape 37"/>
        <p:cNvGrpSpPr/>
        <p:nvPr/>
      </p:nvGrpSpPr>
      <p:grpSpPr>
        <a:xfrm>
          <a:off x="0" y="0"/>
          <a:ext cx="0" cy="0"/>
          <a:chOff x="0" y="0"/>
          <a:chExt cx="0" cy="0"/>
        </a:xfrm>
      </p:grpSpPr>
      <p:cxnSp>
        <p:nvCxnSpPr>
          <p:cNvPr id="38" name="Google Shape;38;p8"/>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pic>
        <p:nvPicPr>
          <p:cNvPr id="39" name="Google Shape;39;p8" descr="A logo of a cartoon character&#10;&#10;Description automatically generated"/>
          <p:cNvPicPr preferRelativeResize="0"/>
          <p:nvPr/>
        </p:nvPicPr>
        <p:blipFill rotWithShape="1">
          <a:blip r:embed="rId2">
            <a:alphaModFix/>
          </a:blip>
          <a:srcRect/>
          <a:stretch/>
        </p:blipFill>
        <p:spPr>
          <a:xfrm>
            <a:off x="11133806" y="107656"/>
            <a:ext cx="524794" cy="190834"/>
          </a:xfrm>
          <a:prstGeom prst="rect">
            <a:avLst/>
          </a:prstGeom>
          <a:noFill/>
          <a:ln>
            <a:noFill/>
          </a:ln>
        </p:spPr>
      </p:pic>
      <p:sp>
        <p:nvSpPr>
          <p:cNvPr id="40" name="Google Shape;40;p8"/>
          <p:cNvSpPr/>
          <p:nvPr/>
        </p:nvSpPr>
        <p:spPr>
          <a:xfrm flipH="1">
            <a:off x="0" y="-10010"/>
            <a:ext cx="9517380" cy="6106010"/>
          </a:xfrm>
          <a:custGeom>
            <a:avLst/>
            <a:gdLst/>
            <a:ahLst/>
            <a:cxnLst/>
            <a:rect l="l" t="t" r="r" b="b"/>
            <a:pathLst>
              <a:path w="3503176" h="2238971" extrusionOk="0">
                <a:moveTo>
                  <a:pt x="0" y="0"/>
                </a:moveTo>
                <a:lnTo>
                  <a:pt x="0" y="217651"/>
                </a:lnTo>
                <a:cubicBezTo>
                  <a:pt x="0" y="895493"/>
                  <a:pt x="549784" y="1445005"/>
                  <a:pt x="1227961" y="1445005"/>
                </a:cubicBezTo>
                <a:lnTo>
                  <a:pt x="2156519" y="1445005"/>
                </a:lnTo>
                <a:cubicBezTo>
                  <a:pt x="2242953" y="1441685"/>
                  <a:pt x="3155199" y="1426578"/>
                  <a:pt x="3503177" y="2238971"/>
                </a:cubicBezTo>
                <a:lnTo>
                  <a:pt x="3503177" y="0"/>
                </a:lnTo>
                <a:lnTo>
                  <a:pt x="0" y="0"/>
                </a:lnTo>
                <a:close/>
              </a:path>
            </a:pathLst>
          </a:custGeom>
          <a:solidFill>
            <a:srgbClr val="E6EA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7;p1">
            <a:extLst>
              <a:ext uri="{FF2B5EF4-FFF2-40B4-BE49-F238E27FC236}">
                <a16:creationId xmlns:a16="http://schemas.microsoft.com/office/drawing/2014/main" id="{0C20A957-5A8B-CE68-2F6C-18357423B935}"/>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
        <p:nvSpPr>
          <p:cNvPr id="4" name="Google Shape;6;p1">
            <a:extLst>
              <a:ext uri="{FF2B5EF4-FFF2-40B4-BE49-F238E27FC236}">
                <a16:creationId xmlns:a16="http://schemas.microsoft.com/office/drawing/2014/main" id="{EC468067-2E12-D0C7-03F2-6E40C6E4EE71}"/>
              </a:ext>
            </a:extLst>
          </p:cNvPr>
          <p:cNvSpPr txBox="1"/>
          <p:nvPr userDrawn="1"/>
        </p:nvSpPr>
        <p:spPr>
          <a:xfrm>
            <a:off x="485235" y="134192"/>
            <a:ext cx="5229766" cy="2156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700" b="1" i="0" u="none" strike="noStrike" cap="none" spc="300">
                <a:solidFill>
                  <a:srgbClr val="003861"/>
                </a:solidFill>
                <a:latin typeface="Calibri"/>
                <a:ea typeface="Calibri"/>
                <a:cs typeface="Calibri"/>
                <a:sym typeface="Calibri"/>
              </a:rPr>
              <a:t>PROJETO SATISFAÇÃO OSESP </a:t>
            </a:r>
            <a:r>
              <a:rPr lang="pt-BR" sz="700" b="1" i="0" u="none" strike="noStrike" cap="none">
                <a:solidFill>
                  <a:srgbClr val="003861"/>
                </a:solidFill>
                <a:latin typeface="Calibri"/>
                <a:ea typeface="Calibri"/>
                <a:cs typeface="Calibri"/>
                <a:sym typeface="Calibri"/>
              </a:rPr>
              <a:t>| 2023</a:t>
            </a: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APA 3">
  <p:cSld name="fundo4">
    <p:bg>
      <p:bgPr>
        <a:solidFill>
          <a:srgbClr val="D2D7DC"/>
        </a:solidFill>
        <a:effectLst/>
      </p:bgPr>
    </p:bg>
    <p:spTree>
      <p:nvGrpSpPr>
        <p:cNvPr id="1" name="Shape 57"/>
        <p:cNvGrpSpPr/>
        <p:nvPr/>
      </p:nvGrpSpPr>
      <p:grpSpPr>
        <a:xfrm>
          <a:off x="0" y="0"/>
          <a:ext cx="0" cy="0"/>
          <a:chOff x="0" y="0"/>
          <a:chExt cx="0" cy="0"/>
        </a:xfrm>
      </p:grpSpPr>
      <p:cxnSp>
        <p:nvCxnSpPr>
          <p:cNvPr id="58" name="Google Shape;58;p13"/>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sp>
        <p:nvSpPr>
          <p:cNvPr id="2" name="Google Shape;7;p1">
            <a:extLst>
              <a:ext uri="{FF2B5EF4-FFF2-40B4-BE49-F238E27FC236}">
                <a16:creationId xmlns:a16="http://schemas.microsoft.com/office/drawing/2014/main" id="{ECE14100-6DD6-2932-C765-E71E95C10B37}"/>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CAPA 3">
  <p:cSld name="fundo5">
    <p:bg>
      <p:bgPr>
        <a:solidFill>
          <a:srgbClr val="D2D7DC"/>
        </a:solidFill>
        <a:effectLst/>
      </p:bgPr>
    </p:bg>
    <p:spTree>
      <p:nvGrpSpPr>
        <p:cNvPr id="1" name="Shape 44"/>
        <p:cNvGrpSpPr/>
        <p:nvPr/>
      </p:nvGrpSpPr>
      <p:grpSpPr>
        <a:xfrm>
          <a:off x="0" y="0"/>
          <a:ext cx="0" cy="0"/>
          <a:chOff x="0" y="0"/>
          <a:chExt cx="0" cy="0"/>
        </a:xfrm>
      </p:grpSpPr>
      <p:pic>
        <p:nvPicPr>
          <p:cNvPr id="45" name="Google Shape;45;p10" descr="A close-up of a marble&#10;&#10;Description automatically generated"/>
          <p:cNvPicPr preferRelativeResize="0"/>
          <p:nvPr/>
        </p:nvPicPr>
        <p:blipFill rotWithShape="1">
          <a:blip r:embed="rId2">
            <a:alphaModFix/>
          </a:blip>
          <a:srcRect/>
          <a:stretch/>
        </p:blipFill>
        <p:spPr>
          <a:xfrm>
            <a:off x="0" y="0"/>
            <a:ext cx="12192000" cy="6857996"/>
          </a:xfrm>
          <a:prstGeom prst="rect">
            <a:avLst/>
          </a:prstGeom>
          <a:noFill/>
          <a:ln>
            <a:noFill/>
          </a:ln>
        </p:spPr>
      </p:pic>
      <p:sp>
        <p:nvSpPr>
          <p:cNvPr id="46" name="Google Shape;46;p10"/>
          <p:cNvSpPr/>
          <p:nvPr/>
        </p:nvSpPr>
        <p:spPr>
          <a:xfrm flipH="1">
            <a:off x="0" y="-10010"/>
            <a:ext cx="9517380" cy="6106010"/>
          </a:xfrm>
          <a:custGeom>
            <a:avLst/>
            <a:gdLst/>
            <a:ahLst/>
            <a:cxnLst/>
            <a:rect l="l" t="t" r="r" b="b"/>
            <a:pathLst>
              <a:path w="3503176" h="2238971" extrusionOk="0">
                <a:moveTo>
                  <a:pt x="0" y="0"/>
                </a:moveTo>
                <a:lnTo>
                  <a:pt x="0" y="217651"/>
                </a:lnTo>
                <a:cubicBezTo>
                  <a:pt x="0" y="895493"/>
                  <a:pt x="549784" y="1445005"/>
                  <a:pt x="1227961" y="1445005"/>
                </a:cubicBezTo>
                <a:lnTo>
                  <a:pt x="2156519" y="1445005"/>
                </a:lnTo>
                <a:cubicBezTo>
                  <a:pt x="2242953" y="1441685"/>
                  <a:pt x="3155199" y="1426578"/>
                  <a:pt x="3503177" y="2238971"/>
                </a:cubicBezTo>
                <a:lnTo>
                  <a:pt x="3503177"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 name="Google Shape;47;p10"/>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sp>
        <p:nvSpPr>
          <p:cNvPr id="2" name="Google Shape;6;p1">
            <a:extLst>
              <a:ext uri="{FF2B5EF4-FFF2-40B4-BE49-F238E27FC236}">
                <a16:creationId xmlns:a16="http://schemas.microsoft.com/office/drawing/2014/main" id="{DE4E6151-C813-C715-9982-6C760624CDAD}"/>
              </a:ext>
            </a:extLst>
          </p:cNvPr>
          <p:cNvSpPr txBox="1"/>
          <p:nvPr userDrawn="1"/>
        </p:nvSpPr>
        <p:spPr>
          <a:xfrm>
            <a:off x="485235" y="127104"/>
            <a:ext cx="5229766" cy="2156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700" b="1" i="0" u="none" strike="noStrike" cap="none" spc="300">
                <a:solidFill>
                  <a:srgbClr val="003861"/>
                </a:solidFill>
                <a:latin typeface="Calibri"/>
                <a:ea typeface="Calibri"/>
                <a:cs typeface="Calibri"/>
                <a:sym typeface="Calibri"/>
              </a:rPr>
              <a:t>PROJETO SATISFAÇÃO E O FUTURO DA OSESP </a:t>
            </a:r>
            <a:r>
              <a:rPr lang="pt-BR" sz="700" b="1" i="0" u="none" strike="noStrike" cap="none">
                <a:solidFill>
                  <a:srgbClr val="003861"/>
                </a:solidFill>
                <a:latin typeface="Calibri"/>
                <a:ea typeface="Calibri"/>
                <a:cs typeface="Calibri"/>
                <a:sym typeface="Calibri"/>
              </a:rPr>
              <a:t>| SETEMBRO DE 2022 | PJ 21163</a:t>
            </a:r>
            <a:endParaRPr/>
          </a:p>
        </p:txBody>
      </p:sp>
      <p:sp>
        <p:nvSpPr>
          <p:cNvPr id="3" name="Google Shape;7;p1">
            <a:extLst>
              <a:ext uri="{FF2B5EF4-FFF2-40B4-BE49-F238E27FC236}">
                <a16:creationId xmlns:a16="http://schemas.microsoft.com/office/drawing/2014/main" id="{FB8F7DFA-844C-8C0C-9925-366619BEB672}"/>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APA 3">
  <p:cSld name="fundo6">
    <p:bg>
      <p:bgPr>
        <a:solidFill>
          <a:srgbClr val="E5EAF0"/>
        </a:solidFill>
        <a:effectLst/>
      </p:bgPr>
    </p:bg>
    <p:spTree>
      <p:nvGrpSpPr>
        <p:cNvPr id="1" name="Shape 59"/>
        <p:cNvGrpSpPr/>
        <p:nvPr/>
      </p:nvGrpSpPr>
      <p:grpSpPr>
        <a:xfrm>
          <a:off x="0" y="0"/>
          <a:ext cx="0" cy="0"/>
          <a:chOff x="0" y="0"/>
          <a:chExt cx="0" cy="0"/>
        </a:xfrm>
      </p:grpSpPr>
      <p:cxnSp>
        <p:nvCxnSpPr>
          <p:cNvPr id="60" name="Google Shape;60;p14"/>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sp>
        <p:nvSpPr>
          <p:cNvPr id="2" name="Google Shape;7;p1">
            <a:extLst>
              <a:ext uri="{FF2B5EF4-FFF2-40B4-BE49-F238E27FC236}">
                <a16:creationId xmlns:a16="http://schemas.microsoft.com/office/drawing/2014/main" id="{094E6987-ADAB-2271-368A-9D2DBC054DF1}"/>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ranco">
  <p:cSld name="fundo7">
    <p:bg>
      <p:bgPr>
        <a:solidFill>
          <a:srgbClr val="E4E0D3"/>
        </a:solidFill>
        <a:effectLst/>
      </p:bgPr>
    </p:bg>
    <p:spTree>
      <p:nvGrpSpPr>
        <p:cNvPr id="1" name="Shape 61"/>
        <p:cNvGrpSpPr/>
        <p:nvPr/>
      </p:nvGrpSpPr>
      <p:grpSpPr>
        <a:xfrm>
          <a:off x="0" y="0"/>
          <a:ext cx="0" cy="0"/>
          <a:chOff x="0" y="0"/>
          <a:chExt cx="0" cy="0"/>
        </a:xfrm>
      </p:grpSpPr>
      <p:cxnSp>
        <p:nvCxnSpPr>
          <p:cNvPr id="62" name="Google Shape;62;p15"/>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pic>
        <p:nvPicPr>
          <p:cNvPr id="63" name="Google Shape;63;p15" descr="A logo of a cartoon character&#10;&#10;Description automatically generated"/>
          <p:cNvPicPr preferRelativeResize="0"/>
          <p:nvPr/>
        </p:nvPicPr>
        <p:blipFill rotWithShape="1">
          <a:blip r:embed="rId2">
            <a:alphaModFix/>
          </a:blip>
          <a:srcRect/>
          <a:stretch/>
        </p:blipFill>
        <p:spPr>
          <a:xfrm>
            <a:off x="11133806" y="107656"/>
            <a:ext cx="524794" cy="190834"/>
          </a:xfrm>
          <a:prstGeom prst="rect">
            <a:avLst/>
          </a:prstGeom>
          <a:noFill/>
          <a:ln>
            <a:noFill/>
          </a:ln>
        </p:spPr>
      </p:pic>
      <p:sp>
        <p:nvSpPr>
          <p:cNvPr id="64" name="Google Shape;64;p15"/>
          <p:cNvSpPr/>
          <p:nvPr/>
        </p:nvSpPr>
        <p:spPr>
          <a:xfrm flipH="1">
            <a:off x="0" y="-10010"/>
            <a:ext cx="9517380" cy="6106010"/>
          </a:xfrm>
          <a:custGeom>
            <a:avLst/>
            <a:gdLst/>
            <a:ahLst/>
            <a:cxnLst/>
            <a:rect l="l" t="t" r="r" b="b"/>
            <a:pathLst>
              <a:path w="3503176" h="2238971" extrusionOk="0">
                <a:moveTo>
                  <a:pt x="0" y="0"/>
                </a:moveTo>
                <a:lnTo>
                  <a:pt x="0" y="217651"/>
                </a:lnTo>
                <a:cubicBezTo>
                  <a:pt x="0" y="895493"/>
                  <a:pt x="549784" y="1445005"/>
                  <a:pt x="1227961" y="1445005"/>
                </a:cubicBezTo>
                <a:lnTo>
                  <a:pt x="2156519" y="1445005"/>
                </a:lnTo>
                <a:cubicBezTo>
                  <a:pt x="2242953" y="1441685"/>
                  <a:pt x="3155199" y="1426578"/>
                  <a:pt x="3503177" y="2238971"/>
                </a:cubicBezTo>
                <a:lnTo>
                  <a:pt x="3503177"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7;p1">
            <a:extLst>
              <a:ext uri="{FF2B5EF4-FFF2-40B4-BE49-F238E27FC236}">
                <a16:creationId xmlns:a16="http://schemas.microsoft.com/office/drawing/2014/main" id="{E820318B-CDE0-5574-456E-48ED33B7FB30}"/>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
        <p:nvSpPr>
          <p:cNvPr id="4" name="Google Shape;6;p1">
            <a:extLst>
              <a:ext uri="{FF2B5EF4-FFF2-40B4-BE49-F238E27FC236}">
                <a16:creationId xmlns:a16="http://schemas.microsoft.com/office/drawing/2014/main" id="{10B5B121-F461-01D8-A767-77B079F202AB}"/>
              </a:ext>
            </a:extLst>
          </p:cNvPr>
          <p:cNvSpPr txBox="1"/>
          <p:nvPr userDrawn="1"/>
        </p:nvSpPr>
        <p:spPr>
          <a:xfrm>
            <a:off x="485235" y="127104"/>
            <a:ext cx="5229766" cy="2156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700" b="1" i="0" u="none" strike="noStrike" cap="none" spc="300">
                <a:solidFill>
                  <a:srgbClr val="003861"/>
                </a:solidFill>
                <a:latin typeface="Calibri"/>
                <a:ea typeface="Calibri"/>
                <a:cs typeface="Calibri"/>
                <a:sym typeface="Calibri"/>
              </a:rPr>
              <a:t>PROJETO SATISFAÇÃO OSESP </a:t>
            </a:r>
            <a:r>
              <a:rPr lang="pt-BR" sz="700" b="1" i="0" u="none" strike="noStrike" cap="none">
                <a:solidFill>
                  <a:srgbClr val="003861"/>
                </a:solidFill>
                <a:latin typeface="Calibri"/>
                <a:ea typeface="Calibri"/>
                <a:cs typeface="Calibri"/>
                <a:sym typeface="Calibri"/>
              </a:rPr>
              <a:t>| 2023</a:t>
            </a: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B7EA46-C92C-5A8E-1F72-3DE1ED96231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439957B-5C08-B13A-7105-6342AE9D3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A5BE49C-DAAF-4C39-7411-76A806ED783D}"/>
              </a:ext>
            </a:extLst>
          </p:cNvPr>
          <p:cNvSpPr>
            <a:spLocks noGrp="1"/>
          </p:cNvSpPr>
          <p:nvPr>
            <p:ph type="dt" sz="half" idx="10"/>
          </p:nvPr>
        </p:nvSpPr>
        <p:spPr/>
        <p:txBody>
          <a:bodyPr/>
          <a:lstStyle/>
          <a:p>
            <a:fld id="{6852421B-FDC3-41EF-9B70-76432EF28422}" type="datetimeFigureOut">
              <a:rPr lang="pt-BR" smtClean="0"/>
              <a:t>12/12/2023</a:t>
            </a:fld>
            <a:endParaRPr lang="pt-BR"/>
          </a:p>
        </p:txBody>
      </p:sp>
      <p:sp>
        <p:nvSpPr>
          <p:cNvPr id="5" name="Espaço Reservado para Rodapé 4">
            <a:extLst>
              <a:ext uri="{FF2B5EF4-FFF2-40B4-BE49-F238E27FC236}">
                <a16:creationId xmlns:a16="http://schemas.microsoft.com/office/drawing/2014/main" id="{C2ACE93E-2CCB-60DD-A54F-DDFB35FCB4D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6D9D62A-633E-C044-11A8-81D6D3D7C32F}"/>
              </a:ext>
            </a:extLst>
          </p:cNvPr>
          <p:cNvSpPr>
            <a:spLocks noGrp="1"/>
          </p:cNvSpPr>
          <p:nvPr>
            <p:ph type="sldNum" sz="quarter" idx="12"/>
          </p:nvPr>
        </p:nvSpPr>
        <p:spPr/>
        <p:txBody>
          <a:bodyPr/>
          <a:lstStyle/>
          <a:p>
            <a:fld id="{2328C5A5-34CE-4A61-9621-10F9EAD8BA3F}" type="slidenum">
              <a:rPr lang="pt-BR" smtClean="0"/>
              <a:t>‹nº›</a:t>
            </a:fld>
            <a:endParaRPr lang="pt-BR"/>
          </a:p>
        </p:txBody>
      </p:sp>
    </p:spTree>
    <p:extLst>
      <p:ext uri="{BB962C8B-B14F-4D97-AF65-F5344CB8AC3E}">
        <p14:creationId xmlns:p14="http://schemas.microsoft.com/office/powerpoint/2010/main" val="144590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a2">
  <p:cSld name="capa2">
    <p:bg>
      <p:bgPr>
        <a:solidFill>
          <a:schemeClr val="lt1"/>
        </a:solidFill>
        <a:effectLst/>
      </p:bgPr>
    </p:bg>
    <p:spTree>
      <p:nvGrpSpPr>
        <p:cNvPr id="1" name="Shape 14"/>
        <p:cNvGrpSpPr/>
        <p:nvPr/>
      </p:nvGrpSpPr>
      <p:grpSpPr>
        <a:xfrm>
          <a:off x="0" y="0"/>
          <a:ext cx="0" cy="0"/>
          <a:chOff x="0" y="0"/>
          <a:chExt cx="0" cy="0"/>
        </a:xfrm>
      </p:grpSpPr>
      <p:pic>
        <p:nvPicPr>
          <p:cNvPr id="15" name="Google Shape;15;p2" descr="A gold room with a smooth surface&#10;&#10;Description automatically generated"/>
          <p:cNvPicPr preferRelativeResize="0"/>
          <p:nvPr/>
        </p:nvPicPr>
        <p:blipFill rotWithShape="1">
          <a:blip r:embed="rId2">
            <a:alphaModFix/>
          </a:blip>
          <a:srcRect/>
          <a:stretch/>
        </p:blipFill>
        <p:spPr>
          <a:xfrm>
            <a:off x="4267200" y="0"/>
            <a:ext cx="7924800" cy="6858000"/>
          </a:xfrm>
          <a:prstGeom prst="rect">
            <a:avLst/>
          </a:prstGeom>
          <a:noFill/>
          <a:ln>
            <a:noFill/>
          </a:ln>
        </p:spPr>
      </p:pic>
      <p:sp>
        <p:nvSpPr>
          <p:cNvPr id="17" name="Google Shape;17;p2"/>
          <p:cNvSpPr/>
          <p:nvPr/>
        </p:nvSpPr>
        <p:spPr>
          <a:xfrm flipH="1">
            <a:off x="-2" y="0"/>
            <a:ext cx="7924801"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Google Shape;18;p2">
            <a:extLst>
              <a:ext uri="{FF2B5EF4-FFF2-40B4-BE49-F238E27FC236}">
                <a16:creationId xmlns:a16="http://schemas.microsoft.com/office/drawing/2014/main" id="{5DD1AA4A-C7FE-F79B-BD25-FC4355E2739C}"/>
              </a:ext>
            </a:extLst>
          </p:cNvPr>
          <p:cNvPicPr preferRelativeResize="0"/>
          <p:nvPr userDrawn="1"/>
        </p:nvPicPr>
        <p:blipFill rotWithShape="1">
          <a:blip r:embed="rId3">
            <a:alphaModFix/>
          </a:blip>
          <a:srcRect/>
          <a:stretch/>
        </p:blipFill>
        <p:spPr>
          <a:xfrm>
            <a:off x="9829800" y="-96692"/>
            <a:ext cx="2200666" cy="15557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a2" preserve="1">
  <p:cSld name="1_capa2">
    <p:bg>
      <p:bgPr>
        <a:solidFill>
          <a:schemeClr val="lt1"/>
        </a:solidFill>
        <a:effectLst/>
      </p:bgPr>
    </p:bg>
    <p:spTree>
      <p:nvGrpSpPr>
        <p:cNvPr id="1" name="Shape 14"/>
        <p:cNvGrpSpPr/>
        <p:nvPr/>
      </p:nvGrpSpPr>
      <p:grpSpPr>
        <a:xfrm>
          <a:off x="0" y="0"/>
          <a:ext cx="0" cy="0"/>
          <a:chOff x="0" y="0"/>
          <a:chExt cx="0" cy="0"/>
        </a:xfrm>
      </p:grpSpPr>
      <p:pic>
        <p:nvPicPr>
          <p:cNvPr id="15" name="Google Shape;15;p2" descr="A gold room with a smooth surface&#10;&#10;Description automatically generated"/>
          <p:cNvPicPr preferRelativeResize="0"/>
          <p:nvPr/>
        </p:nvPicPr>
        <p:blipFill rotWithShape="1">
          <a:blip r:embed="rId2">
            <a:alphaModFix/>
          </a:blip>
          <a:srcRect/>
          <a:stretch/>
        </p:blipFill>
        <p:spPr>
          <a:xfrm>
            <a:off x="4267200" y="0"/>
            <a:ext cx="7924800" cy="6858000"/>
          </a:xfrm>
          <a:prstGeom prst="rect">
            <a:avLst/>
          </a:prstGeom>
          <a:noFill/>
          <a:ln>
            <a:noFill/>
          </a:ln>
        </p:spPr>
      </p:pic>
      <p:sp>
        <p:nvSpPr>
          <p:cNvPr id="17" name="Google Shape;17;p2"/>
          <p:cNvSpPr/>
          <p:nvPr/>
        </p:nvSpPr>
        <p:spPr>
          <a:xfrm flipH="1">
            <a:off x="-2" y="0"/>
            <a:ext cx="7924801"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Google Shape;18;p2">
            <a:extLst>
              <a:ext uri="{FF2B5EF4-FFF2-40B4-BE49-F238E27FC236}">
                <a16:creationId xmlns:a16="http://schemas.microsoft.com/office/drawing/2014/main" id="{5DD1AA4A-C7FE-F79B-BD25-FC4355E2739C}"/>
              </a:ext>
            </a:extLst>
          </p:cNvPr>
          <p:cNvPicPr preferRelativeResize="0"/>
          <p:nvPr userDrawn="1"/>
        </p:nvPicPr>
        <p:blipFill rotWithShape="1">
          <a:blip r:embed="rId3">
            <a:alphaModFix/>
          </a:blip>
          <a:srcRect/>
          <a:stretch/>
        </p:blipFill>
        <p:spPr>
          <a:xfrm>
            <a:off x="9829800" y="-96692"/>
            <a:ext cx="2200666" cy="1555772"/>
          </a:xfrm>
          <a:prstGeom prst="rect">
            <a:avLst/>
          </a:prstGeom>
          <a:noFill/>
          <a:ln>
            <a:noFill/>
          </a:ln>
        </p:spPr>
      </p:pic>
      <p:pic>
        <p:nvPicPr>
          <p:cNvPr id="3" name="Picture 11">
            <a:extLst>
              <a:ext uri="{FF2B5EF4-FFF2-40B4-BE49-F238E27FC236}">
                <a16:creationId xmlns:a16="http://schemas.microsoft.com/office/drawing/2014/main" id="{4C6965B2-5483-B7DB-E5F1-B7AAAAA32D93}"/>
              </a:ext>
            </a:extLst>
          </p:cNvPr>
          <p:cNvPicPr>
            <a:picLocks noChangeAspect="1"/>
          </p:cNvPicPr>
          <p:nvPr userDrawn="1"/>
        </p:nvPicPr>
        <p:blipFill>
          <a:blip r:embed="rId4"/>
          <a:stretch>
            <a:fillRect/>
          </a:stretch>
        </p:blipFill>
        <p:spPr>
          <a:xfrm>
            <a:off x="5282942" y="969435"/>
            <a:ext cx="6423471" cy="4961217"/>
          </a:xfrm>
          <a:prstGeom prst="rect">
            <a:avLst/>
          </a:prstGeom>
        </p:spPr>
      </p:pic>
    </p:spTree>
    <p:extLst>
      <p:ext uri="{BB962C8B-B14F-4D97-AF65-F5344CB8AC3E}">
        <p14:creationId xmlns:p14="http://schemas.microsoft.com/office/powerpoint/2010/main" val="695839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a2" preserve="1">
  <p:cSld name="1_capa2">
    <p:bg>
      <p:bgPr>
        <a:solidFill>
          <a:schemeClr val="lt1"/>
        </a:solidFill>
        <a:effectLst/>
      </p:bgPr>
    </p:bg>
    <p:spTree>
      <p:nvGrpSpPr>
        <p:cNvPr id="1" name="Shape 14"/>
        <p:cNvGrpSpPr/>
        <p:nvPr/>
      </p:nvGrpSpPr>
      <p:grpSpPr>
        <a:xfrm>
          <a:off x="0" y="0"/>
          <a:ext cx="0" cy="0"/>
          <a:chOff x="0" y="0"/>
          <a:chExt cx="0" cy="0"/>
        </a:xfrm>
      </p:grpSpPr>
      <p:pic>
        <p:nvPicPr>
          <p:cNvPr id="15" name="Google Shape;15;p2" descr="A gold room with a smooth surface&#10;&#10;Description automatically generated"/>
          <p:cNvPicPr preferRelativeResize="0"/>
          <p:nvPr/>
        </p:nvPicPr>
        <p:blipFill rotWithShape="1">
          <a:blip r:embed="rId2">
            <a:alphaModFix/>
          </a:blip>
          <a:srcRect/>
          <a:stretch/>
        </p:blipFill>
        <p:spPr>
          <a:xfrm>
            <a:off x="4267200" y="0"/>
            <a:ext cx="7924800" cy="6858000"/>
          </a:xfrm>
          <a:prstGeom prst="rect">
            <a:avLst/>
          </a:prstGeom>
          <a:noFill/>
          <a:ln>
            <a:noFill/>
          </a:ln>
        </p:spPr>
      </p:pic>
      <p:sp>
        <p:nvSpPr>
          <p:cNvPr id="17" name="Google Shape;17;p2"/>
          <p:cNvSpPr/>
          <p:nvPr/>
        </p:nvSpPr>
        <p:spPr>
          <a:xfrm flipH="1">
            <a:off x="-2" y="0"/>
            <a:ext cx="7924801"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Google Shape;18;p2">
            <a:extLst>
              <a:ext uri="{FF2B5EF4-FFF2-40B4-BE49-F238E27FC236}">
                <a16:creationId xmlns:a16="http://schemas.microsoft.com/office/drawing/2014/main" id="{5DD1AA4A-C7FE-F79B-BD25-FC4355E2739C}"/>
              </a:ext>
            </a:extLst>
          </p:cNvPr>
          <p:cNvPicPr preferRelativeResize="0"/>
          <p:nvPr userDrawn="1"/>
        </p:nvPicPr>
        <p:blipFill rotWithShape="1">
          <a:blip r:embed="rId3">
            <a:alphaModFix/>
          </a:blip>
          <a:srcRect/>
          <a:stretch/>
        </p:blipFill>
        <p:spPr>
          <a:xfrm>
            <a:off x="9829800" y="-96692"/>
            <a:ext cx="2200666" cy="1555772"/>
          </a:xfrm>
          <a:prstGeom prst="rect">
            <a:avLst/>
          </a:prstGeom>
          <a:noFill/>
          <a:ln>
            <a:noFill/>
          </a:ln>
        </p:spPr>
      </p:pic>
      <p:pic>
        <p:nvPicPr>
          <p:cNvPr id="4" name="Google Shape;118;p21" descr="A violin with a bow&#10;&#10;Description automatically generated">
            <a:extLst>
              <a:ext uri="{FF2B5EF4-FFF2-40B4-BE49-F238E27FC236}">
                <a16:creationId xmlns:a16="http://schemas.microsoft.com/office/drawing/2014/main" id="{F4D33ED4-BA49-82FD-FEA0-D6995816FD88}"/>
              </a:ext>
            </a:extLst>
          </p:cNvPr>
          <p:cNvPicPr preferRelativeResize="0"/>
          <p:nvPr userDrawn="1"/>
        </p:nvPicPr>
        <p:blipFill rotWithShape="1">
          <a:blip r:embed="rId4">
            <a:alphaModFix/>
          </a:blip>
          <a:srcRect l="12053" r="48439"/>
          <a:stretch/>
        </p:blipFill>
        <p:spPr>
          <a:xfrm>
            <a:off x="5529067" y="-358263"/>
            <a:ext cx="4495800" cy="7574525"/>
          </a:xfrm>
          <a:prstGeom prst="rect">
            <a:avLst/>
          </a:prstGeom>
          <a:noFill/>
          <a:ln>
            <a:noFill/>
          </a:ln>
        </p:spPr>
      </p:pic>
    </p:spTree>
    <p:extLst>
      <p:ext uri="{BB962C8B-B14F-4D97-AF65-F5344CB8AC3E}">
        <p14:creationId xmlns:p14="http://schemas.microsoft.com/office/powerpoint/2010/main" val="2288330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a2" preserve="1">
  <p:cSld name="1_capa2">
    <p:bg>
      <p:bgPr>
        <a:solidFill>
          <a:schemeClr val="lt1"/>
        </a:solidFill>
        <a:effectLst/>
      </p:bgPr>
    </p:bg>
    <p:spTree>
      <p:nvGrpSpPr>
        <p:cNvPr id="1" name="Shape 14"/>
        <p:cNvGrpSpPr/>
        <p:nvPr/>
      </p:nvGrpSpPr>
      <p:grpSpPr>
        <a:xfrm>
          <a:off x="0" y="0"/>
          <a:ext cx="0" cy="0"/>
          <a:chOff x="0" y="0"/>
          <a:chExt cx="0" cy="0"/>
        </a:xfrm>
      </p:grpSpPr>
      <p:pic>
        <p:nvPicPr>
          <p:cNvPr id="15" name="Google Shape;15;p2" descr="A gold room with a smooth surface&#10;&#10;Description automatically generated"/>
          <p:cNvPicPr preferRelativeResize="0"/>
          <p:nvPr/>
        </p:nvPicPr>
        <p:blipFill rotWithShape="1">
          <a:blip r:embed="rId2">
            <a:alphaModFix/>
          </a:blip>
          <a:srcRect/>
          <a:stretch/>
        </p:blipFill>
        <p:spPr>
          <a:xfrm>
            <a:off x="4267200" y="0"/>
            <a:ext cx="7924800" cy="6858000"/>
          </a:xfrm>
          <a:prstGeom prst="rect">
            <a:avLst/>
          </a:prstGeom>
          <a:noFill/>
          <a:ln>
            <a:noFill/>
          </a:ln>
        </p:spPr>
      </p:pic>
      <p:sp>
        <p:nvSpPr>
          <p:cNvPr id="17" name="Google Shape;17;p2"/>
          <p:cNvSpPr/>
          <p:nvPr/>
        </p:nvSpPr>
        <p:spPr>
          <a:xfrm flipH="1">
            <a:off x="-2" y="0"/>
            <a:ext cx="7924801"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Google Shape;18;p2">
            <a:extLst>
              <a:ext uri="{FF2B5EF4-FFF2-40B4-BE49-F238E27FC236}">
                <a16:creationId xmlns:a16="http://schemas.microsoft.com/office/drawing/2014/main" id="{5DD1AA4A-C7FE-F79B-BD25-FC4355E2739C}"/>
              </a:ext>
            </a:extLst>
          </p:cNvPr>
          <p:cNvPicPr preferRelativeResize="0"/>
          <p:nvPr userDrawn="1"/>
        </p:nvPicPr>
        <p:blipFill rotWithShape="1">
          <a:blip r:embed="rId3">
            <a:alphaModFix/>
          </a:blip>
          <a:srcRect/>
          <a:stretch/>
        </p:blipFill>
        <p:spPr>
          <a:xfrm>
            <a:off x="9829800" y="-96692"/>
            <a:ext cx="2200666" cy="1555772"/>
          </a:xfrm>
          <a:prstGeom prst="rect">
            <a:avLst/>
          </a:prstGeom>
          <a:noFill/>
          <a:ln>
            <a:noFill/>
          </a:ln>
        </p:spPr>
      </p:pic>
      <p:pic>
        <p:nvPicPr>
          <p:cNvPr id="3" name="Picture 5">
            <a:extLst>
              <a:ext uri="{FF2B5EF4-FFF2-40B4-BE49-F238E27FC236}">
                <a16:creationId xmlns:a16="http://schemas.microsoft.com/office/drawing/2014/main" id="{6B3EBC87-F460-D267-CFB1-F51F3B74C5BC}"/>
              </a:ext>
            </a:extLst>
          </p:cNvPr>
          <p:cNvPicPr>
            <a:picLocks noChangeAspect="1"/>
          </p:cNvPicPr>
          <p:nvPr userDrawn="1"/>
        </p:nvPicPr>
        <p:blipFill>
          <a:blip r:embed="rId4">
            <a:duotone>
              <a:prstClr val="black"/>
              <a:srgbClr val="D9C3A5">
                <a:tint val="50000"/>
                <a:satMod val="180000"/>
              </a:srgbClr>
            </a:duotone>
          </a:blip>
          <a:stretch>
            <a:fillRect/>
          </a:stretch>
        </p:blipFill>
        <p:spPr>
          <a:xfrm>
            <a:off x="7208874" y="1630611"/>
            <a:ext cx="3880884" cy="4653231"/>
          </a:xfrm>
          <a:prstGeom prst="rect">
            <a:avLst/>
          </a:prstGeom>
        </p:spPr>
      </p:pic>
    </p:spTree>
    <p:extLst>
      <p:ext uri="{BB962C8B-B14F-4D97-AF65-F5344CB8AC3E}">
        <p14:creationId xmlns:p14="http://schemas.microsoft.com/office/powerpoint/2010/main" val="39962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a5">
  <p:cSld name="capa5">
    <p:bg>
      <p:bgPr>
        <a:solidFill>
          <a:schemeClr val="lt1"/>
        </a:solidFill>
        <a:effectLst/>
      </p:bgPr>
    </p:bg>
    <p:spTree>
      <p:nvGrpSpPr>
        <p:cNvPr id="1" name="Shape 30"/>
        <p:cNvGrpSpPr/>
        <p:nvPr/>
      </p:nvGrpSpPr>
      <p:grpSpPr>
        <a:xfrm>
          <a:off x="0" y="0"/>
          <a:ext cx="0" cy="0"/>
          <a:chOff x="0" y="0"/>
          <a:chExt cx="0" cy="0"/>
        </a:xfrm>
      </p:grpSpPr>
      <p:sp>
        <p:nvSpPr>
          <p:cNvPr id="31" name="Google Shape;31;p6"/>
          <p:cNvSpPr/>
          <p:nvPr/>
        </p:nvSpPr>
        <p:spPr>
          <a:xfrm>
            <a:off x="-1" y="0"/>
            <a:ext cx="9372601"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32;p6" descr="A gold room with a smooth surface&#10;&#10;Description automatically generated"/>
          <p:cNvPicPr preferRelativeResize="0"/>
          <p:nvPr/>
        </p:nvPicPr>
        <p:blipFill rotWithShape="1">
          <a:blip r:embed="rId2">
            <a:alphaModFix/>
          </a:blip>
          <a:srcRect/>
          <a:stretch/>
        </p:blipFill>
        <p:spPr>
          <a:xfrm>
            <a:off x="9372600" y="0"/>
            <a:ext cx="2837726" cy="6858000"/>
          </a:xfrm>
          <a:prstGeom prst="rect">
            <a:avLst/>
          </a:prstGeom>
          <a:noFill/>
          <a:ln>
            <a:noFill/>
          </a:ln>
        </p:spPr>
      </p:pic>
      <p:pic>
        <p:nvPicPr>
          <p:cNvPr id="33" name="Google Shape;33;p6"/>
          <p:cNvPicPr preferRelativeResize="0"/>
          <p:nvPr/>
        </p:nvPicPr>
        <p:blipFill rotWithShape="1">
          <a:blip r:embed="rId3">
            <a:alphaModFix/>
          </a:blip>
          <a:srcRect/>
          <a:stretch/>
        </p:blipFill>
        <p:spPr>
          <a:xfrm>
            <a:off x="9829800" y="-96692"/>
            <a:ext cx="2200666" cy="15557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a6">
  <p:cSld name="capa6">
    <p:bg>
      <p:bgPr>
        <a:solidFill>
          <a:schemeClr val="lt1"/>
        </a:solidFill>
        <a:effectLst/>
      </p:bgPr>
    </p:bg>
    <p:spTree>
      <p:nvGrpSpPr>
        <p:cNvPr id="1" name="Shape 52"/>
        <p:cNvGrpSpPr/>
        <p:nvPr/>
      </p:nvGrpSpPr>
      <p:grpSpPr>
        <a:xfrm>
          <a:off x="0" y="0"/>
          <a:ext cx="0" cy="0"/>
          <a:chOff x="0" y="0"/>
          <a:chExt cx="0" cy="0"/>
        </a:xfrm>
      </p:grpSpPr>
      <p:pic>
        <p:nvPicPr>
          <p:cNvPr id="53" name="Google Shape;53;p12" descr="A gold room with a smooth surface&#10;&#10;Description automatically generated"/>
          <p:cNvPicPr preferRelativeResize="0"/>
          <p:nvPr/>
        </p:nvPicPr>
        <p:blipFill rotWithShape="1">
          <a:blip r:embed="rId2">
            <a:alphaModFix/>
          </a:blip>
          <a:srcRect/>
          <a:stretch/>
        </p:blipFill>
        <p:spPr>
          <a:xfrm>
            <a:off x="0" y="0"/>
            <a:ext cx="7924800" cy="6858000"/>
          </a:xfrm>
          <a:prstGeom prst="rect">
            <a:avLst/>
          </a:prstGeom>
          <a:noFill/>
          <a:ln>
            <a:noFill/>
          </a:ln>
        </p:spPr>
      </p:pic>
      <p:pic>
        <p:nvPicPr>
          <p:cNvPr id="54" name="Google Shape;54;p12" descr="A logo of a cartoon character&#10;&#10;Description automatically generated"/>
          <p:cNvPicPr preferRelativeResize="0"/>
          <p:nvPr/>
        </p:nvPicPr>
        <p:blipFill rotWithShape="1">
          <a:blip r:embed="rId3">
            <a:alphaModFix/>
          </a:blip>
          <a:srcRect/>
          <a:stretch/>
        </p:blipFill>
        <p:spPr>
          <a:xfrm>
            <a:off x="9994111" y="462540"/>
            <a:ext cx="1647027" cy="598918"/>
          </a:xfrm>
          <a:prstGeom prst="rect">
            <a:avLst/>
          </a:prstGeom>
          <a:noFill/>
          <a:ln>
            <a:noFill/>
          </a:ln>
        </p:spPr>
      </p:pic>
      <p:sp>
        <p:nvSpPr>
          <p:cNvPr id="55" name="Google Shape;55;p12"/>
          <p:cNvSpPr/>
          <p:nvPr/>
        </p:nvSpPr>
        <p:spPr>
          <a:xfrm>
            <a:off x="7924800" y="0"/>
            <a:ext cx="4267200" cy="6858000"/>
          </a:xfrm>
          <a:prstGeom prst="rect">
            <a:avLst/>
          </a:prstGeom>
          <a:solidFill>
            <a:srgbClr val="1C2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 name="Google Shape;56;p12"/>
          <p:cNvPicPr preferRelativeResize="0"/>
          <p:nvPr/>
        </p:nvPicPr>
        <p:blipFill rotWithShape="1">
          <a:blip r:embed="rId4">
            <a:alphaModFix/>
          </a:blip>
          <a:srcRect/>
          <a:stretch/>
        </p:blipFill>
        <p:spPr>
          <a:xfrm>
            <a:off x="9829800" y="-96692"/>
            <a:ext cx="2200666" cy="15557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anco">
  <p:cSld name="fundo0">
    <p:bg>
      <p:bgPr>
        <a:solidFill>
          <a:schemeClr val="lt1"/>
        </a:solidFill>
        <a:effectLst/>
      </p:bgPr>
    </p:bg>
    <p:spTree>
      <p:nvGrpSpPr>
        <p:cNvPr id="1" name="Shape 34"/>
        <p:cNvGrpSpPr/>
        <p:nvPr/>
      </p:nvGrpSpPr>
      <p:grpSpPr>
        <a:xfrm>
          <a:off x="0" y="0"/>
          <a:ext cx="0" cy="0"/>
          <a:chOff x="0" y="0"/>
          <a:chExt cx="0" cy="0"/>
        </a:xfrm>
      </p:grpSpPr>
      <p:cxnSp>
        <p:nvCxnSpPr>
          <p:cNvPr id="35" name="Google Shape;35;p7"/>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pic>
        <p:nvPicPr>
          <p:cNvPr id="36" name="Google Shape;36;p7" descr="A logo of a cartoon character&#10;&#10;Description automatically generated"/>
          <p:cNvPicPr preferRelativeResize="0"/>
          <p:nvPr/>
        </p:nvPicPr>
        <p:blipFill rotWithShape="1">
          <a:blip r:embed="rId2">
            <a:alphaModFix/>
          </a:blip>
          <a:srcRect/>
          <a:stretch/>
        </p:blipFill>
        <p:spPr>
          <a:xfrm>
            <a:off x="11133806" y="107656"/>
            <a:ext cx="524794" cy="190834"/>
          </a:xfrm>
          <a:prstGeom prst="rect">
            <a:avLst/>
          </a:prstGeom>
          <a:noFill/>
          <a:ln>
            <a:noFill/>
          </a:ln>
        </p:spPr>
      </p:pic>
      <p:sp>
        <p:nvSpPr>
          <p:cNvPr id="2" name="Google Shape;7;p1">
            <a:extLst>
              <a:ext uri="{FF2B5EF4-FFF2-40B4-BE49-F238E27FC236}">
                <a16:creationId xmlns:a16="http://schemas.microsoft.com/office/drawing/2014/main" id="{C87B245C-9BF9-C788-6D74-7D383FBF798D}"/>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CAPA 3" preserve="1">
  <p:cSld name="fundo1">
    <p:bg>
      <p:bgPr>
        <a:solidFill>
          <a:srgbClr val="D2D7DC"/>
        </a:solidFill>
        <a:effectLst/>
      </p:bgPr>
    </p:bg>
    <p:spTree>
      <p:nvGrpSpPr>
        <p:cNvPr id="1" name="Shape 44"/>
        <p:cNvGrpSpPr/>
        <p:nvPr/>
      </p:nvGrpSpPr>
      <p:grpSpPr>
        <a:xfrm>
          <a:off x="0" y="0"/>
          <a:ext cx="0" cy="0"/>
          <a:chOff x="0" y="0"/>
          <a:chExt cx="0" cy="0"/>
        </a:xfrm>
      </p:grpSpPr>
      <p:pic>
        <p:nvPicPr>
          <p:cNvPr id="3" name="Google Shape;561;p41" descr="A close-up of a marble&#10;&#10;Description automatically generated">
            <a:extLst>
              <a:ext uri="{FF2B5EF4-FFF2-40B4-BE49-F238E27FC236}">
                <a16:creationId xmlns:a16="http://schemas.microsoft.com/office/drawing/2014/main" id="{D92CE571-C773-F9CA-BB69-4536FB89504E}"/>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8000" contrast="8000"/>
                    </a14:imgEffect>
                  </a14:imgLayer>
                </a14:imgProps>
              </a:ext>
            </a:extLst>
          </a:blip>
          <a:srcRect/>
          <a:stretch/>
        </p:blipFill>
        <p:spPr>
          <a:xfrm>
            <a:off x="0" y="0"/>
            <a:ext cx="12192000" cy="6858000"/>
          </a:xfrm>
          <a:prstGeom prst="rect">
            <a:avLst/>
          </a:prstGeom>
          <a:noFill/>
          <a:ln>
            <a:noFill/>
          </a:ln>
        </p:spPr>
      </p:pic>
      <p:cxnSp>
        <p:nvCxnSpPr>
          <p:cNvPr id="47" name="Google Shape;47;p10"/>
          <p:cNvCxnSpPr/>
          <p:nvPr/>
        </p:nvCxnSpPr>
        <p:spPr>
          <a:xfrm>
            <a:off x="550863" y="6096000"/>
            <a:ext cx="11090275" cy="0"/>
          </a:xfrm>
          <a:prstGeom prst="straightConnector1">
            <a:avLst/>
          </a:prstGeom>
          <a:noFill/>
          <a:ln w="9525" cap="flat" cmpd="sng">
            <a:solidFill>
              <a:srgbClr val="003861"/>
            </a:solidFill>
            <a:prstDash val="solid"/>
            <a:miter lim="800000"/>
            <a:headEnd type="none" w="sm" len="sm"/>
            <a:tailEnd type="none" w="sm" len="sm"/>
          </a:ln>
        </p:spPr>
      </p:cxnSp>
      <p:sp>
        <p:nvSpPr>
          <p:cNvPr id="2" name="Google Shape;6;p1">
            <a:extLst>
              <a:ext uri="{FF2B5EF4-FFF2-40B4-BE49-F238E27FC236}">
                <a16:creationId xmlns:a16="http://schemas.microsoft.com/office/drawing/2014/main" id="{DE4E6151-C813-C715-9982-6C760624CDAD}"/>
              </a:ext>
            </a:extLst>
          </p:cNvPr>
          <p:cNvSpPr txBox="1"/>
          <p:nvPr userDrawn="1"/>
        </p:nvSpPr>
        <p:spPr>
          <a:xfrm>
            <a:off x="485235" y="127104"/>
            <a:ext cx="5229766" cy="2156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700" b="1" i="0" u="none" strike="noStrike" cap="none" spc="300">
                <a:solidFill>
                  <a:srgbClr val="003861"/>
                </a:solidFill>
                <a:latin typeface="Calibri"/>
                <a:ea typeface="Calibri"/>
                <a:cs typeface="Calibri"/>
                <a:sym typeface="Calibri"/>
              </a:rPr>
              <a:t>PROJETO SATISFAÇÃO OSESP </a:t>
            </a:r>
            <a:r>
              <a:rPr lang="pt-BR" sz="700" b="1" i="0" u="none" strike="noStrike" cap="none">
                <a:solidFill>
                  <a:srgbClr val="003861"/>
                </a:solidFill>
                <a:latin typeface="Calibri"/>
                <a:ea typeface="Calibri"/>
                <a:cs typeface="Calibri"/>
                <a:sym typeface="Calibri"/>
              </a:rPr>
              <a:t>| 2023</a:t>
            </a:r>
            <a:endParaRPr/>
          </a:p>
        </p:txBody>
      </p:sp>
      <p:sp>
        <p:nvSpPr>
          <p:cNvPr id="4" name="Google Shape;7;p1">
            <a:extLst>
              <a:ext uri="{FF2B5EF4-FFF2-40B4-BE49-F238E27FC236}">
                <a16:creationId xmlns:a16="http://schemas.microsoft.com/office/drawing/2014/main" id="{6C4C9A9D-1B0F-83F2-B1EB-6897A6AC0160}"/>
              </a:ext>
            </a:extLst>
          </p:cNvPr>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107539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47">
          <p15:clr>
            <a:srgbClr val="FBAE40"/>
          </p15:clr>
        </p15:guide>
        <p15:guide id="5" orient="horz">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sldNum" idx="12"/>
          </p:nvPr>
        </p:nvSpPr>
        <p:spPr>
          <a:xfrm>
            <a:off x="9372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003861"/>
                </a:solidFill>
                <a:latin typeface="Georgia"/>
                <a:ea typeface="Georgia"/>
                <a:cs typeface="Georgia"/>
                <a:sym typeface="Georgia"/>
              </a:defRPr>
            </a:lvl1pPr>
            <a:lvl2pPr marL="0" marR="0" lvl="1" indent="0" algn="r" rtl="0">
              <a:spcBef>
                <a:spcPts val="0"/>
              </a:spcBef>
              <a:spcAft>
                <a:spcPts val="0"/>
              </a:spcAft>
              <a:buNone/>
              <a:defRPr sz="1200" b="1" i="0" u="none" strike="noStrike" cap="none">
                <a:solidFill>
                  <a:srgbClr val="003861"/>
                </a:solidFill>
                <a:latin typeface="Georgia"/>
                <a:ea typeface="Georgia"/>
                <a:cs typeface="Georgia"/>
                <a:sym typeface="Georgia"/>
              </a:defRPr>
            </a:lvl2pPr>
            <a:lvl3pPr marL="0" marR="0" lvl="2" indent="0" algn="r" rtl="0">
              <a:spcBef>
                <a:spcPts val="0"/>
              </a:spcBef>
              <a:spcAft>
                <a:spcPts val="0"/>
              </a:spcAft>
              <a:buNone/>
              <a:defRPr sz="1200" b="1" i="0" u="none" strike="noStrike" cap="none">
                <a:solidFill>
                  <a:srgbClr val="003861"/>
                </a:solidFill>
                <a:latin typeface="Georgia"/>
                <a:ea typeface="Georgia"/>
                <a:cs typeface="Georgia"/>
                <a:sym typeface="Georgia"/>
              </a:defRPr>
            </a:lvl3pPr>
            <a:lvl4pPr marL="0" marR="0" lvl="3" indent="0" algn="r" rtl="0">
              <a:spcBef>
                <a:spcPts val="0"/>
              </a:spcBef>
              <a:spcAft>
                <a:spcPts val="0"/>
              </a:spcAft>
              <a:buNone/>
              <a:defRPr sz="1200" b="1" i="0" u="none" strike="noStrike" cap="none">
                <a:solidFill>
                  <a:srgbClr val="003861"/>
                </a:solidFill>
                <a:latin typeface="Georgia"/>
                <a:ea typeface="Georgia"/>
                <a:cs typeface="Georgia"/>
                <a:sym typeface="Georgia"/>
              </a:defRPr>
            </a:lvl4pPr>
            <a:lvl5pPr marL="0" marR="0" lvl="4" indent="0" algn="r" rtl="0">
              <a:spcBef>
                <a:spcPts val="0"/>
              </a:spcBef>
              <a:spcAft>
                <a:spcPts val="0"/>
              </a:spcAft>
              <a:buNone/>
              <a:defRPr sz="1200" b="1" i="0" u="none" strike="noStrike" cap="none">
                <a:solidFill>
                  <a:srgbClr val="003861"/>
                </a:solidFill>
                <a:latin typeface="Georgia"/>
                <a:ea typeface="Georgia"/>
                <a:cs typeface="Georgia"/>
                <a:sym typeface="Georgia"/>
              </a:defRPr>
            </a:lvl5pPr>
            <a:lvl6pPr marL="0" marR="0" lvl="5" indent="0" algn="r" rtl="0">
              <a:spcBef>
                <a:spcPts val="0"/>
              </a:spcBef>
              <a:spcAft>
                <a:spcPts val="0"/>
              </a:spcAft>
              <a:buNone/>
              <a:defRPr sz="1200" b="1" i="0" u="none" strike="noStrike" cap="none">
                <a:solidFill>
                  <a:srgbClr val="003861"/>
                </a:solidFill>
                <a:latin typeface="Georgia"/>
                <a:ea typeface="Georgia"/>
                <a:cs typeface="Georgia"/>
                <a:sym typeface="Georgia"/>
              </a:defRPr>
            </a:lvl6pPr>
            <a:lvl7pPr marL="0" marR="0" lvl="6" indent="0" algn="r" rtl="0">
              <a:spcBef>
                <a:spcPts val="0"/>
              </a:spcBef>
              <a:spcAft>
                <a:spcPts val="0"/>
              </a:spcAft>
              <a:buNone/>
              <a:defRPr sz="1200" b="1" i="0" u="none" strike="noStrike" cap="none">
                <a:solidFill>
                  <a:srgbClr val="003861"/>
                </a:solidFill>
                <a:latin typeface="Georgia"/>
                <a:ea typeface="Georgia"/>
                <a:cs typeface="Georgia"/>
                <a:sym typeface="Georgia"/>
              </a:defRPr>
            </a:lvl7pPr>
            <a:lvl8pPr marL="0" marR="0" lvl="7" indent="0" algn="r" rtl="0">
              <a:spcBef>
                <a:spcPts val="0"/>
              </a:spcBef>
              <a:spcAft>
                <a:spcPts val="0"/>
              </a:spcAft>
              <a:buNone/>
              <a:defRPr sz="1200" b="1" i="0" u="none" strike="noStrike" cap="none">
                <a:solidFill>
                  <a:srgbClr val="003861"/>
                </a:solidFill>
                <a:latin typeface="Georgia"/>
                <a:ea typeface="Georgia"/>
                <a:cs typeface="Georgia"/>
                <a:sym typeface="Georgia"/>
              </a:defRPr>
            </a:lvl8pPr>
            <a:lvl9pPr marL="0" marR="0" lvl="8" indent="0" algn="r" rtl="0">
              <a:spcBef>
                <a:spcPts val="0"/>
              </a:spcBef>
              <a:spcAft>
                <a:spcPts val="0"/>
              </a:spcAft>
              <a:buNone/>
              <a:defRPr sz="1200" b="1" i="0" u="none" strike="noStrike" cap="none">
                <a:solidFill>
                  <a:srgbClr val="00386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pt-BR"/>
              <a:t>‹nº›</a:t>
            </a:fld>
            <a:endParaRPr/>
          </a:p>
        </p:txBody>
      </p:sp>
      <p:sp>
        <p:nvSpPr>
          <p:cNvPr id="8" name="Google Shape;8;p1"/>
          <p:cNvSpPr/>
          <p:nvPr/>
        </p:nvSpPr>
        <p:spPr>
          <a:xfrm>
            <a:off x="-1103842" y="0"/>
            <a:ext cx="685800" cy="685800"/>
          </a:xfrm>
          <a:prstGeom prst="rect">
            <a:avLst/>
          </a:prstGeom>
          <a:solidFill>
            <a:srgbClr val="1C2E46"/>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9;p1"/>
          <p:cNvSpPr/>
          <p:nvPr/>
        </p:nvSpPr>
        <p:spPr>
          <a:xfrm>
            <a:off x="-1103842" y="1000125"/>
            <a:ext cx="685800" cy="685800"/>
          </a:xfrm>
          <a:prstGeom prst="rect">
            <a:avLst/>
          </a:prstGeom>
          <a:solidFill>
            <a:srgbClr val="D2D7DC"/>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10;p1"/>
          <p:cNvSpPr/>
          <p:nvPr/>
        </p:nvSpPr>
        <p:spPr>
          <a:xfrm>
            <a:off x="-1103842" y="2667000"/>
            <a:ext cx="685800" cy="685800"/>
          </a:xfrm>
          <a:prstGeom prst="rect">
            <a:avLst/>
          </a:prstGeom>
          <a:solidFill>
            <a:srgbClr val="95874D"/>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p:nvPr/>
        </p:nvSpPr>
        <p:spPr>
          <a:xfrm>
            <a:off x="-1103842" y="1686448"/>
            <a:ext cx="685800" cy="685800"/>
          </a:xfrm>
          <a:prstGeom prst="rect">
            <a:avLst/>
          </a:prstGeom>
          <a:solidFill>
            <a:srgbClr val="E5EAF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p:nvPr/>
        </p:nvSpPr>
        <p:spPr>
          <a:xfrm>
            <a:off x="-1103842" y="3358116"/>
            <a:ext cx="685800" cy="685800"/>
          </a:xfrm>
          <a:prstGeom prst="rect">
            <a:avLst/>
          </a:prstGeom>
          <a:solidFill>
            <a:srgbClr val="E4E0D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
          <p:cNvSpPr/>
          <p:nvPr/>
        </p:nvSpPr>
        <p:spPr>
          <a:xfrm>
            <a:off x="-1103842" y="4338637"/>
            <a:ext cx="685800" cy="685800"/>
          </a:xfrm>
          <a:prstGeom prst="rect">
            <a:avLst/>
          </a:prstGeom>
          <a:solidFill>
            <a:srgbClr val="983703"/>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6;p1">
            <a:extLst>
              <a:ext uri="{FF2B5EF4-FFF2-40B4-BE49-F238E27FC236}">
                <a16:creationId xmlns:a16="http://schemas.microsoft.com/office/drawing/2014/main" id="{4B6819A5-0470-37F4-4A15-A49FCB626300}"/>
              </a:ext>
            </a:extLst>
          </p:cNvPr>
          <p:cNvSpPr txBox="1"/>
          <p:nvPr userDrawn="1"/>
        </p:nvSpPr>
        <p:spPr>
          <a:xfrm>
            <a:off x="485235" y="127104"/>
            <a:ext cx="5229766" cy="2156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700" b="1" i="0" u="none" strike="noStrike" cap="none" spc="300">
                <a:solidFill>
                  <a:srgbClr val="003861"/>
                </a:solidFill>
                <a:latin typeface="Calibri"/>
                <a:ea typeface="Calibri"/>
                <a:cs typeface="Calibri"/>
                <a:sym typeface="Calibri"/>
              </a:rPr>
              <a:t>PROJETO SATISFAÇÃO OSESP </a:t>
            </a:r>
            <a:r>
              <a:rPr lang="pt-BR" sz="700" b="1" i="0" u="none" strike="noStrike" cap="none">
                <a:solidFill>
                  <a:srgbClr val="003861"/>
                </a:solidFill>
                <a:latin typeface="Calibri"/>
                <a:ea typeface="Calibri"/>
                <a:cs typeface="Calibri"/>
                <a:sym typeface="Calibri"/>
              </a:rPr>
              <a:t>| 2023</a:t>
            </a:r>
            <a:endParaRPr/>
          </a:p>
        </p:txBody>
      </p:sp>
    </p:spTree>
  </p:cSld>
  <p:clrMap bg1="lt1" tx1="dk1" bg2="dk2" tx2="lt2" accent1="accent1" accent2="accent2" accent3="accent3" accent4="accent4" accent5="accent5" accent6="accent6" hlink="hlink" folHlink="folHlink"/>
  <p:sldLayoutIdLst>
    <p:sldLayoutId id="2147483657" r:id="rId1"/>
    <p:sldLayoutId id="2147483648" r:id="rId2"/>
    <p:sldLayoutId id="2147483666" r:id="rId3"/>
    <p:sldLayoutId id="2147483664" r:id="rId4"/>
    <p:sldLayoutId id="2147483665" r:id="rId5"/>
    <p:sldLayoutId id="2147483652" r:id="rId6"/>
    <p:sldLayoutId id="2147483658" r:id="rId7"/>
    <p:sldLayoutId id="2147483653" r:id="rId8"/>
    <p:sldLayoutId id="2147483663" r:id="rId9"/>
    <p:sldLayoutId id="2147483655" r:id="rId10"/>
    <p:sldLayoutId id="2147483654" r:id="rId11"/>
    <p:sldLayoutId id="2147483659" r:id="rId12"/>
    <p:sldLayoutId id="2147483656" r:id="rId13"/>
    <p:sldLayoutId id="2147483660" r:id="rId14"/>
    <p:sldLayoutId id="2147483661" r:id="rId15"/>
    <p:sldLayoutId id="214748366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80">
          <p15:clr>
            <a:srgbClr val="F26B43"/>
          </p15:clr>
        </p15:guide>
        <p15:guide id="4" orient="horz" pos="240">
          <p15:clr>
            <a:srgbClr val="F26B43"/>
          </p15:clr>
        </p15:guide>
        <p15:guide id="5"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chart" Target="../charts/chart1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chart" Target="../charts/char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chart" Target="../charts/chart24.xml"/><Relationship Id="rId4" Type="http://schemas.openxmlformats.org/officeDocument/2006/relationships/chart" Target="../charts/chart23.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mailto:contato@mc15.com.br"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Google Shape;69;p16">
            <a:extLst>
              <a:ext uri="{FF2B5EF4-FFF2-40B4-BE49-F238E27FC236}">
                <a16:creationId xmlns:a16="http://schemas.microsoft.com/office/drawing/2014/main" id="{3AA5B9D4-E8C8-A2CF-959A-2CC9531161D0}"/>
              </a:ext>
            </a:extLst>
          </p:cNvPr>
          <p:cNvSpPr txBox="1"/>
          <p:nvPr/>
        </p:nvSpPr>
        <p:spPr>
          <a:xfrm>
            <a:off x="1075147" y="1891155"/>
            <a:ext cx="6765106" cy="3200400"/>
          </a:xfrm>
          <a:prstGeom prst="rect">
            <a:avLst/>
          </a:prstGeom>
          <a:noFill/>
          <a:ln>
            <a:noFill/>
          </a:ln>
        </p:spPr>
        <p:txBody>
          <a:bodyPr spcFirstLastPara="1" wrap="square" lIns="91425" tIns="45700" rIns="91425" bIns="45700" anchor="t" anchorCtr="0">
            <a:noAutofit/>
          </a:bodyPr>
          <a:lstStyle/>
          <a:p>
            <a:pPr marL="0" marR="0" lvl="0" indent="0" algn="l" rtl="0">
              <a:lnSpc>
                <a:spcPts val="5500"/>
              </a:lnSpc>
              <a:spcBef>
                <a:spcPts val="0"/>
              </a:spcBef>
              <a:spcAft>
                <a:spcPts val="0"/>
              </a:spcAft>
              <a:buNone/>
            </a:pPr>
            <a:r>
              <a:rPr lang="pt-BR" sz="9600" b="0" u="none" strike="noStrike" cap="none">
                <a:solidFill>
                  <a:srgbClr val="95874D"/>
                </a:solidFill>
                <a:latin typeface="Allura" panose="02000000000000000000" pitchFamily="2" charset="77"/>
                <a:ea typeface="Georgia"/>
                <a:cs typeface="Georgia"/>
                <a:sym typeface="Georgia"/>
              </a:rPr>
              <a:t>Projeto: </a:t>
            </a:r>
            <a:endParaRPr sz="3200">
              <a:solidFill>
                <a:srgbClr val="95874D"/>
              </a:solidFill>
              <a:latin typeface="Allura" panose="02000000000000000000" pitchFamily="2" charset="77"/>
            </a:endParaRPr>
          </a:p>
          <a:p>
            <a:pPr marL="0" marR="0" lvl="0" indent="0" algn="l" rtl="0">
              <a:lnSpc>
                <a:spcPts val="5500"/>
              </a:lnSpc>
              <a:spcBef>
                <a:spcPts val="0"/>
              </a:spcBef>
              <a:spcAft>
                <a:spcPts val="0"/>
              </a:spcAft>
              <a:buNone/>
            </a:pPr>
            <a:r>
              <a:rPr lang="pt-BR" sz="5400" b="1" i="0" u="none" strike="noStrike" cap="none">
                <a:solidFill>
                  <a:srgbClr val="E6EAF0"/>
                </a:solidFill>
                <a:latin typeface="Georgia"/>
                <a:ea typeface="Georgia"/>
                <a:cs typeface="Georgia"/>
                <a:sym typeface="Georgia"/>
              </a:rPr>
              <a:t>Satisfação</a:t>
            </a:r>
            <a:endParaRPr>
              <a:solidFill>
                <a:srgbClr val="E6EAF0"/>
              </a:solidFill>
            </a:endParaRPr>
          </a:p>
          <a:p>
            <a:pPr marL="0" marR="0" lvl="0" indent="0" algn="l" rtl="0">
              <a:lnSpc>
                <a:spcPts val="5500"/>
              </a:lnSpc>
              <a:spcBef>
                <a:spcPts val="0"/>
              </a:spcBef>
              <a:spcAft>
                <a:spcPts val="0"/>
              </a:spcAft>
              <a:buNone/>
            </a:pPr>
            <a:r>
              <a:rPr lang="pt-BR" sz="5400" b="1" i="0" u="none" strike="noStrike" cap="none">
                <a:solidFill>
                  <a:srgbClr val="E6EAF0"/>
                </a:solidFill>
                <a:latin typeface="Georgia"/>
                <a:ea typeface="Georgia"/>
                <a:cs typeface="Georgia"/>
                <a:sym typeface="Georgia"/>
              </a:rPr>
              <a:t>Osesp</a:t>
            </a:r>
            <a:endParaRPr lang="pt-BR" sz="5400" b="1">
              <a:solidFill>
                <a:srgbClr val="E6EAF0"/>
              </a:solidFill>
              <a:latin typeface="Georgia"/>
              <a:ea typeface="Georgia"/>
              <a:cs typeface="Georgia"/>
              <a:sym typeface="Georgia"/>
            </a:endParaRPr>
          </a:p>
          <a:p>
            <a:pPr marL="0" marR="0" lvl="0" indent="0" algn="l" rtl="0">
              <a:lnSpc>
                <a:spcPts val="5500"/>
              </a:lnSpc>
              <a:spcBef>
                <a:spcPts val="0"/>
              </a:spcBef>
              <a:spcAft>
                <a:spcPts val="0"/>
              </a:spcAft>
              <a:buNone/>
            </a:pPr>
            <a:r>
              <a:rPr lang="pt-BR" sz="5400" b="1">
                <a:solidFill>
                  <a:srgbClr val="E6EAF0"/>
                </a:solidFill>
                <a:latin typeface="Georgia"/>
                <a:sym typeface="Georgia"/>
              </a:rPr>
              <a:t>2023</a:t>
            </a:r>
            <a:endParaRPr>
              <a:solidFill>
                <a:srgbClr val="E6EAF0"/>
              </a:solidFill>
            </a:endParaRPr>
          </a:p>
        </p:txBody>
      </p:sp>
      <p:sp>
        <p:nvSpPr>
          <p:cNvPr id="5" name="Google Shape;91;p18">
            <a:extLst>
              <a:ext uri="{FF2B5EF4-FFF2-40B4-BE49-F238E27FC236}">
                <a16:creationId xmlns:a16="http://schemas.microsoft.com/office/drawing/2014/main" id="{8145EAE4-E164-1F0D-C324-007C5A5F35FC}"/>
              </a:ext>
            </a:extLst>
          </p:cNvPr>
          <p:cNvSpPr txBox="1"/>
          <p:nvPr/>
        </p:nvSpPr>
        <p:spPr>
          <a:xfrm>
            <a:off x="1088594" y="4520055"/>
            <a:ext cx="4169206"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D2D7DC"/>
              </a:buClr>
              <a:buSzPts val="1600"/>
              <a:buFont typeface="Arial"/>
              <a:buNone/>
            </a:pPr>
            <a:r>
              <a:rPr lang="pt-BR" sz="1600" spc="300">
                <a:solidFill>
                  <a:srgbClr val="E6EAF0"/>
                </a:solidFill>
                <a:latin typeface="Calibri Light" panose="020F0302020204030204" pitchFamily="34" charset="0"/>
                <a:ea typeface="Calibri"/>
                <a:cs typeface="Calibri Light" panose="020F0302020204030204" pitchFamily="34" charset="0"/>
                <a:sym typeface="Calibri"/>
              </a:rPr>
              <a:t>PJ23173</a:t>
            </a:r>
          </a:p>
          <a:p>
            <a:pPr marL="0" marR="0" lvl="0" indent="0" algn="l" rtl="0">
              <a:lnSpc>
                <a:spcPct val="100000"/>
              </a:lnSpc>
              <a:spcBef>
                <a:spcPts val="0"/>
              </a:spcBef>
              <a:spcAft>
                <a:spcPts val="0"/>
              </a:spcAft>
              <a:buClr>
                <a:srgbClr val="D2D7DC"/>
              </a:buClr>
              <a:buSzPts val="1600"/>
              <a:buFont typeface="Arial"/>
              <a:buNone/>
            </a:pPr>
            <a:r>
              <a:rPr lang="pt-BR" sz="1600" spc="300">
                <a:solidFill>
                  <a:srgbClr val="E6EAF0"/>
                </a:solidFill>
                <a:latin typeface="Calibri Light" panose="020F0302020204030204" pitchFamily="34" charset="0"/>
                <a:ea typeface="Calibri"/>
                <a:cs typeface="Calibri Light" panose="020F0302020204030204" pitchFamily="34" charset="0"/>
                <a:sym typeface="Calibri"/>
              </a:rPr>
              <a:t>PJ23218  |  DEZ DE 2023 </a:t>
            </a:r>
            <a:endParaRPr spc="300">
              <a:solidFill>
                <a:srgbClr val="E6EAF0"/>
              </a:solidFill>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0E153785-4B80-2045-3082-B419E4EF60DA}"/>
              </a:ext>
            </a:extLst>
          </p:cNvPr>
          <p:cNvPicPr>
            <a:picLocks noChangeAspect="1"/>
          </p:cNvPicPr>
          <p:nvPr/>
        </p:nvPicPr>
        <p:blipFill>
          <a:blip r:embed="rId3"/>
          <a:stretch>
            <a:fillRect/>
          </a:stretch>
        </p:blipFill>
        <p:spPr>
          <a:xfrm>
            <a:off x="5473378" y="381000"/>
            <a:ext cx="5991413" cy="5741770"/>
          </a:xfrm>
          <a:prstGeom prst="rect">
            <a:avLst/>
          </a:prstGeom>
        </p:spPr>
      </p:pic>
      <p:pic>
        <p:nvPicPr>
          <p:cNvPr id="6" name="Picture 5" descr="A black and white logo&#10;&#10;Description automatically generated">
            <a:extLst>
              <a:ext uri="{FF2B5EF4-FFF2-40B4-BE49-F238E27FC236}">
                <a16:creationId xmlns:a16="http://schemas.microsoft.com/office/drawing/2014/main" id="{330F57DF-A669-AC7D-0407-6EA54B112A4E}"/>
              </a:ext>
            </a:extLst>
          </p:cNvPr>
          <p:cNvPicPr>
            <a:picLocks noChangeAspect="1"/>
          </p:cNvPicPr>
          <p:nvPr/>
        </p:nvPicPr>
        <p:blipFill>
          <a:blip r:embed="rId4"/>
          <a:stretch>
            <a:fillRect/>
          </a:stretch>
        </p:blipFill>
        <p:spPr>
          <a:xfrm>
            <a:off x="1230154" y="381000"/>
            <a:ext cx="2200517" cy="4999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0"/>
          <p:cNvSpPr/>
          <p:nvPr/>
        </p:nvSpPr>
        <p:spPr>
          <a:xfrm>
            <a:off x="1144678" y="4514286"/>
            <a:ext cx="3021856" cy="2724714"/>
          </a:xfrm>
          <a:prstGeom prst="roundRect">
            <a:avLst>
              <a:gd name="adj" fmla="val 8505"/>
            </a:avLst>
          </a:prstGeom>
          <a:solidFill>
            <a:srgbClr val="E4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30"/>
          <p:cNvSpPr txBox="1"/>
          <p:nvPr/>
        </p:nvSpPr>
        <p:spPr>
          <a:xfrm>
            <a:off x="457200" y="629478"/>
            <a:ext cx="93726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5874D"/>
                </a:solidFill>
                <a:latin typeface="Bebas Neue"/>
                <a:ea typeface="Bebas Neue"/>
                <a:cs typeface="Bebas Neue"/>
                <a:sym typeface="Bebas Neue"/>
              </a:rPr>
              <a:t>COSTUMAM SE </a:t>
            </a:r>
            <a:r>
              <a:rPr lang="pt-BR" sz="4400" err="1">
                <a:solidFill>
                  <a:srgbClr val="95874D"/>
                </a:solidFill>
                <a:latin typeface="Bebas Neue"/>
                <a:ea typeface="Bebas Neue"/>
                <a:cs typeface="Bebas Neue"/>
                <a:sym typeface="Bebas Neue"/>
              </a:rPr>
              <a:t>informaR</a:t>
            </a:r>
            <a:r>
              <a:rPr lang="pt-BR" sz="4400">
                <a:solidFill>
                  <a:srgbClr val="95874D"/>
                </a:solidFill>
                <a:latin typeface="Bebas Neue"/>
                <a:ea typeface="Bebas Neue"/>
                <a:cs typeface="Bebas Neue"/>
                <a:sym typeface="Bebas Neue"/>
              </a:rPr>
              <a:t>? Em quais canais? </a:t>
            </a:r>
            <a:endParaRPr sz="4400">
              <a:solidFill>
                <a:srgbClr val="95874D"/>
              </a:solidFill>
              <a:latin typeface="Bebas Neue"/>
              <a:ea typeface="Bebas Neue"/>
              <a:cs typeface="Bebas Neue"/>
              <a:sym typeface="Bebas Neue"/>
            </a:endParaRPr>
          </a:p>
        </p:txBody>
      </p:sp>
      <p:sp>
        <p:nvSpPr>
          <p:cNvPr id="344" name="Google Shape;344;p30"/>
          <p:cNvSpPr txBox="1"/>
          <p:nvPr/>
        </p:nvSpPr>
        <p:spPr>
          <a:xfrm>
            <a:off x="44196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45" name="Google Shape;345;p30"/>
          <p:cNvSpPr txBox="1"/>
          <p:nvPr/>
        </p:nvSpPr>
        <p:spPr>
          <a:xfrm>
            <a:off x="450690" y="1273757"/>
            <a:ext cx="9106219"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98% afirmam que costumam se informar sobre a Osesp</a:t>
            </a:r>
            <a:r>
              <a:rPr lang="pt-BR" b="1">
                <a:solidFill>
                  <a:srgbClr val="1C2E46"/>
                </a:solidFill>
                <a:latin typeface="Calibri Light" panose="020F0302020204030204" pitchFamily="34" charset="0"/>
                <a:ea typeface="Calibri"/>
                <a:cs typeface="Calibri Light" panose="020F0302020204030204" pitchFamily="34" charset="0"/>
                <a:sym typeface="Calibri"/>
              </a:rPr>
              <a:t> (em 3 veículos diferentes, assinantes chegam a 4). </a:t>
            </a:r>
          </a:p>
          <a:p>
            <a:pPr marL="0" marR="0" lvl="0" indent="0" algn="l" rtl="0">
              <a:lnSpc>
                <a:spcPct val="90000"/>
              </a:lnSpc>
              <a:spcBef>
                <a:spcPts val="0"/>
              </a:spcBef>
              <a:spcAft>
                <a:spcPts val="0"/>
              </a:spcAft>
              <a:buNone/>
            </a:pPr>
            <a:r>
              <a:rPr lang="pt-BR" b="1">
                <a:solidFill>
                  <a:srgbClr val="1C2E46"/>
                </a:solidFill>
                <a:latin typeface="Calibri Light" panose="020F0302020204030204" pitchFamily="34" charset="0"/>
                <a:ea typeface="Calibri"/>
                <a:cs typeface="Calibri Light" panose="020F0302020204030204" pitchFamily="34" charset="0"/>
                <a:sym typeface="Calibri"/>
              </a:rPr>
              <a:t>As mídias </a:t>
            </a:r>
            <a:r>
              <a:rPr lang="pt-BR" sz="1400" b="1">
                <a:solidFill>
                  <a:srgbClr val="1C2E46"/>
                </a:solidFill>
                <a:latin typeface="Calibri Light" panose="020F0302020204030204" pitchFamily="34" charset="0"/>
                <a:ea typeface="Calibri"/>
                <a:cs typeface="Calibri Light" panose="020F0302020204030204" pitchFamily="34" charset="0"/>
                <a:sym typeface="Calibri"/>
              </a:rPr>
              <a:t>digitais são as mais acessadas por ambos os públicos e o</a:t>
            </a:r>
            <a:r>
              <a:rPr lang="pt-BR" b="1">
                <a:solidFill>
                  <a:srgbClr val="1C2E46"/>
                </a:solidFill>
                <a:latin typeface="Calibri Light" panose="020F0302020204030204" pitchFamily="34" charset="0"/>
                <a:ea typeface="Calibri"/>
                <a:cs typeface="Calibri Light" panose="020F0302020204030204" pitchFamily="34" charset="0"/>
                <a:sym typeface="Calibri"/>
              </a:rPr>
              <a:t> site da Osesp é o meio que mais cresceu esse ano. </a:t>
            </a:r>
            <a:endParaRPr b="1">
              <a:latin typeface="Calibri Light" panose="020F0302020204030204" pitchFamily="34" charset="0"/>
              <a:cs typeface="Calibri Light" panose="020F0302020204030204" pitchFamily="34" charset="0"/>
            </a:endParaRPr>
          </a:p>
        </p:txBody>
      </p:sp>
      <p:graphicFrame>
        <p:nvGraphicFramePr>
          <p:cNvPr id="346" name="Google Shape;346;p30"/>
          <p:cNvGraphicFramePr/>
          <p:nvPr>
            <p:extLst>
              <p:ext uri="{D42A27DB-BD31-4B8C-83A1-F6EECF244321}">
                <p14:modId xmlns:p14="http://schemas.microsoft.com/office/powerpoint/2010/main" val="451989439"/>
              </p:ext>
            </p:extLst>
          </p:nvPr>
        </p:nvGraphicFramePr>
        <p:xfrm>
          <a:off x="1144679" y="2122416"/>
          <a:ext cx="3021875" cy="1627800"/>
        </p:xfrm>
        <a:graphic>
          <a:graphicData uri="http://schemas.openxmlformats.org/drawingml/2006/table">
            <a:tbl>
              <a:tblPr firstRow="1" bandRow="1">
                <a:noFill/>
                <a:tableStyleId>{92475FB8-E0E0-4428-AE14-0C280B31417A}</a:tableStyleId>
              </a:tblPr>
              <a:tblGrid>
                <a:gridCol w="604375">
                  <a:extLst>
                    <a:ext uri="{9D8B030D-6E8A-4147-A177-3AD203B41FA5}">
                      <a16:colId xmlns:a16="http://schemas.microsoft.com/office/drawing/2014/main" val="20000"/>
                    </a:ext>
                  </a:extLst>
                </a:gridCol>
                <a:gridCol w="604375">
                  <a:extLst>
                    <a:ext uri="{9D8B030D-6E8A-4147-A177-3AD203B41FA5}">
                      <a16:colId xmlns:a16="http://schemas.microsoft.com/office/drawing/2014/main" val="20001"/>
                    </a:ext>
                  </a:extLst>
                </a:gridCol>
                <a:gridCol w="604375">
                  <a:extLst>
                    <a:ext uri="{9D8B030D-6E8A-4147-A177-3AD203B41FA5}">
                      <a16:colId xmlns:a16="http://schemas.microsoft.com/office/drawing/2014/main" val="20002"/>
                    </a:ext>
                  </a:extLst>
                </a:gridCol>
                <a:gridCol w="604375">
                  <a:extLst>
                    <a:ext uri="{9D8B030D-6E8A-4147-A177-3AD203B41FA5}">
                      <a16:colId xmlns:a16="http://schemas.microsoft.com/office/drawing/2014/main" val="20003"/>
                    </a:ext>
                  </a:extLst>
                </a:gridCol>
                <a:gridCol w="604375">
                  <a:extLst>
                    <a:ext uri="{9D8B030D-6E8A-4147-A177-3AD203B41FA5}">
                      <a16:colId xmlns:a16="http://schemas.microsoft.com/office/drawing/2014/main" val="20004"/>
                    </a:ext>
                  </a:extLst>
                </a:gridCol>
              </a:tblGrid>
              <a:tr h="406950">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2023</a:t>
                      </a:r>
                      <a:endParaRPr sz="1400" u="none" strike="noStrike" cap="none">
                        <a:solidFill>
                          <a:srgbClr val="983703"/>
                        </a:solidFill>
                        <a:latin typeface="Bebas Neue"/>
                        <a:ea typeface="Bebas Neue"/>
                        <a:cs typeface="Bebas Neue"/>
                        <a:sym typeface="Bebas Neue"/>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2022</a:t>
                      </a:r>
                      <a:endParaRPr sz="14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2021</a:t>
                      </a:r>
                      <a:endParaRPr sz="14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2019</a:t>
                      </a:r>
                      <a:endParaRPr sz="14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2018</a:t>
                      </a:r>
                      <a:endParaRPr sz="14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50%</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highlight>
                            <a:srgbClr val="D6D0BC"/>
                          </a:highlight>
                          <a:latin typeface="Calibri Light" panose="020F0302020204030204" pitchFamily="34" charset="0"/>
                          <a:ea typeface="Calibri"/>
                          <a:cs typeface="Calibri Light" panose="020F0302020204030204" pitchFamily="34" charset="0"/>
                          <a:sym typeface="Calibri"/>
                        </a:rPr>
                        <a:t>63%</a:t>
                      </a:r>
                      <a:endParaRPr b="0" i="0">
                        <a:solidFill>
                          <a:srgbClr val="002060"/>
                        </a:solidFill>
                        <a:highlight>
                          <a:srgbClr val="D6D0BC"/>
                        </a:highlight>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58%</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56%</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67%</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95%</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96%</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97%</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90%</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83%</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3,3</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3,9</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3,4</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2,9</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2,8</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347" name="Google Shape;347;p30"/>
          <p:cNvGrpSpPr/>
          <p:nvPr/>
        </p:nvGrpSpPr>
        <p:grpSpPr>
          <a:xfrm>
            <a:off x="623621" y="2988455"/>
            <a:ext cx="385345" cy="288145"/>
            <a:chOff x="2808468" y="3001895"/>
            <a:chExt cx="613639" cy="458853"/>
          </a:xfrm>
        </p:grpSpPr>
        <p:sp>
          <p:nvSpPr>
            <p:cNvPr id="348" name="Google Shape;348;p30"/>
            <p:cNvSpPr/>
            <p:nvPr/>
          </p:nvSpPr>
          <p:spPr>
            <a:xfrm>
              <a:off x="2808468" y="3001895"/>
              <a:ext cx="613639" cy="458853"/>
            </a:xfrm>
            <a:custGeom>
              <a:avLst/>
              <a:gdLst/>
              <a:ahLst/>
              <a:cxnLst/>
              <a:rect l="l" t="t" r="r" b="b"/>
              <a:pathLst>
                <a:path w="613639" h="458853" extrusionOk="0">
                  <a:moveTo>
                    <a:pt x="605913" y="376615"/>
                  </a:moveTo>
                  <a:lnTo>
                    <a:pt x="605913" y="376615"/>
                  </a:lnTo>
                  <a:cubicBezTo>
                    <a:pt x="604963" y="375680"/>
                    <a:pt x="604963" y="374746"/>
                    <a:pt x="604012" y="373811"/>
                  </a:cubicBezTo>
                  <a:lnTo>
                    <a:pt x="539381" y="297180"/>
                  </a:lnTo>
                  <a:lnTo>
                    <a:pt x="539381" y="29905"/>
                  </a:lnTo>
                  <a:cubicBezTo>
                    <a:pt x="539381" y="14018"/>
                    <a:pt x="526075" y="0"/>
                    <a:pt x="508967" y="0"/>
                  </a:cubicBezTo>
                  <a:lnTo>
                    <a:pt x="104074" y="0"/>
                  </a:lnTo>
                  <a:cubicBezTo>
                    <a:pt x="87917" y="0"/>
                    <a:pt x="73660" y="13083"/>
                    <a:pt x="73660" y="29905"/>
                  </a:cubicBezTo>
                  <a:lnTo>
                    <a:pt x="73660" y="298115"/>
                  </a:lnTo>
                  <a:lnTo>
                    <a:pt x="9029" y="374746"/>
                  </a:lnTo>
                  <a:cubicBezTo>
                    <a:pt x="8079" y="375680"/>
                    <a:pt x="8079" y="376615"/>
                    <a:pt x="7128" y="377549"/>
                  </a:cubicBezTo>
                  <a:cubicBezTo>
                    <a:pt x="-2376" y="394371"/>
                    <a:pt x="-2376" y="414931"/>
                    <a:pt x="7128" y="431752"/>
                  </a:cubicBezTo>
                  <a:cubicBezTo>
                    <a:pt x="17583" y="448574"/>
                    <a:pt x="34692" y="458853"/>
                    <a:pt x="54651" y="458853"/>
                  </a:cubicBezTo>
                  <a:lnTo>
                    <a:pt x="557440" y="458853"/>
                  </a:lnTo>
                  <a:cubicBezTo>
                    <a:pt x="577399" y="458853"/>
                    <a:pt x="595458" y="448574"/>
                    <a:pt x="604963" y="431752"/>
                  </a:cubicBezTo>
                  <a:cubicBezTo>
                    <a:pt x="616368" y="413996"/>
                    <a:pt x="616368" y="394371"/>
                    <a:pt x="605913" y="376615"/>
                  </a:cubicBezTo>
                  <a:close/>
                  <a:moveTo>
                    <a:pt x="108827" y="286900"/>
                  </a:moveTo>
                  <a:lnTo>
                    <a:pt x="108827" y="34578"/>
                  </a:lnTo>
                  <a:lnTo>
                    <a:pt x="505165" y="34578"/>
                  </a:lnTo>
                  <a:lnTo>
                    <a:pt x="505165" y="286900"/>
                  </a:lnTo>
                  <a:lnTo>
                    <a:pt x="108827" y="286900"/>
                  </a:lnTo>
                  <a:close/>
                  <a:moveTo>
                    <a:pt x="575499" y="413996"/>
                  </a:moveTo>
                  <a:cubicBezTo>
                    <a:pt x="571697" y="420538"/>
                    <a:pt x="565043" y="424276"/>
                    <a:pt x="557440" y="424276"/>
                  </a:cubicBezTo>
                  <a:lnTo>
                    <a:pt x="55601" y="424276"/>
                  </a:lnTo>
                  <a:cubicBezTo>
                    <a:pt x="47998" y="424276"/>
                    <a:pt x="41345" y="420538"/>
                    <a:pt x="37543" y="413996"/>
                  </a:cubicBezTo>
                  <a:cubicBezTo>
                    <a:pt x="33741" y="408389"/>
                    <a:pt x="33741" y="400913"/>
                    <a:pt x="36592" y="395305"/>
                  </a:cubicBezTo>
                  <a:lnTo>
                    <a:pt x="99322" y="321478"/>
                  </a:lnTo>
                  <a:lnTo>
                    <a:pt x="513719" y="321478"/>
                  </a:lnTo>
                  <a:lnTo>
                    <a:pt x="576449" y="395305"/>
                  </a:lnTo>
                  <a:cubicBezTo>
                    <a:pt x="579300" y="400913"/>
                    <a:pt x="579300" y="408389"/>
                    <a:pt x="575499" y="413996"/>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30"/>
            <p:cNvSpPr/>
            <p:nvPr/>
          </p:nvSpPr>
          <p:spPr>
            <a:xfrm>
              <a:off x="3038952" y="3376641"/>
              <a:ext cx="152072" cy="33643"/>
            </a:xfrm>
            <a:custGeom>
              <a:avLst/>
              <a:gdLst/>
              <a:ahLst/>
              <a:cxnLst/>
              <a:rect l="l" t="t" r="r" b="b"/>
              <a:pathLst>
                <a:path w="152072" h="33643" extrusionOk="0">
                  <a:moveTo>
                    <a:pt x="134964" y="0"/>
                  </a:moveTo>
                  <a:lnTo>
                    <a:pt x="17108" y="0"/>
                  </a:lnTo>
                  <a:cubicBezTo>
                    <a:pt x="7604" y="0"/>
                    <a:pt x="0" y="7476"/>
                    <a:pt x="0" y="16822"/>
                  </a:cubicBezTo>
                  <a:cubicBezTo>
                    <a:pt x="0" y="26167"/>
                    <a:pt x="7604" y="33643"/>
                    <a:pt x="17108" y="33643"/>
                  </a:cubicBezTo>
                  <a:lnTo>
                    <a:pt x="134964" y="33643"/>
                  </a:lnTo>
                  <a:cubicBezTo>
                    <a:pt x="144469" y="33643"/>
                    <a:pt x="152072" y="26167"/>
                    <a:pt x="152072" y="16822"/>
                  </a:cubicBezTo>
                  <a:cubicBezTo>
                    <a:pt x="152072" y="7476"/>
                    <a:pt x="144469" y="0"/>
                    <a:pt x="134964" y="0"/>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30"/>
            <p:cNvSpPr/>
            <p:nvPr/>
          </p:nvSpPr>
          <p:spPr>
            <a:xfrm>
              <a:off x="2932502" y="3052360"/>
              <a:ext cx="364103" cy="220548"/>
            </a:xfrm>
            <a:custGeom>
              <a:avLst/>
              <a:gdLst/>
              <a:ahLst/>
              <a:cxnLst/>
              <a:rect l="l" t="t" r="r" b="b"/>
              <a:pathLst>
                <a:path w="364103" h="220548" extrusionOk="0">
                  <a:moveTo>
                    <a:pt x="346915" y="0"/>
                  </a:moveTo>
                  <a:lnTo>
                    <a:pt x="17108" y="0"/>
                  </a:lnTo>
                  <a:cubicBezTo>
                    <a:pt x="7604" y="0"/>
                    <a:pt x="0" y="7476"/>
                    <a:pt x="0" y="16822"/>
                  </a:cubicBezTo>
                  <a:lnTo>
                    <a:pt x="0" y="203727"/>
                  </a:lnTo>
                  <a:cubicBezTo>
                    <a:pt x="0" y="213072"/>
                    <a:pt x="7604" y="220549"/>
                    <a:pt x="17108" y="220549"/>
                  </a:cubicBezTo>
                  <a:lnTo>
                    <a:pt x="346915" y="220549"/>
                  </a:lnTo>
                  <a:cubicBezTo>
                    <a:pt x="356419" y="220549"/>
                    <a:pt x="364023" y="213072"/>
                    <a:pt x="364023" y="203727"/>
                  </a:cubicBezTo>
                  <a:lnTo>
                    <a:pt x="364023" y="16822"/>
                  </a:lnTo>
                  <a:cubicBezTo>
                    <a:pt x="364973" y="7476"/>
                    <a:pt x="357370" y="0"/>
                    <a:pt x="346915" y="0"/>
                  </a:cubicBezTo>
                  <a:close/>
                  <a:moveTo>
                    <a:pt x="329807" y="34578"/>
                  </a:moveTo>
                  <a:lnTo>
                    <a:pt x="329807" y="186906"/>
                  </a:lnTo>
                  <a:lnTo>
                    <a:pt x="35167" y="186906"/>
                  </a:lnTo>
                  <a:lnTo>
                    <a:pt x="35167" y="34578"/>
                  </a:lnTo>
                  <a:lnTo>
                    <a:pt x="329807" y="34578"/>
                  </a:ln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1" name="Google Shape;351;p30"/>
          <p:cNvSpPr/>
          <p:nvPr/>
        </p:nvSpPr>
        <p:spPr>
          <a:xfrm>
            <a:off x="641988" y="2590800"/>
            <a:ext cx="348612" cy="262323"/>
          </a:xfrm>
          <a:custGeom>
            <a:avLst/>
            <a:gdLst/>
            <a:ahLst/>
            <a:cxnLst/>
            <a:rect l="l" t="t" r="r" b="b"/>
            <a:pathLst>
              <a:path w="555143" h="417734" extrusionOk="0">
                <a:moveTo>
                  <a:pt x="537956" y="71959"/>
                </a:moveTo>
                <a:lnTo>
                  <a:pt x="505640" y="71959"/>
                </a:lnTo>
                <a:lnTo>
                  <a:pt x="505640" y="17756"/>
                </a:lnTo>
                <a:cubicBezTo>
                  <a:pt x="505640" y="8411"/>
                  <a:pt x="498037" y="935"/>
                  <a:pt x="487582" y="935"/>
                </a:cubicBezTo>
                <a:lnTo>
                  <a:pt x="487582" y="935"/>
                </a:lnTo>
                <a:cubicBezTo>
                  <a:pt x="412496" y="3738"/>
                  <a:pt x="340262" y="27101"/>
                  <a:pt x="277532" y="68221"/>
                </a:cubicBezTo>
                <a:cubicBezTo>
                  <a:pt x="214802" y="27101"/>
                  <a:pt x="142568" y="3738"/>
                  <a:pt x="67482" y="0"/>
                </a:cubicBezTo>
                <a:cubicBezTo>
                  <a:pt x="62730" y="0"/>
                  <a:pt x="57978" y="1869"/>
                  <a:pt x="55126" y="4673"/>
                </a:cubicBezTo>
                <a:cubicBezTo>
                  <a:pt x="52275" y="8411"/>
                  <a:pt x="50374" y="13083"/>
                  <a:pt x="50374" y="17756"/>
                </a:cubicBezTo>
                <a:lnTo>
                  <a:pt x="50374" y="71959"/>
                </a:lnTo>
                <a:lnTo>
                  <a:pt x="18059" y="71959"/>
                </a:lnTo>
                <a:cubicBezTo>
                  <a:pt x="8554" y="71959"/>
                  <a:pt x="0" y="79435"/>
                  <a:pt x="0" y="89715"/>
                </a:cubicBezTo>
                <a:lnTo>
                  <a:pt x="0" y="400913"/>
                </a:lnTo>
                <a:cubicBezTo>
                  <a:pt x="0" y="410258"/>
                  <a:pt x="7604" y="417734"/>
                  <a:pt x="18059" y="417734"/>
                </a:cubicBezTo>
                <a:lnTo>
                  <a:pt x="537956" y="417734"/>
                </a:lnTo>
                <a:cubicBezTo>
                  <a:pt x="547460" y="417734"/>
                  <a:pt x="555064" y="410258"/>
                  <a:pt x="555064" y="400913"/>
                </a:cubicBezTo>
                <a:lnTo>
                  <a:pt x="555064" y="89715"/>
                </a:lnTo>
                <a:cubicBezTo>
                  <a:pt x="556014" y="80369"/>
                  <a:pt x="548411" y="71959"/>
                  <a:pt x="537956" y="71959"/>
                </a:cubicBezTo>
                <a:close/>
                <a:moveTo>
                  <a:pt x="520848" y="106536"/>
                </a:moveTo>
                <a:lnTo>
                  <a:pt x="520848" y="383157"/>
                </a:lnTo>
                <a:lnTo>
                  <a:pt x="341212" y="383157"/>
                </a:lnTo>
                <a:cubicBezTo>
                  <a:pt x="386834" y="360728"/>
                  <a:pt x="438158" y="347645"/>
                  <a:pt x="489483" y="345776"/>
                </a:cubicBezTo>
                <a:cubicBezTo>
                  <a:pt x="498987" y="345776"/>
                  <a:pt x="506591" y="337365"/>
                  <a:pt x="506591" y="328954"/>
                </a:cubicBezTo>
                <a:lnTo>
                  <a:pt x="506591" y="106536"/>
                </a:lnTo>
                <a:lnTo>
                  <a:pt x="520848" y="106536"/>
                </a:lnTo>
                <a:close/>
                <a:moveTo>
                  <a:pt x="471424" y="36447"/>
                </a:moveTo>
                <a:lnTo>
                  <a:pt x="471424" y="313067"/>
                </a:lnTo>
                <a:cubicBezTo>
                  <a:pt x="409645" y="317740"/>
                  <a:pt x="348816" y="337365"/>
                  <a:pt x="295590" y="369139"/>
                </a:cubicBezTo>
                <a:lnTo>
                  <a:pt x="295590" y="98125"/>
                </a:lnTo>
                <a:cubicBezTo>
                  <a:pt x="347865" y="63548"/>
                  <a:pt x="408694" y="42054"/>
                  <a:pt x="471424" y="36447"/>
                </a:cubicBezTo>
                <a:close/>
                <a:moveTo>
                  <a:pt x="260424" y="98125"/>
                </a:moveTo>
                <a:lnTo>
                  <a:pt x="260424" y="368204"/>
                </a:lnTo>
                <a:cubicBezTo>
                  <a:pt x="207198" y="336430"/>
                  <a:pt x="147320" y="317740"/>
                  <a:pt x="84590" y="312132"/>
                </a:cubicBezTo>
                <a:lnTo>
                  <a:pt x="84590" y="36447"/>
                </a:lnTo>
                <a:cubicBezTo>
                  <a:pt x="148270" y="42054"/>
                  <a:pt x="209099" y="63548"/>
                  <a:pt x="260424" y="98125"/>
                </a:cubicBezTo>
                <a:close/>
                <a:moveTo>
                  <a:pt x="66532" y="345776"/>
                </a:moveTo>
                <a:cubicBezTo>
                  <a:pt x="117856" y="347645"/>
                  <a:pt x="168230" y="360728"/>
                  <a:pt x="214802" y="383157"/>
                </a:cubicBezTo>
                <a:lnTo>
                  <a:pt x="36117" y="383157"/>
                </a:lnTo>
                <a:lnTo>
                  <a:pt x="36117" y="106536"/>
                </a:lnTo>
                <a:lnTo>
                  <a:pt x="50374" y="106536"/>
                </a:lnTo>
                <a:lnTo>
                  <a:pt x="50374" y="328954"/>
                </a:lnTo>
                <a:cubicBezTo>
                  <a:pt x="50374" y="338299"/>
                  <a:pt x="57027" y="345776"/>
                  <a:pt x="66532" y="345776"/>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30"/>
          <p:cNvSpPr txBox="1"/>
          <p:nvPr/>
        </p:nvSpPr>
        <p:spPr>
          <a:xfrm>
            <a:off x="1218326" y="3839719"/>
            <a:ext cx="2820510"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spc="300">
                <a:solidFill>
                  <a:srgbClr val="1C2E46"/>
                </a:solidFill>
                <a:latin typeface="Calibri Light" panose="020F0302020204030204" pitchFamily="34" charset="0"/>
                <a:ea typeface="Calibri"/>
                <a:cs typeface="Calibri Light" panose="020F0302020204030204" pitchFamily="34" charset="0"/>
                <a:sym typeface="Calibri"/>
              </a:rPr>
              <a:t>ÍNDICE DE MULTIPLICIDADE</a:t>
            </a:r>
            <a:endParaRPr spc="300">
              <a:latin typeface="Calibri Light" panose="020F0302020204030204" pitchFamily="34" charset="0"/>
              <a:cs typeface="Calibri Light" panose="020F0302020204030204" pitchFamily="34" charset="0"/>
            </a:endParaRPr>
          </a:p>
        </p:txBody>
      </p:sp>
      <p:graphicFrame>
        <p:nvGraphicFramePr>
          <p:cNvPr id="354" name="Google Shape;354;p30"/>
          <p:cNvGraphicFramePr/>
          <p:nvPr>
            <p:extLst>
              <p:ext uri="{D42A27DB-BD31-4B8C-83A1-F6EECF244321}">
                <p14:modId xmlns:p14="http://schemas.microsoft.com/office/powerpoint/2010/main" val="335688077"/>
              </p:ext>
            </p:extLst>
          </p:nvPr>
        </p:nvGraphicFramePr>
        <p:xfrm>
          <a:off x="4876529" y="2114280"/>
          <a:ext cx="4768340" cy="3495497"/>
        </p:xfrm>
        <a:graphic>
          <a:graphicData uri="http://schemas.openxmlformats.org/drawingml/2006/table">
            <a:tbl>
              <a:tblPr firstRow="1" bandRow="1">
                <a:noFill/>
                <a:tableStyleId>{92475FB8-E0E0-4428-AE14-0C280B31417A}</a:tableStyleId>
              </a:tblPr>
              <a:tblGrid>
                <a:gridCol w="2196000">
                  <a:extLst>
                    <a:ext uri="{9D8B030D-6E8A-4147-A177-3AD203B41FA5}">
                      <a16:colId xmlns:a16="http://schemas.microsoft.com/office/drawing/2014/main" val="20000"/>
                    </a:ext>
                  </a:extLst>
                </a:gridCol>
                <a:gridCol w="514468">
                  <a:extLst>
                    <a:ext uri="{9D8B030D-6E8A-4147-A177-3AD203B41FA5}">
                      <a16:colId xmlns:a16="http://schemas.microsoft.com/office/drawing/2014/main" val="20001"/>
                    </a:ext>
                  </a:extLst>
                </a:gridCol>
                <a:gridCol w="514468">
                  <a:extLst>
                    <a:ext uri="{9D8B030D-6E8A-4147-A177-3AD203B41FA5}">
                      <a16:colId xmlns:a16="http://schemas.microsoft.com/office/drawing/2014/main" val="1172281082"/>
                    </a:ext>
                  </a:extLst>
                </a:gridCol>
                <a:gridCol w="514468">
                  <a:extLst>
                    <a:ext uri="{9D8B030D-6E8A-4147-A177-3AD203B41FA5}">
                      <a16:colId xmlns:a16="http://schemas.microsoft.com/office/drawing/2014/main" val="2586745448"/>
                    </a:ext>
                  </a:extLst>
                </a:gridCol>
                <a:gridCol w="514468">
                  <a:extLst>
                    <a:ext uri="{9D8B030D-6E8A-4147-A177-3AD203B41FA5}">
                      <a16:colId xmlns:a16="http://schemas.microsoft.com/office/drawing/2014/main" val="20003"/>
                    </a:ext>
                  </a:extLst>
                </a:gridCol>
                <a:gridCol w="514468">
                  <a:extLst>
                    <a:ext uri="{9D8B030D-6E8A-4147-A177-3AD203B41FA5}">
                      <a16:colId xmlns:a16="http://schemas.microsoft.com/office/drawing/2014/main" val="20004"/>
                    </a:ext>
                  </a:extLst>
                </a:gridCol>
              </a:tblGrid>
              <a:tr h="461146">
                <a:tc>
                  <a:txBody>
                    <a:bodyPr/>
                    <a:lstStyle/>
                    <a:p>
                      <a:pPr marL="0" marR="0" lvl="0" indent="0" algn="ctr" rtl="0">
                        <a:spcBef>
                          <a:spcPts val="0"/>
                        </a:spcBef>
                        <a:spcAft>
                          <a:spcPts val="0"/>
                        </a:spcAft>
                        <a:buNone/>
                      </a:pPr>
                      <a:r>
                        <a:rPr lang="pt-BR" sz="1200" u="none" strike="noStrike" cap="none">
                          <a:solidFill>
                            <a:srgbClr val="1C2E46"/>
                          </a:solidFill>
                          <a:latin typeface="Arial Narrow"/>
                          <a:ea typeface="Arial Narrow"/>
                          <a:cs typeface="Arial Narrow"/>
                          <a:sym typeface="Arial Narrow"/>
                        </a:rPr>
                        <a:t>%</a:t>
                      </a:r>
                      <a:endParaRPr sz="1200" u="none" strike="noStrike" cap="none">
                        <a:solidFill>
                          <a:srgbClr val="1C2E46"/>
                        </a:solidFill>
                        <a:latin typeface="Arial Narrow"/>
                        <a:ea typeface="Arial Narrow"/>
                        <a:cs typeface="Arial Narrow"/>
                        <a:sym typeface="Arial Narrow"/>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2023</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2022</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2021</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2019</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2018</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03099">
                <a:tc gridSpan="6">
                  <a:txBody>
                    <a:bodyPr/>
                    <a:lstStyle/>
                    <a:p>
                      <a:pPr marL="0" marR="0" lvl="0" indent="0" algn="ctr" rtl="0">
                        <a:spcBef>
                          <a:spcPts val="0"/>
                        </a:spcBef>
                        <a:spcAft>
                          <a:spcPts val="0"/>
                        </a:spcAft>
                        <a:buNone/>
                      </a:pPr>
                      <a:r>
                        <a:rPr lang="pt-BR" sz="1100" b="1" i="0" u="none" strike="noStrike" cap="none">
                          <a:solidFill>
                            <a:srgbClr val="002060"/>
                          </a:solidFill>
                          <a:latin typeface="Georgia"/>
                          <a:ea typeface="Georgia"/>
                          <a:cs typeface="Georgia"/>
                          <a:sym typeface="Georgia"/>
                        </a:rPr>
                        <a:t>Mídia Convencional</a:t>
                      </a:r>
                      <a:endParaRPr sz="1200">
                        <a:solidFill>
                          <a:srgbClr val="002060"/>
                        </a:solidFill>
                      </a:endParaRPr>
                    </a:p>
                  </a:txBody>
                  <a:tcPr marL="9525" marR="9525" marT="9525" marB="0" anchor="ct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D2D7DC"/>
                    </a:solidFill>
                  </a:tcPr>
                </a:tc>
                <a:tc hMerge="1">
                  <a:txBody>
                    <a:bodyPr/>
                    <a:lstStyle/>
                    <a:p>
                      <a:endParaRPr lang="en-BR"/>
                    </a:p>
                  </a:txBody>
                  <a:tcPr/>
                </a:tc>
                <a:tc hMerge="1">
                  <a:txBody>
                    <a:bodyPr/>
                    <a:lstStyle/>
                    <a:p>
                      <a:endParaRPr lang="en-BR"/>
                    </a:p>
                  </a:txBody>
                  <a:tcPr>
                    <a:lnT w="6350" cap="flat" cmpd="sng" algn="ctr">
                      <a:solidFill>
                        <a:srgbClr val="1C2E46"/>
                      </a:solidFill>
                      <a:prstDash val="solid"/>
                      <a:round/>
                      <a:headEnd type="none" w="med" len="med"/>
                      <a:tailEnd type="none" w="med" len="med"/>
                    </a:lnT>
                  </a:tcPr>
                </a:tc>
                <a:tc hMerge="1">
                  <a:txBody>
                    <a:bodyPr/>
                    <a:lstStyle/>
                    <a:p>
                      <a:endParaRPr lang="en-BR"/>
                    </a:p>
                  </a:txBody>
                  <a:tcPr/>
                </a:tc>
                <a:tc hMerge="1">
                  <a:txBody>
                    <a:bodyPr/>
                    <a:lstStyle/>
                    <a:p>
                      <a:endParaRPr lang="en-BR"/>
                    </a:p>
                  </a:txBody>
                  <a:tcPr/>
                </a:tc>
                <a:tc hMerge="1">
                  <a:txBody>
                    <a:bodyPr/>
                    <a:lstStyle/>
                    <a:p>
                      <a:endParaRPr lang="en-BR"/>
                    </a:p>
                  </a:txBody>
                  <a:tcPr/>
                </a:tc>
                <a:extLst>
                  <a:ext uri="{0D108BD9-81ED-4DB2-BD59-A6C34878D82A}">
                    <a16:rowId xmlns:a16="http://schemas.microsoft.com/office/drawing/2014/main" val="10001"/>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Livro da Temporada Osesp (57 x 17)</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33</a:t>
                      </a:r>
                      <a:endParaRPr sz="1100" b="0" i="0" u="none" strike="noStrike" cap="none">
                        <a:solidFill>
                          <a:srgbClr val="002060"/>
                        </a:solidFill>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27</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25</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22</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33</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Jornais</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C00000"/>
                          </a:solidFill>
                          <a:highlight>
                            <a:srgbClr val="C0C0C0"/>
                          </a:highlight>
                          <a:latin typeface="Calibri Light" panose="020F0302020204030204" pitchFamily="34" charset="0"/>
                          <a:cs typeface="Calibri Light" panose="020F0302020204030204" pitchFamily="34" charset="0"/>
                          <a:sym typeface="Arial"/>
                        </a:rPr>
                        <a:t>9</a:t>
                      </a:r>
                      <a:endParaRPr sz="1100" b="0" i="0" u="none" strike="noStrike" cap="none">
                        <a:solidFill>
                          <a:srgbClr val="C00000"/>
                        </a:solidFill>
                        <a:highlight>
                          <a:srgbClr val="C0C0C0"/>
                        </a:highlight>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22</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25</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16</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18</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Revista Osesp Anual (39 x 6)</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19</a:t>
                      </a:r>
                      <a:endParaRPr sz="1100" b="0" i="0" u="none" strike="noStrike" cap="none">
                        <a:solidFill>
                          <a:srgbClr val="002060"/>
                        </a:solidFill>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17</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17</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15</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24</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Amigos ou parentes</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16</a:t>
                      </a:r>
                      <a:endParaRPr sz="1100" b="0" i="0" u="none" strike="noStrike" cap="none">
                        <a:solidFill>
                          <a:srgbClr val="002060"/>
                        </a:solidFill>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17</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12</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16</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12</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Revistas</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CC3300"/>
                          </a:solidFill>
                          <a:highlight>
                            <a:srgbClr val="C0C0C0"/>
                          </a:highlight>
                          <a:latin typeface="Calibri Light" panose="020F0302020204030204" pitchFamily="34" charset="0"/>
                          <a:cs typeface="Calibri Light" panose="020F0302020204030204" pitchFamily="34" charset="0"/>
                          <a:sym typeface="Arial"/>
                        </a:rPr>
                        <a:t>5</a:t>
                      </a:r>
                      <a:endParaRPr sz="1100" b="0" i="0" u="none" strike="noStrike" cap="none">
                        <a:solidFill>
                          <a:srgbClr val="CC3300"/>
                        </a:solidFill>
                        <a:highlight>
                          <a:srgbClr val="C0C0C0"/>
                        </a:highlight>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8</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10</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36000">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Rádio</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0" i="0" u="none" strike="noStrike" cap="none">
                          <a:solidFill>
                            <a:srgbClr val="CC3300"/>
                          </a:solidFill>
                          <a:highlight>
                            <a:srgbClr val="C0C0C0"/>
                          </a:highlight>
                          <a:latin typeface="Calibri Light" panose="020F0302020204030204" pitchFamily="34" charset="0"/>
                          <a:cs typeface="Calibri Light" panose="020F0302020204030204" pitchFamily="34" charset="0"/>
                          <a:sym typeface="Arial"/>
                        </a:rPr>
                        <a:t>5</a:t>
                      </a:r>
                      <a:endParaRPr sz="1100" b="0" i="0" u="none" strike="noStrike" cap="none">
                        <a:solidFill>
                          <a:srgbClr val="CC3300"/>
                        </a:solidFill>
                        <a:highlight>
                          <a:srgbClr val="C0C0C0"/>
                        </a:highlight>
                        <a:latin typeface="Calibri Light" panose="020F0302020204030204" pitchFamily="34" charset="0"/>
                        <a:cs typeface="Calibri Light" panose="020F0302020204030204" pitchFamily="34" charset="0"/>
                        <a:sym typeface="Arial"/>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13</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15</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9</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10</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7"/>
                  </a:ext>
                </a:extLst>
              </a:tr>
              <a:tr h="203099">
                <a:tc gridSpan="6">
                  <a:txBody>
                    <a:bodyPr/>
                    <a:lstStyle/>
                    <a:p>
                      <a:pPr marL="0" marR="0" lvl="0" indent="0" algn="ctr" rtl="0">
                        <a:spcBef>
                          <a:spcPts val="0"/>
                        </a:spcBef>
                        <a:spcAft>
                          <a:spcPts val="0"/>
                        </a:spcAft>
                        <a:buNone/>
                      </a:pPr>
                      <a:r>
                        <a:rPr lang="pt-BR" sz="1100" b="1" i="0" u="none" strike="noStrike" cap="none">
                          <a:solidFill>
                            <a:srgbClr val="002060"/>
                          </a:solidFill>
                          <a:latin typeface="Georgia"/>
                          <a:ea typeface="Georgia"/>
                          <a:cs typeface="Georgia"/>
                          <a:sym typeface="Georgia"/>
                        </a:rPr>
                        <a:t>Mídia Digital</a:t>
                      </a:r>
                      <a:endParaRPr sz="1100">
                        <a:solidFill>
                          <a:srgbClr val="002060"/>
                        </a:solidFill>
                      </a:endParaRPr>
                    </a:p>
                  </a:txBody>
                  <a:tcPr marL="9525" marR="9525" marT="9525" marB="0" anchor="ct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D2D7DC"/>
                    </a:solidFill>
                  </a:tcPr>
                </a:tc>
                <a:tc hMerge="1">
                  <a:txBody>
                    <a:bodyPr/>
                    <a:lstStyle/>
                    <a:p>
                      <a:endParaRPr lang="en-BR"/>
                    </a:p>
                  </a:txBody>
                  <a:tcPr/>
                </a:tc>
                <a:tc hMerge="1">
                  <a:txBody>
                    <a:bodyPr/>
                    <a:lstStyle/>
                    <a:p>
                      <a:endParaRPr lang="en-BR"/>
                    </a:p>
                  </a:txBody>
                  <a:tcPr>
                    <a:lnT w="6350" cap="flat" cmpd="sng" algn="ctr">
                      <a:solidFill>
                        <a:srgbClr val="1C2E46"/>
                      </a:solidFill>
                      <a:prstDash val="solid"/>
                      <a:round/>
                      <a:headEnd type="none" w="med" len="med"/>
                      <a:tailEnd type="none" w="med" len="med"/>
                    </a:lnT>
                  </a:tcPr>
                </a:tc>
                <a:tc hMerge="1">
                  <a:txBody>
                    <a:bodyPr/>
                    <a:lstStyle/>
                    <a:p>
                      <a:endParaRPr lang="en-BR"/>
                    </a:p>
                  </a:txBody>
                  <a:tcPr/>
                </a:tc>
                <a:tc hMerge="1">
                  <a:txBody>
                    <a:bodyPr/>
                    <a:lstStyle/>
                    <a:p>
                      <a:endParaRPr lang="en-BR"/>
                    </a:p>
                  </a:txBody>
                  <a:tcPr/>
                </a:tc>
                <a:tc hMerge="1">
                  <a:txBody>
                    <a:bodyPr/>
                    <a:lstStyle/>
                    <a:p>
                      <a:endParaRPr lang="en-BR"/>
                    </a:p>
                  </a:txBody>
                  <a:tcPr/>
                </a:tc>
                <a:extLst>
                  <a:ext uri="{0D108BD9-81ED-4DB2-BD59-A6C34878D82A}">
                    <a16:rowId xmlns:a16="http://schemas.microsoft.com/office/drawing/2014/main" val="10008"/>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E-mails enviados pela Osesp (85 x 48)</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63</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69</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78</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50</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27</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9"/>
                  </a:ext>
                </a:extLst>
              </a:tr>
              <a:tr h="193145">
                <a:tc>
                  <a:txBody>
                    <a:bodyPr/>
                    <a:lstStyle/>
                    <a:p>
                      <a:pPr marL="0" marR="0" lvl="0" indent="0" algn="l" rtl="0">
                        <a:spcBef>
                          <a:spcPts val="0"/>
                        </a:spcBef>
                        <a:spcAft>
                          <a:spcPts val="0"/>
                        </a:spcAft>
                        <a:buNone/>
                      </a:pPr>
                      <a:r>
                        <a:rPr lang="pt-BR" sz="1100" b="0" i="1" u="none" strike="noStrike" cap="none">
                          <a:solidFill>
                            <a:srgbClr val="1C2E46"/>
                          </a:solidFill>
                          <a:latin typeface="Calibri Light" panose="020F0302020204030204" pitchFamily="34" charset="0"/>
                          <a:ea typeface="Calibri"/>
                          <a:cs typeface="Calibri Light" panose="020F0302020204030204" pitchFamily="34" charset="0"/>
                          <a:sym typeface="Calibri"/>
                        </a:rPr>
                        <a:t>SITE (s/e) (70 x 77)</a:t>
                      </a:r>
                      <a:endParaRPr sz="1100" b="0" i="1"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1" u="none" strike="noStrike" cap="none">
                          <a:solidFill>
                            <a:srgbClr val="1C2E46"/>
                          </a:solidFill>
                          <a:latin typeface="Calibri Light" panose="020F0302020204030204" pitchFamily="34" charset="0"/>
                          <a:cs typeface="Calibri Light" panose="020F0302020204030204" pitchFamily="34" charset="0"/>
                          <a:sym typeface="Calibri"/>
                        </a:rPr>
                        <a:t>74</a:t>
                      </a:r>
                      <a:endParaRPr sz="1100" b="0" i="1">
                        <a:solidFill>
                          <a:srgbClr val="1C2E46"/>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rPr>
                        <a:t>67</a:t>
                      </a:r>
                      <a:endParaRPr sz="1100" b="0" i="1">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rPr>
                        <a:t>62</a:t>
                      </a:r>
                      <a:endParaRP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rPr>
                        <a:t>72</a:t>
                      </a:r>
                      <a:endParaRP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rPr>
                        <a:t>69</a:t>
                      </a:r>
                      <a:endParaRPr sz="1100" b="0" i="1"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0"/>
                  </a:ext>
                </a:extLst>
              </a:tr>
              <a:tr h="193145">
                <a:tc>
                  <a:txBody>
                    <a:bodyPr/>
                    <a:lstStyle/>
                    <a:p>
                      <a:pPr marL="171450" marR="0" lvl="0" indent="-171450" algn="l" rtl="0">
                        <a:spcBef>
                          <a:spcPts val="0"/>
                        </a:spcBef>
                        <a:spcAft>
                          <a:spcPts val="0"/>
                        </a:spcAft>
                        <a:buFont typeface="Arial" panose="020B0604020202020204" pitchFamily="34" charset="0"/>
                        <a:buChar char="•"/>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Site Osesp</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a:solidFill>
                            <a:srgbClr val="002060"/>
                          </a:solidFill>
                          <a:highlight>
                            <a:srgbClr val="C0C0C0"/>
                          </a:highlight>
                          <a:latin typeface="Calibri Light" panose="020F0302020204030204" pitchFamily="34" charset="0"/>
                          <a:cs typeface="Calibri Light" panose="020F0302020204030204" pitchFamily="34" charset="0"/>
                        </a:rPr>
                        <a:t>55</a:t>
                      </a:r>
                      <a:endParaRPr sz="1100" b="1" i="0">
                        <a:solidFill>
                          <a:srgbClr val="002060"/>
                        </a:solidFill>
                        <a:highlight>
                          <a:srgbClr val="C0C0C0"/>
                        </a:highlight>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46</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1"/>
                  </a:ext>
                </a:extLst>
              </a:tr>
              <a:tr h="193145">
                <a:tc>
                  <a:txBody>
                    <a:bodyPr/>
                    <a:lstStyle/>
                    <a:p>
                      <a:pPr marL="171450" marR="0" lvl="0" indent="-171450" algn="l" rtl="0">
                        <a:spcBef>
                          <a:spcPts val="0"/>
                        </a:spcBef>
                        <a:spcAft>
                          <a:spcPts val="0"/>
                        </a:spcAft>
                        <a:buFont typeface="Arial" panose="020B0604020202020204" pitchFamily="34" charset="0"/>
                        <a:buChar char="•"/>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Site Sala São Paulo</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49</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44</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3"/>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Aplicativo Osesp (21 x 6)</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12</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11</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13</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12 </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18</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4"/>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Redes Sociais Osesp</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21</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25</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5"/>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Redes Sociais da Sala São Paulo</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20</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Calibri"/>
                        </a:rPr>
                        <a:t>20</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6"/>
                  </a:ext>
                </a:extLst>
              </a:tr>
              <a:tr h="213148">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NÃO COSTUMA SE INFORMAR</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Calibri"/>
                        </a:rPr>
                        <a:t>2</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1</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extLst>
                  <a:ext uri="{0D108BD9-81ED-4DB2-BD59-A6C34878D82A}">
                    <a16:rowId xmlns:a16="http://schemas.microsoft.com/office/drawing/2014/main" val="10017"/>
                  </a:ext>
                </a:extLst>
              </a:tr>
            </a:tbl>
          </a:graphicData>
        </a:graphic>
      </p:graphicFrame>
      <p:sp>
        <p:nvSpPr>
          <p:cNvPr id="355" name="Google Shape;355;p30"/>
          <p:cNvSpPr txBox="1"/>
          <p:nvPr/>
        </p:nvSpPr>
        <p:spPr>
          <a:xfrm>
            <a:off x="1371600" y="4649298"/>
            <a:ext cx="2362200" cy="6519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i="1">
                <a:solidFill>
                  <a:srgbClr val="1C2E46"/>
                </a:solidFill>
                <a:latin typeface="Georgia"/>
                <a:sym typeface="Calibri"/>
              </a:rPr>
              <a:t>Mídia Convencional </a:t>
            </a:r>
            <a:r>
              <a:rPr lang="pt-BR" sz="1400">
                <a:solidFill>
                  <a:srgbClr val="1C2E46"/>
                </a:solidFill>
                <a:latin typeface="Calibri Light" panose="020F0302020204030204" pitchFamily="34" charset="0"/>
                <a:ea typeface="Calibri"/>
                <a:cs typeface="Calibri Light" panose="020F0302020204030204" pitchFamily="34" charset="0"/>
                <a:sym typeface="Calibri"/>
              </a:rPr>
              <a:t>perde aind</a:t>
            </a:r>
            <a:r>
              <a:rPr lang="pt-BR">
                <a:solidFill>
                  <a:srgbClr val="1C2E46"/>
                </a:solidFill>
                <a:latin typeface="Calibri Light" panose="020F0302020204030204" pitchFamily="34" charset="0"/>
                <a:ea typeface="Calibri"/>
                <a:cs typeface="Calibri Light" panose="020F0302020204030204" pitchFamily="34" charset="0"/>
                <a:sym typeface="Calibri"/>
              </a:rPr>
              <a:t>a mais sua importância</a:t>
            </a:r>
            <a:endParaRPr sz="1200">
              <a:solidFill>
                <a:srgbClr val="1C2E46"/>
              </a:solidFill>
              <a:latin typeface="Calibri Light" panose="020F0302020204030204" pitchFamily="34" charset="0"/>
              <a:ea typeface="Calibri"/>
              <a:cs typeface="Calibri Light" panose="020F0302020204030204" pitchFamily="34" charset="0"/>
              <a:sym typeface="Calibri"/>
            </a:endParaRPr>
          </a:p>
        </p:txBody>
      </p:sp>
      <p:sp>
        <p:nvSpPr>
          <p:cNvPr id="356" name="Google Shape;356;p30"/>
          <p:cNvSpPr/>
          <p:nvPr/>
        </p:nvSpPr>
        <p:spPr>
          <a:xfrm>
            <a:off x="9903764" y="2233699"/>
            <a:ext cx="1664616" cy="1114739"/>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30"/>
          <p:cNvSpPr/>
          <p:nvPr/>
        </p:nvSpPr>
        <p:spPr>
          <a:xfrm>
            <a:off x="1451991" y="5417244"/>
            <a:ext cx="228029" cy="228146"/>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58" name="Google Shape;358;p30"/>
          <p:cNvGrpSpPr/>
          <p:nvPr/>
        </p:nvGrpSpPr>
        <p:grpSpPr>
          <a:xfrm>
            <a:off x="1451991" y="5921583"/>
            <a:ext cx="224409" cy="224409"/>
            <a:chOff x="4099649" y="4028488"/>
            <a:chExt cx="659052" cy="659052"/>
          </a:xfrm>
        </p:grpSpPr>
        <p:sp>
          <p:nvSpPr>
            <p:cNvPr id="359" name="Google Shape;359;p30"/>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30"/>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1" name="Google Shape;361;p30"/>
          <p:cNvSpPr txBox="1"/>
          <p:nvPr/>
        </p:nvSpPr>
        <p:spPr>
          <a:xfrm>
            <a:off x="1676400" y="5370977"/>
            <a:ext cx="3521684"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Assinante</a:t>
            </a:r>
            <a:r>
              <a:rPr lang="pt-BR" sz="1400" b="1">
                <a:solidFill>
                  <a:srgbClr val="1C2E46"/>
                </a:solidFill>
                <a:latin typeface="Calibri"/>
                <a:ea typeface="Calibri"/>
                <a:cs typeface="Calibri"/>
                <a:sym typeface="Calibri"/>
              </a:rPr>
              <a:t> </a:t>
            </a:r>
            <a:endParaRPr/>
          </a:p>
          <a:p>
            <a:pPr marL="0" marR="0" lvl="0" indent="0" algn="l" rtl="0">
              <a:lnSpc>
                <a:spcPct val="91666"/>
              </a:lnSpc>
              <a:spcBef>
                <a:spcPts val="0"/>
              </a:spcBef>
              <a:spcAft>
                <a:spcPts val="0"/>
              </a:spcAft>
              <a:buNone/>
            </a:pPr>
            <a:r>
              <a:rPr lang="pt-BR" sz="1200">
                <a:solidFill>
                  <a:srgbClr val="1C2E46"/>
                </a:solidFill>
                <a:highlight>
                  <a:srgbClr val="D6D0BC"/>
                </a:highlight>
                <a:latin typeface="Calibri Light" panose="020F0302020204030204" pitchFamily="34" charset="0"/>
                <a:ea typeface="Calibri"/>
                <a:cs typeface="Calibri Light" panose="020F0302020204030204" pitchFamily="34" charset="0"/>
                <a:sym typeface="Calibri"/>
              </a:rPr>
              <a:t>97% digital</a:t>
            </a:r>
            <a:r>
              <a:rPr lang="pt-BR" sz="1200">
                <a:solidFill>
                  <a:srgbClr val="1C2E46"/>
                </a:solidFill>
                <a:latin typeface="Calibri Light" panose="020F0302020204030204" pitchFamily="34" charset="0"/>
                <a:ea typeface="Calibri"/>
                <a:cs typeface="Calibri Light" panose="020F0302020204030204" pitchFamily="34" charset="0"/>
                <a:sym typeface="Calibri"/>
              </a:rPr>
              <a:t> X 69% convencional</a:t>
            </a:r>
            <a:endParaRPr>
              <a:latin typeface="Calibri Light" panose="020F0302020204030204" pitchFamily="34" charset="0"/>
              <a:cs typeface="Calibri Light" panose="020F0302020204030204" pitchFamily="34" charset="0"/>
            </a:endParaRPr>
          </a:p>
        </p:txBody>
      </p:sp>
      <p:sp>
        <p:nvSpPr>
          <p:cNvPr id="362" name="Google Shape;362;p30"/>
          <p:cNvSpPr txBox="1"/>
          <p:nvPr/>
        </p:nvSpPr>
        <p:spPr>
          <a:xfrm>
            <a:off x="1676400" y="5873939"/>
            <a:ext cx="6654800"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Não Assinante</a:t>
            </a:r>
            <a:endParaRPr/>
          </a:p>
          <a:p>
            <a:pPr marL="0" marR="0" lvl="0" indent="0" algn="l" rtl="0">
              <a:lnSpc>
                <a:spcPct val="91666"/>
              </a:lnSpc>
              <a:spcBef>
                <a:spcPts val="0"/>
              </a:spcBef>
              <a:spcAft>
                <a:spcPts val="0"/>
              </a:spcAft>
              <a:buNone/>
            </a:pPr>
            <a:r>
              <a:rPr lang="pt-BR" sz="1200">
                <a:solidFill>
                  <a:srgbClr val="1C2E46"/>
                </a:solidFill>
                <a:highlight>
                  <a:srgbClr val="D6D0BC"/>
                </a:highlight>
                <a:latin typeface="Calibri Light" panose="020F0302020204030204" pitchFamily="34" charset="0"/>
                <a:ea typeface="Calibri"/>
                <a:cs typeface="Calibri Light" panose="020F0302020204030204" pitchFamily="34" charset="0"/>
                <a:sym typeface="Calibri"/>
              </a:rPr>
              <a:t>94% digital </a:t>
            </a:r>
            <a:r>
              <a:rPr lang="pt-BR" sz="1200">
                <a:solidFill>
                  <a:srgbClr val="1C2E46"/>
                </a:solidFill>
                <a:latin typeface="Calibri Light" panose="020F0302020204030204" pitchFamily="34" charset="0"/>
                <a:ea typeface="Calibri"/>
                <a:cs typeface="Calibri Light" panose="020F0302020204030204" pitchFamily="34" charset="0"/>
                <a:sym typeface="Calibri"/>
              </a:rPr>
              <a:t>X 38% convencional</a:t>
            </a:r>
            <a:endParaRPr>
              <a:latin typeface="Calibri Light" panose="020F0302020204030204" pitchFamily="34" charset="0"/>
              <a:cs typeface="Calibri Light" panose="020F0302020204030204" pitchFamily="34" charset="0"/>
            </a:endParaRPr>
          </a:p>
        </p:txBody>
      </p:sp>
      <p:cxnSp>
        <p:nvCxnSpPr>
          <p:cNvPr id="363" name="Google Shape;363;p30"/>
          <p:cNvCxnSpPr/>
          <p:nvPr/>
        </p:nvCxnSpPr>
        <p:spPr>
          <a:xfrm rot="10800000">
            <a:off x="1451991" y="5796000"/>
            <a:ext cx="2281809" cy="0"/>
          </a:xfrm>
          <a:prstGeom prst="straightConnector1">
            <a:avLst/>
          </a:prstGeom>
          <a:noFill/>
          <a:ln w="9525" cap="flat" cmpd="sng">
            <a:solidFill>
              <a:srgbClr val="1C2E46"/>
            </a:solidFill>
            <a:prstDash val="solid"/>
            <a:miter lim="800000"/>
            <a:headEnd type="none" w="sm" len="sm"/>
            <a:tailEnd type="none" w="sm" len="sm"/>
          </a:ln>
        </p:spPr>
      </p:cxnSp>
      <p:cxnSp>
        <p:nvCxnSpPr>
          <p:cNvPr id="364" name="Google Shape;364;p30"/>
          <p:cNvCxnSpPr/>
          <p:nvPr/>
        </p:nvCxnSpPr>
        <p:spPr>
          <a:xfrm rot="10800000">
            <a:off x="1451991" y="5335593"/>
            <a:ext cx="2281809" cy="0"/>
          </a:xfrm>
          <a:prstGeom prst="straightConnector1">
            <a:avLst/>
          </a:prstGeom>
          <a:noFill/>
          <a:ln w="9525" cap="flat" cmpd="sng">
            <a:solidFill>
              <a:srgbClr val="1C2E46"/>
            </a:solidFill>
            <a:prstDash val="solid"/>
            <a:miter lim="800000"/>
            <a:headEnd type="none" w="sm" len="sm"/>
            <a:tailEnd type="none" w="sm" len="sm"/>
          </a:ln>
        </p:spPr>
      </p:cxnSp>
      <p:sp>
        <p:nvSpPr>
          <p:cNvPr id="365" name="Google Shape;365;p30"/>
          <p:cNvSpPr txBox="1"/>
          <p:nvPr/>
        </p:nvSpPr>
        <p:spPr>
          <a:xfrm>
            <a:off x="10125000" y="2268367"/>
            <a:ext cx="1425012"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i="1">
                <a:solidFill>
                  <a:srgbClr val="1C2E46"/>
                </a:solidFill>
                <a:latin typeface="Georgia" panose="02040502050405020303" pitchFamily="18" charset="0"/>
                <a:cs typeface="Calibri" panose="020F0502020204030204" pitchFamily="34" charset="0"/>
                <a:sym typeface="Calibri"/>
              </a:rPr>
              <a:t>Meios tradicionais que mais perdem relevância: jornais (principalmente), revistas e rádio.</a:t>
            </a:r>
            <a:endParaRPr>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1000">
              <a:solidFill>
                <a:srgbClr val="1C2E46"/>
              </a:solidFill>
              <a:latin typeface="Calibri Light" panose="020F0302020204030204" pitchFamily="34" charset="0"/>
              <a:ea typeface="Calibri"/>
              <a:cs typeface="Calibri Light" panose="020F0302020204030204" pitchFamily="34" charset="0"/>
              <a:sym typeface="Calibri"/>
            </a:endParaRPr>
          </a:p>
        </p:txBody>
      </p:sp>
      <p:pic>
        <p:nvPicPr>
          <p:cNvPr id="5" name="Picture 4">
            <a:extLst>
              <a:ext uri="{FF2B5EF4-FFF2-40B4-BE49-F238E27FC236}">
                <a16:creationId xmlns:a16="http://schemas.microsoft.com/office/drawing/2014/main" id="{84A16382-3738-11BD-5518-CAC9EFB27562}"/>
              </a:ext>
            </a:extLst>
          </p:cNvPr>
          <p:cNvPicPr>
            <a:picLocks noChangeAspect="1"/>
          </p:cNvPicPr>
          <p:nvPr/>
        </p:nvPicPr>
        <p:blipFill rotWithShape="1">
          <a:blip r:embed="rId3"/>
          <a:srcRect r="16047"/>
          <a:stretch/>
        </p:blipFill>
        <p:spPr>
          <a:xfrm>
            <a:off x="8394593" y="4349103"/>
            <a:ext cx="3797408" cy="2493718"/>
          </a:xfrm>
          <a:prstGeom prst="rect">
            <a:avLst/>
          </a:prstGeom>
        </p:spPr>
      </p:pic>
      <p:sp>
        <p:nvSpPr>
          <p:cNvPr id="6" name="Slide Number Placeholder 5">
            <a:extLst>
              <a:ext uri="{FF2B5EF4-FFF2-40B4-BE49-F238E27FC236}">
                <a16:creationId xmlns:a16="http://schemas.microsoft.com/office/drawing/2014/main" id="{FACD245A-2123-103B-5634-9D46719CD7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10</a:t>
            </a:fld>
            <a:endParaRPr lang="pt-BR"/>
          </a:p>
        </p:txBody>
      </p:sp>
      <p:sp>
        <p:nvSpPr>
          <p:cNvPr id="4" name="Google Shape;356;p30">
            <a:extLst>
              <a:ext uri="{FF2B5EF4-FFF2-40B4-BE49-F238E27FC236}">
                <a16:creationId xmlns:a16="http://schemas.microsoft.com/office/drawing/2014/main" id="{AEDCDBB5-4D1D-CA4C-487E-7EA246CCBEB3}"/>
              </a:ext>
            </a:extLst>
          </p:cNvPr>
          <p:cNvSpPr/>
          <p:nvPr/>
        </p:nvSpPr>
        <p:spPr>
          <a:xfrm>
            <a:off x="9836310" y="624572"/>
            <a:ext cx="1664616" cy="976155"/>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365;p30">
            <a:extLst>
              <a:ext uri="{FF2B5EF4-FFF2-40B4-BE49-F238E27FC236}">
                <a16:creationId xmlns:a16="http://schemas.microsoft.com/office/drawing/2014/main" id="{8EEC8263-2D18-974B-EC79-E7F229AE6563}"/>
              </a:ext>
            </a:extLst>
          </p:cNvPr>
          <p:cNvSpPr txBox="1"/>
          <p:nvPr/>
        </p:nvSpPr>
        <p:spPr>
          <a:xfrm>
            <a:off x="9995104" y="720089"/>
            <a:ext cx="1555540"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i="1">
                <a:solidFill>
                  <a:srgbClr val="1C2E46"/>
                </a:solidFill>
                <a:latin typeface="Georgia" panose="02040502050405020303" pitchFamily="18" charset="0"/>
                <a:cs typeface="Calibri" panose="020F0502020204030204" pitchFamily="34" charset="0"/>
                <a:sym typeface="Calibri"/>
              </a:rPr>
              <a:t>Entre quem não se informa as maiores justificativas são falta de hábito e tempo</a:t>
            </a:r>
            <a:r>
              <a:rPr lang="pt-BR" sz="1000" b="1" i="1">
                <a:solidFill>
                  <a:srgbClr val="1C2E46"/>
                </a:solidFill>
                <a:latin typeface="Calibri Light" panose="020F0302020204030204" pitchFamily="34" charset="0"/>
                <a:cs typeface="Calibri Light" panose="020F0302020204030204" pitchFamily="34" charset="0"/>
                <a:sym typeface="Calibri"/>
              </a:rPr>
              <a:t>.</a:t>
            </a:r>
            <a:endParaRPr>
              <a:latin typeface="Calibri Light" panose="020F0302020204030204" pitchFamily="34" charset="0"/>
              <a:cs typeface="Calibri Light" panose="020F0302020204030204" pitchFamily="34" charset="0"/>
            </a:endParaRPr>
          </a:p>
        </p:txBody>
      </p:sp>
      <p:sp>
        <p:nvSpPr>
          <p:cNvPr id="8" name="CaixaDeTexto 7">
            <a:extLst>
              <a:ext uri="{FF2B5EF4-FFF2-40B4-BE49-F238E27FC236}">
                <a16:creationId xmlns:a16="http://schemas.microsoft.com/office/drawing/2014/main" id="{5D0FE515-58AA-5EBB-F471-4D66B9E3F54D}"/>
              </a:ext>
            </a:extLst>
          </p:cNvPr>
          <p:cNvSpPr txBox="1"/>
          <p:nvPr/>
        </p:nvSpPr>
        <p:spPr>
          <a:xfrm>
            <a:off x="4401666" y="658671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
        <p:nvSpPr>
          <p:cNvPr id="2" name="Google Shape;356;p30">
            <a:extLst>
              <a:ext uri="{FF2B5EF4-FFF2-40B4-BE49-F238E27FC236}">
                <a16:creationId xmlns:a16="http://schemas.microsoft.com/office/drawing/2014/main" id="{AFE65D7B-2F44-ADF6-BBC3-713FEABAAF09}"/>
              </a:ext>
            </a:extLst>
          </p:cNvPr>
          <p:cNvSpPr/>
          <p:nvPr/>
        </p:nvSpPr>
        <p:spPr>
          <a:xfrm>
            <a:off x="9829800" y="4014980"/>
            <a:ext cx="1664616" cy="976155"/>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365;p30">
            <a:extLst>
              <a:ext uri="{FF2B5EF4-FFF2-40B4-BE49-F238E27FC236}">
                <a16:creationId xmlns:a16="http://schemas.microsoft.com/office/drawing/2014/main" id="{5BF2D3B3-F716-E98D-CDB9-55F6DF809CAC}"/>
              </a:ext>
            </a:extLst>
          </p:cNvPr>
          <p:cNvSpPr txBox="1"/>
          <p:nvPr/>
        </p:nvSpPr>
        <p:spPr>
          <a:xfrm>
            <a:off x="9994472" y="3981410"/>
            <a:ext cx="155554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i="1">
                <a:solidFill>
                  <a:srgbClr val="1C2E46"/>
                </a:solidFill>
                <a:latin typeface="Georgia" panose="02040502050405020303" pitchFamily="18" charset="0"/>
                <a:cs typeface="Calibri" panose="020F0502020204030204" pitchFamily="34" charset="0"/>
              </a:rPr>
              <a:t>O APP tem mais apelo para os homens, faixas etárias mais velhas (+ 60), classe A e assinantes</a:t>
            </a:r>
            <a:endParaRPr sz="1000" b="1" i="1">
              <a:solidFill>
                <a:srgbClr val="1C2E46"/>
              </a:solidFill>
              <a:latin typeface="Georgia" panose="02040502050405020303" pitchFamily="18"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41"/>
        <p:cNvGrpSpPr/>
        <p:nvPr/>
      </p:nvGrpSpPr>
      <p:grpSpPr>
        <a:xfrm>
          <a:off x="0" y="0"/>
          <a:ext cx="0" cy="0"/>
          <a:chOff x="0" y="0"/>
          <a:chExt cx="0" cy="0"/>
        </a:xfrm>
      </p:grpSpPr>
      <p:graphicFrame>
        <p:nvGraphicFramePr>
          <p:cNvPr id="354" name="Google Shape;354;p30"/>
          <p:cNvGraphicFramePr/>
          <p:nvPr>
            <p:extLst>
              <p:ext uri="{D42A27DB-BD31-4B8C-83A1-F6EECF244321}">
                <p14:modId xmlns:p14="http://schemas.microsoft.com/office/powerpoint/2010/main" val="4110890658"/>
              </p:ext>
            </p:extLst>
          </p:nvPr>
        </p:nvGraphicFramePr>
        <p:xfrm>
          <a:off x="479190" y="614253"/>
          <a:ext cx="2629018" cy="2229408"/>
        </p:xfrm>
        <a:graphic>
          <a:graphicData uri="http://schemas.openxmlformats.org/drawingml/2006/table">
            <a:tbl>
              <a:tblPr firstRow="1" bandRow="1">
                <a:noFill/>
                <a:tableStyleId>{92475FB8-E0E0-4428-AE14-0C280B31417A}</a:tableStyleId>
              </a:tblPr>
              <a:tblGrid>
                <a:gridCol w="2114550">
                  <a:extLst>
                    <a:ext uri="{9D8B030D-6E8A-4147-A177-3AD203B41FA5}">
                      <a16:colId xmlns:a16="http://schemas.microsoft.com/office/drawing/2014/main" val="20000"/>
                    </a:ext>
                  </a:extLst>
                </a:gridCol>
                <a:gridCol w="514468">
                  <a:extLst>
                    <a:ext uri="{9D8B030D-6E8A-4147-A177-3AD203B41FA5}">
                      <a16:colId xmlns:a16="http://schemas.microsoft.com/office/drawing/2014/main" val="20001"/>
                    </a:ext>
                  </a:extLst>
                </a:gridCol>
              </a:tblGrid>
              <a:tr h="461146">
                <a:tc>
                  <a:txBody>
                    <a:bodyPr/>
                    <a:lstStyle/>
                    <a:p>
                      <a:pPr marL="0" marR="0" lvl="0" indent="0" algn="ctr" rtl="0">
                        <a:spcBef>
                          <a:spcPts val="0"/>
                        </a:spcBef>
                        <a:spcAft>
                          <a:spcPts val="0"/>
                        </a:spcAft>
                        <a:buNone/>
                      </a:pPr>
                      <a:r>
                        <a:rPr lang="pt-BR" sz="1200" u="none" strike="noStrike" cap="none">
                          <a:solidFill>
                            <a:srgbClr val="1C2E46"/>
                          </a:solidFill>
                          <a:latin typeface="Arial Narrow"/>
                          <a:ea typeface="Arial Narrow"/>
                          <a:cs typeface="Arial Narrow"/>
                          <a:sym typeface="Arial Narrow"/>
                        </a:rPr>
                        <a:t>%</a:t>
                      </a:r>
                      <a:endParaRPr sz="1200" u="none" strike="noStrike" cap="none">
                        <a:solidFill>
                          <a:srgbClr val="1C2E46"/>
                        </a:solidFill>
                        <a:latin typeface="Arial Narrow"/>
                        <a:ea typeface="Arial Narrow"/>
                        <a:cs typeface="Arial Narrow"/>
                        <a:sym typeface="Arial Narrow"/>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2023</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03099">
                <a:tc gridSpan="2">
                  <a:txBody>
                    <a:bodyPr/>
                    <a:lstStyle/>
                    <a:p>
                      <a:pPr marL="0" marR="0" lvl="0" indent="0" algn="ctr" rtl="0">
                        <a:spcBef>
                          <a:spcPts val="0"/>
                        </a:spcBef>
                        <a:spcAft>
                          <a:spcPts val="0"/>
                        </a:spcAft>
                        <a:buNone/>
                      </a:pPr>
                      <a:r>
                        <a:rPr lang="pt-BR" sz="1100" b="1" i="0" u="none" strike="noStrike" cap="none">
                          <a:solidFill>
                            <a:srgbClr val="002060"/>
                          </a:solidFill>
                          <a:latin typeface="Georgia"/>
                          <a:ea typeface="Georgia"/>
                          <a:cs typeface="Georgia"/>
                          <a:sym typeface="Georgia"/>
                        </a:rPr>
                        <a:t>Mídia Digital</a:t>
                      </a:r>
                      <a:endParaRPr sz="1100">
                        <a:solidFill>
                          <a:srgbClr val="002060"/>
                        </a:solidFill>
                      </a:endParaRPr>
                    </a:p>
                  </a:txBody>
                  <a:tcPr marL="9525" marR="9525" marT="9525" marB="0" anchor="ct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D2D7DC"/>
                    </a:solidFill>
                  </a:tcPr>
                </a:tc>
                <a:tc hMerge="1">
                  <a:txBody>
                    <a:bodyPr/>
                    <a:lstStyle/>
                    <a:p>
                      <a:endParaRPr lang="en-BR"/>
                    </a:p>
                  </a:txBody>
                  <a:tcPr/>
                </a:tc>
                <a:extLst>
                  <a:ext uri="{0D108BD9-81ED-4DB2-BD59-A6C34878D82A}">
                    <a16:rowId xmlns:a16="http://schemas.microsoft.com/office/drawing/2014/main" val="10008"/>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 E-mails enviados pela OSESP</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63</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9"/>
                  </a:ext>
                </a:extLst>
              </a:tr>
              <a:tr h="193145">
                <a:tc>
                  <a:txBody>
                    <a:bodyPr/>
                    <a:lstStyle/>
                    <a:p>
                      <a:pPr marL="0" marR="0" lvl="0" indent="0" algn="l" rtl="0">
                        <a:spcBef>
                          <a:spcPts val="0"/>
                        </a:spcBef>
                        <a:spcAft>
                          <a:spcPts val="0"/>
                        </a:spcAft>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SITE (s/e)</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1C2E46"/>
                          </a:solidFill>
                          <a:latin typeface="Calibri Light" panose="020F0302020204030204" pitchFamily="34" charset="0"/>
                          <a:cs typeface="Calibri Light" panose="020F0302020204030204" pitchFamily="34" charset="0"/>
                          <a:sym typeface="Calibri"/>
                        </a:rPr>
                        <a:t>74</a:t>
                      </a:r>
                      <a:endParaRPr sz="1100" b="0" i="0">
                        <a:solidFill>
                          <a:srgbClr val="1C2E46"/>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0"/>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Site Osesp</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a:solidFill>
                            <a:srgbClr val="002060"/>
                          </a:solidFill>
                          <a:highlight>
                            <a:srgbClr val="C0C0C0"/>
                          </a:highlight>
                          <a:latin typeface="Calibri Light" panose="020F0302020204030204" pitchFamily="34" charset="0"/>
                          <a:cs typeface="Calibri Light" panose="020F0302020204030204" pitchFamily="34" charset="0"/>
                        </a:rPr>
                        <a:t>55</a:t>
                      </a:r>
                      <a:endParaRPr sz="1100" b="1" i="0">
                        <a:solidFill>
                          <a:srgbClr val="002060"/>
                        </a:solidFill>
                        <a:highlight>
                          <a:srgbClr val="C0C0C0"/>
                        </a:highlight>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1"/>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Site Sala São Paulo</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49</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3"/>
                  </a:ext>
                </a:extLst>
              </a:tr>
              <a:tr h="193145">
                <a:tc>
                  <a:txBody>
                    <a:bodyPr/>
                    <a:lstStyle/>
                    <a:p>
                      <a:pPr marL="0" marR="0" lvl="0" indent="0" algn="l" rtl="0">
                        <a:spcBef>
                          <a:spcPts val="0"/>
                        </a:spcBef>
                        <a:spcAft>
                          <a:spcPts val="0"/>
                        </a:spcAft>
                        <a:buNone/>
                      </a:pPr>
                      <a:r>
                        <a:rPr lang="pt-BR" sz="1100" b="0" i="0" u="none" strike="noStrike" cap="none">
                          <a:solidFill>
                            <a:srgbClr val="002060"/>
                          </a:solidFill>
                          <a:highlight>
                            <a:srgbClr val="FFFF00"/>
                          </a:highlight>
                          <a:latin typeface="Calibri Light" panose="020F0302020204030204" pitchFamily="34" charset="0"/>
                          <a:ea typeface="Calibri"/>
                          <a:cs typeface="Calibri Light" panose="020F0302020204030204" pitchFamily="34" charset="0"/>
                          <a:sym typeface="Calibri"/>
                        </a:rPr>
                        <a:t>Aplicativo Osesp</a:t>
                      </a:r>
                      <a:endParaRPr sz="1100" b="0" i="0" u="none" strike="noStrike" cap="none">
                        <a:solidFill>
                          <a:srgbClr val="002060"/>
                        </a:solidFill>
                        <a:highlight>
                          <a:srgbClr val="FFFF00"/>
                        </a:highlight>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u="none" strike="noStrike" cap="none">
                          <a:solidFill>
                            <a:srgbClr val="002060"/>
                          </a:solidFill>
                          <a:highlight>
                            <a:srgbClr val="FFFF00"/>
                          </a:highlight>
                          <a:latin typeface="Calibri Light" panose="020F0302020204030204" pitchFamily="34" charset="0"/>
                          <a:ea typeface="Calibri"/>
                          <a:cs typeface="Calibri Light" panose="020F0302020204030204" pitchFamily="34" charset="0"/>
                          <a:sym typeface="Calibri"/>
                        </a:rPr>
                        <a:t>12</a:t>
                      </a:r>
                      <a:endParaRPr sz="1100" b="0" i="0">
                        <a:solidFill>
                          <a:srgbClr val="002060"/>
                        </a:solidFill>
                        <a:highlight>
                          <a:srgbClr val="FFFF00"/>
                        </a:highlight>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4"/>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Redes Sociais Osesp</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21</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5"/>
                  </a:ext>
                </a:extLst>
              </a:tr>
              <a:tr h="193145">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Redes Sociais da Sala São Paulo</a:t>
                      </a:r>
                      <a:endParaRP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0" i="0">
                          <a:solidFill>
                            <a:srgbClr val="002060"/>
                          </a:solidFill>
                          <a:latin typeface="Calibri Light" panose="020F0302020204030204" pitchFamily="34" charset="0"/>
                          <a:cs typeface="Calibri Light" panose="020F0302020204030204" pitchFamily="34" charset="0"/>
                        </a:rPr>
                        <a:t>20</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16"/>
                  </a:ext>
                </a:extLst>
              </a:tr>
              <a:tr h="213148">
                <a:tc>
                  <a:txBody>
                    <a:bodyPr/>
                    <a:lstStyle/>
                    <a:p>
                      <a:pPr marL="0" marR="0" lvl="0" indent="0" algn="l" rtl="0">
                        <a:spcBef>
                          <a:spcPts val="0"/>
                        </a:spcBef>
                        <a:spcAft>
                          <a:spcPts val="0"/>
                        </a:spcAft>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NÃO COSTUMA SE INFORMAR</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tc>
                  <a:txBody>
                    <a:bodyPr/>
                    <a:lstStyle/>
                    <a:p>
                      <a:pPr marL="0" marR="0" lvl="0" indent="0" algn="ctr" rtl="0">
                        <a:spcBef>
                          <a:spcPts val="0"/>
                        </a:spcBef>
                        <a:spcAft>
                          <a:spcPts val="0"/>
                        </a:spcAft>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Calibri"/>
                        </a:rPr>
                        <a:t>2</a:t>
                      </a:r>
                      <a:endParaRPr sz="1100" b="0" i="0">
                        <a:solidFill>
                          <a:srgbClr val="002060"/>
                        </a:solidFill>
                        <a:latin typeface="Calibri Light" panose="020F0302020204030204" pitchFamily="34" charset="0"/>
                        <a:cs typeface="Calibri Light" panose="020F03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E6EAF0"/>
                    </a:solidFill>
                  </a:tcPr>
                </a:tc>
                <a:extLst>
                  <a:ext uri="{0D108BD9-81ED-4DB2-BD59-A6C34878D82A}">
                    <a16:rowId xmlns:a16="http://schemas.microsoft.com/office/drawing/2014/main" val="10017"/>
                  </a:ext>
                </a:extLst>
              </a:tr>
            </a:tbl>
          </a:graphicData>
        </a:graphic>
      </p:graphicFrame>
      <p:cxnSp>
        <p:nvCxnSpPr>
          <p:cNvPr id="10" name="Conector de Seta Reta 9">
            <a:extLst>
              <a:ext uri="{FF2B5EF4-FFF2-40B4-BE49-F238E27FC236}">
                <a16:creationId xmlns:a16="http://schemas.microsoft.com/office/drawing/2014/main" id="{3D5F5629-E262-BE00-101F-934E10668A37}"/>
              </a:ext>
            </a:extLst>
          </p:cNvPr>
          <p:cNvCxnSpPr/>
          <p:nvPr/>
        </p:nvCxnSpPr>
        <p:spPr>
          <a:xfrm>
            <a:off x="3010328" y="2147298"/>
            <a:ext cx="10291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15" name="Tabela 14">
            <a:extLst>
              <a:ext uri="{FF2B5EF4-FFF2-40B4-BE49-F238E27FC236}">
                <a16:creationId xmlns:a16="http://schemas.microsoft.com/office/drawing/2014/main" id="{6F0D9BB3-1236-F495-46EF-2EF218E6E878}"/>
              </a:ext>
            </a:extLst>
          </p:cNvPr>
          <p:cNvGraphicFramePr>
            <a:graphicFrameLocks noGrp="1"/>
          </p:cNvGraphicFramePr>
          <p:nvPr>
            <p:extLst>
              <p:ext uri="{D42A27DB-BD31-4B8C-83A1-F6EECF244321}">
                <p14:modId xmlns:p14="http://schemas.microsoft.com/office/powerpoint/2010/main" val="1040334983"/>
              </p:ext>
            </p:extLst>
          </p:nvPr>
        </p:nvGraphicFramePr>
        <p:xfrm>
          <a:off x="4151031" y="1808918"/>
          <a:ext cx="7561779" cy="676760"/>
        </p:xfrm>
        <a:graphic>
          <a:graphicData uri="http://schemas.openxmlformats.org/drawingml/2006/table">
            <a:tbl>
              <a:tblPr>
                <a:tableStyleId>{35758FB7-9AC5-4552-8A53-C91805E547FA}</a:tableStyleId>
              </a:tblPr>
              <a:tblGrid>
                <a:gridCol w="1047964">
                  <a:extLst>
                    <a:ext uri="{9D8B030D-6E8A-4147-A177-3AD203B41FA5}">
                      <a16:colId xmlns:a16="http://schemas.microsoft.com/office/drawing/2014/main" val="2843281679"/>
                    </a:ext>
                  </a:extLst>
                </a:gridCol>
                <a:gridCol w="626723">
                  <a:extLst>
                    <a:ext uri="{9D8B030D-6E8A-4147-A177-3AD203B41FA5}">
                      <a16:colId xmlns:a16="http://schemas.microsoft.com/office/drawing/2014/main" val="1676257186"/>
                    </a:ext>
                  </a:extLst>
                </a:gridCol>
                <a:gridCol w="742421">
                  <a:extLst>
                    <a:ext uri="{9D8B030D-6E8A-4147-A177-3AD203B41FA5}">
                      <a16:colId xmlns:a16="http://schemas.microsoft.com/office/drawing/2014/main" val="1051886379"/>
                    </a:ext>
                  </a:extLst>
                </a:gridCol>
                <a:gridCol w="798703">
                  <a:extLst>
                    <a:ext uri="{9D8B030D-6E8A-4147-A177-3AD203B41FA5}">
                      <a16:colId xmlns:a16="http://schemas.microsoft.com/office/drawing/2014/main" val="2534619727"/>
                    </a:ext>
                  </a:extLst>
                </a:gridCol>
                <a:gridCol w="1335640">
                  <a:extLst>
                    <a:ext uri="{9D8B030D-6E8A-4147-A177-3AD203B41FA5}">
                      <a16:colId xmlns:a16="http://schemas.microsoft.com/office/drawing/2014/main" val="1192076584"/>
                    </a:ext>
                  </a:extLst>
                </a:gridCol>
                <a:gridCol w="1500027">
                  <a:extLst>
                    <a:ext uri="{9D8B030D-6E8A-4147-A177-3AD203B41FA5}">
                      <a16:colId xmlns:a16="http://schemas.microsoft.com/office/drawing/2014/main" val="981926895"/>
                    </a:ext>
                  </a:extLst>
                </a:gridCol>
                <a:gridCol w="667820">
                  <a:extLst>
                    <a:ext uri="{9D8B030D-6E8A-4147-A177-3AD203B41FA5}">
                      <a16:colId xmlns:a16="http://schemas.microsoft.com/office/drawing/2014/main" val="607510020"/>
                    </a:ext>
                  </a:extLst>
                </a:gridCol>
                <a:gridCol w="842481">
                  <a:extLst>
                    <a:ext uri="{9D8B030D-6E8A-4147-A177-3AD203B41FA5}">
                      <a16:colId xmlns:a16="http://schemas.microsoft.com/office/drawing/2014/main" val="2205314604"/>
                    </a:ext>
                  </a:extLst>
                </a:gridCol>
              </a:tblGrid>
              <a:tr h="0">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Calibri Light" panose="020F0302020204030204" pitchFamily="34" charset="0"/>
                          <a:cs typeface="Calibri Light" panose="020F0302020204030204" pitchFamily="34" charset="0"/>
                          <a:sym typeface="Arial"/>
                        </a:rPr>
                        <a:t>Masculino</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Feminino</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Na bilheteria da Sala São Paulo</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Nos totens de autoatendimento</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Pelo site da Osesp</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Pelo aplicativo da Osesp</a:t>
                      </a: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err="1">
                          <a:solidFill>
                            <a:srgbClr val="002060"/>
                          </a:solidFill>
                          <a:highlight>
                            <a:srgbClr val="FFFF00"/>
                          </a:highlight>
                          <a:latin typeface="Calibri Light" panose="020F0302020204030204" pitchFamily="34" charset="0"/>
                          <a:cs typeface="Calibri Light" panose="020F0302020204030204" pitchFamily="34" charset="0"/>
                          <a:sym typeface="Arial"/>
                        </a:rPr>
                        <a:t>Ass</a:t>
                      </a:r>
                      <a:endParaRPr lang="pt-BR" sz="1100" b="0" i="0" u="none" strike="noStrike" cap="none">
                        <a:solidFill>
                          <a:srgbClr val="002060"/>
                        </a:solidFill>
                        <a:highlight>
                          <a:srgbClr val="FFFF00"/>
                        </a:highlight>
                        <a:latin typeface="Calibri Light" panose="020F0302020204030204" pitchFamily="34" charset="0"/>
                        <a:cs typeface="Calibri Light" panose="020F0302020204030204" pitchFamily="34" charset="0"/>
                        <a:sym typeface="Arial"/>
                      </a:endParaRPr>
                    </a:p>
                  </a:txBody>
                  <a:tcPr marL="3100" marR="3100" marT="310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Avulso</a:t>
                      </a:r>
                    </a:p>
                  </a:txBody>
                  <a:tcPr marL="3100" marR="3100" marT="3100" marB="0" anchor="b"/>
                </a:tc>
                <a:extLst>
                  <a:ext uri="{0D108BD9-81ED-4DB2-BD59-A6C34878D82A}">
                    <a16:rowId xmlns:a16="http://schemas.microsoft.com/office/drawing/2014/main" val="2656996423"/>
                  </a:ext>
                </a:extLst>
              </a:tr>
              <a:tr h="105404">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Calibri Light" panose="020F0302020204030204" pitchFamily="34" charset="0"/>
                          <a:cs typeface="Calibri Light" panose="020F0302020204030204" pitchFamily="34" charset="0"/>
                          <a:sym typeface="Arial"/>
                        </a:rPr>
                        <a:t>14</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9</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11</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12</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10</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47</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Calibri Light" panose="020F0302020204030204" pitchFamily="34" charset="0"/>
                          <a:cs typeface="Calibri Light" panose="020F0302020204030204" pitchFamily="34" charset="0"/>
                          <a:sym typeface="Arial"/>
                        </a:rPr>
                        <a:t>21</a:t>
                      </a:r>
                    </a:p>
                  </a:txBody>
                  <a:tcPr marL="3100" marR="3100" marT="3100" marB="0"/>
                </a:tc>
                <a:tc>
                  <a:txBody>
                    <a:bodyPr/>
                    <a:lstStyle/>
                    <a:p>
                      <a:pPr marL="0" marR="0" lvl="0" indent="0" algn="ctr" rtl="0" fontAlgn="t">
                        <a:lnSpc>
                          <a:spcPct val="100000"/>
                        </a:lnSpc>
                        <a:spcBef>
                          <a:spcPts val="0"/>
                        </a:spcBef>
                        <a:spcAft>
                          <a:spcPts val="0"/>
                        </a:spcAft>
                        <a:buClr>
                          <a:srgbClr val="000000"/>
                        </a:buClr>
                        <a:buFont typeface="Arial"/>
                        <a:buNone/>
                      </a:pPr>
                      <a:r>
                        <a:rPr lang="pt-BR" sz="1100" b="0" i="0" u="none" strike="noStrike" cap="none">
                          <a:solidFill>
                            <a:srgbClr val="002060"/>
                          </a:solidFill>
                          <a:latin typeface="Calibri Light" panose="020F0302020204030204" pitchFamily="34" charset="0"/>
                          <a:cs typeface="Calibri Light" panose="020F0302020204030204" pitchFamily="34" charset="0"/>
                          <a:sym typeface="Arial"/>
                        </a:rPr>
                        <a:t>6</a:t>
                      </a:r>
                    </a:p>
                  </a:txBody>
                  <a:tcPr marL="3100" marR="3100" marT="3100" marB="0"/>
                </a:tc>
                <a:extLst>
                  <a:ext uri="{0D108BD9-81ED-4DB2-BD59-A6C34878D82A}">
                    <a16:rowId xmlns:a16="http://schemas.microsoft.com/office/drawing/2014/main" val="2181209406"/>
                  </a:ext>
                </a:extLst>
              </a:tr>
            </a:tbl>
          </a:graphicData>
        </a:graphic>
      </p:graphicFrame>
      <p:sp>
        <p:nvSpPr>
          <p:cNvPr id="2" name="CaixaDeTexto 1">
            <a:extLst>
              <a:ext uri="{FF2B5EF4-FFF2-40B4-BE49-F238E27FC236}">
                <a16:creationId xmlns:a16="http://schemas.microsoft.com/office/drawing/2014/main" id="{35E18447-EEDD-A8A2-63A3-BE1FAFF02245}"/>
              </a:ext>
            </a:extLst>
          </p:cNvPr>
          <p:cNvSpPr txBox="1"/>
          <p:nvPr/>
        </p:nvSpPr>
        <p:spPr>
          <a:xfrm>
            <a:off x="7367289" y="1421181"/>
            <a:ext cx="1426669" cy="304878"/>
          </a:xfrm>
          <a:prstGeom prst="rect">
            <a:avLst/>
          </a:prstGeom>
          <a:noFill/>
        </p:spPr>
        <p:txBody>
          <a:bodyPr wrap="square" rtlCol="0">
            <a:spAutoFit/>
          </a:bodyPr>
          <a:lstStyle/>
          <a:p>
            <a:r>
              <a:rPr lang="pt-BR"/>
              <a:t>Onde compram </a:t>
            </a:r>
          </a:p>
        </p:txBody>
      </p:sp>
      <p:graphicFrame>
        <p:nvGraphicFramePr>
          <p:cNvPr id="5" name="Tabela 4">
            <a:extLst>
              <a:ext uri="{FF2B5EF4-FFF2-40B4-BE49-F238E27FC236}">
                <a16:creationId xmlns:a16="http://schemas.microsoft.com/office/drawing/2014/main" id="{97AAF40C-587A-761E-54E1-6F915736B878}"/>
              </a:ext>
            </a:extLst>
          </p:cNvPr>
          <p:cNvGraphicFramePr>
            <a:graphicFrameLocks noGrp="1"/>
          </p:cNvGraphicFramePr>
          <p:nvPr>
            <p:extLst>
              <p:ext uri="{D42A27DB-BD31-4B8C-83A1-F6EECF244321}">
                <p14:modId xmlns:p14="http://schemas.microsoft.com/office/powerpoint/2010/main" val="93947737"/>
              </p:ext>
            </p:extLst>
          </p:nvPr>
        </p:nvGraphicFramePr>
        <p:xfrm>
          <a:off x="6096000" y="2758756"/>
          <a:ext cx="3674724" cy="657689"/>
        </p:xfrm>
        <a:graphic>
          <a:graphicData uri="http://schemas.openxmlformats.org/drawingml/2006/table">
            <a:tbl>
              <a:tblPr>
                <a:tableStyleId>{35758FB7-9AC5-4552-8A53-C91805E547FA}</a:tableStyleId>
              </a:tblPr>
              <a:tblGrid>
                <a:gridCol w="560569">
                  <a:extLst>
                    <a:ext uri="{9D8B030D-6E8A-4147-A177-3AD203B41FA5}">
                      <a16:colId xmlns:a16="http://schemas.microsoft.com/office/drawing/2014/main" val="1717764434"/>
                    </a:ext>
                  </a:extLst>
                </a:gridCol>
                <a:gridCol w="560569">
                  <a:extLst>
                    <a:ext uri="{9D8B030D-6E8A-4147-A177-3AD203B41FA5}">
                      <a16:colId xmlns:a16="http://schemas.microsoft.com/office/drawing/2014/main" val="2013441743"/>
                    </a:ext>
                  </a:extLst>
                </a:gridCol>
                <a:gridCol w="560569">
                  <a:extLst>
                    <a:ext uri="{9D8B030D-6E8A-4147-A177-3AD203B41FA5}">
                      <a16:colId xmlns:a16="http://schemas.microsoft.com/office/drawing/2014/main" val="4286741375"/>
                    </a:ext>
                  </a:extLst>
                </a:gridCol>
                <a:gridCol w="592300">
                  <a:extLst>
                    <a:ext uri="{9D8B030D-6E8A-4147-A177-3AD203B41FA5}">
                      <a16:colId xmlns:a16="http://schemas.microsoft.com/office/drawing/2014/main" val="722391499"/>
                    </a:ext>
                  </a:extLst>
                </a:gridCol>
                <a:gridCol w="571146">
                  <a:extLst>
                    <a:ext uri="{9D8B030D-6E8A-4147-A177-3AD203B41FA5}">
                      <a16:colId xmlns:a16="http://schemas.microsoft.com/office/drawing/2014/main" val="3394227005"/>
                    </a:ext>
                  </a:extLst>
                </a:gridCol>
                <a:gridCol w="829571">
                  <a:extLst>
                    <a:ext uri="{9D8B030D-6E8A-4147-A177-3AD203B41FA5}">
                      <a16:colId xmlns:a16="http://schemas.microsoft.com/office/drawing/2014/main" val="922937094"/>
                    </a:ext>
                  </a:extLst>
                </a:gridCol>
              </a:tblGrid>
              <a:tr h="441789">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Até 29</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30 a 39</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40 a 49</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50 a 59</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highlight>
                            <a:srgbClr val="FFFF00"/>
                          </a:highlight>
                          <a:sym typeface="Arial"/>
                        </a:rPr>
                        <a:t>60 a 69</a:t>
                      </a:r>
                      <a:endParaRPr lang="pt-BR" sz="1100" b="0" i="0" u="none" strike="noStrike" cap="none">
                        <a:solidFill>
                          <a:srgbClr val="002060"/>
                        </a:solidFill>
                        <a:highlight>
                          <a:srgbClr val="FFFF00"/>
                        </a:highlight>
                        <a:latin typeface="Calibri Light" panose="020F0302020204030204" pitchFamily="34" charset="0"/>
                        <a:ea typeface="+mn-ea"/>
                        <a:cs typeface="Calibri Light" panose="020F0302020204030204" pitchFamily="34" charset="0"/>
                        <a:sym typeface="Arial"/>
                      </a:endParaRP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mn-lt"/>
                          <a:ea typeface="+mn-ea"/>
                          <a:cs typeface="Calibri Light" panose="020F0302020204030204" pitchFamily="34" charset="0"/>
                          <a:sym typeface="Arial"/>
                        </a:rPr>
                        <a:t>+ 70</a:t>
                      </a:r>
                    </a:p>
                  </a:txBody>
                  <a:tcPr marL="6350" marR="6350" marT="6350" marB="0" anchor="b"/>
                </a:tc>
                <a:extLst>
                  <a:ext uri="{0D108BD9-81ED-4DB2-BD59-A6C34878D82A}">
                    <a16:rowId xmlns:a16="http://schemas.microsoft.com/office/drawing/2014/main" val="335949350"/>
                  </a:ext>
                </a:extLst>
              </a:tr>
              <a:tr h="215900">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4</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4</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9</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sym typeface="Arial"/>
                        </a:rPr>
                        <a:t>14</a:t>
                      </a:r>
                      <a:endParaRPr lang="pt-BR" sz="1100" b="0" i="0" u="none" strike="noStrike" cap="none">
                        <a:solidFill>
                          <a:srgbClr val="002060"/>
                        </a:solidFill>
                        <a:latin typeface="Calibri Light" panose="020F0302020204030204" pitchFamily="34" charset="0"/>
                        <a:ea typeface="+mn-ea"/>
                        <a:cs typeface="Calibri Light" panose="020F0302020204030204" pitchFamily="34" charset="0"/>
                        <a:sym typeface="Arial"/>
                      </a:endParaRP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u="none" strike="noStrike" cap="none">
                          <a:solidFill>
                            <a:srgbClr val="002060"/>
                          </a:solidFill>
                          <a:highlight>
                            <a:srgbClr val="FFFF00"/>
                          </a:highlight>
                          <a:sym typeface="Arial"/>
                        </a:rPr>
                        <a:t>23</a:t>
                      </a:r>
                      <a:endParaRPr lang="pt-BR" sz="1100" b="0" i="0" u="none" strike="noStrike" cap="none">
                        <a:solidFill>
                          <a:srgbClr val="002060"/>
                        </a:solidFill>
                        <a:highlight>
                          <a:srgbClr val="FFFF00"/>
                        </a:highlight>
                        <a:latin typeface="Calibri Light" panose="020F0302020204030204" pitchFamily="34" charset="0"/>
                        <a:ea typeface="+mn-ea"/>
                        <a:cs typeface="Calibri Light" panose="020F0302020204030204" pitchFamily="34" charset="0"/>
                        <a:sym typeface="Arial"/>
                      </a:endParaRP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mn-lt"/>
                          <a:ea typeface="+mn-ea"/>
                          <a:cs typeface="Calibri Light" panose="020F0302020204030204" pitchFamily="34" charset="0"/>
                          <a:sym typeface="Arial"/>
                        </a:rPr>
                        <a:t>16</a:t>
                      </a:r>
                    </a:p>
                  </a:txBody>
                  <a:tcPr marL="6350" marR="6350" marT="6350" marB="0"/>
                </a:tc>
                <a:extLst>
                  <a:ext uri="{0D108BD9-81ED-4DB2-BD59-A6C34878D82A}">
                    <a16:rowId xmlns:a16="http://schemas.microsoft.com/office/drawing/2014/main" val="240700836"/>
                  </a:ext>
                </a:extLst>
              </a:tr>
            </a:tbl>
          </a:graphicData>
        </a:graphic>
      </p:graphicFrame>
      <p:graphicFrame>
        <p:nvGraphicFramePr>
          <p:cNvPr id="6" name="Tabela 5">
            <a:extLst>
              <a:ext uri="{FF2B5EF4-FFF2-40B4-BE49-F238E27FC236}">
                <a16:creationId xmlns:a16="http://schemas.microsoft.com/office/drawing/2014/main" id="{FD68829F-03E8-B38D-8649-6CD4C3C297DE}"/>
              </a:ext>
            </a:extLst>
          </p:cNvPr>
          <p:cNvGraphicFramePr>
            <a:graphicFrameLocks noGrp="1"/>
          </p:cNvGraphicFramePr>
          <p:nvPr>
            <p:extLst>
              <p:ext uri="{D42A27DB-BD31-4B8C-83A1-F6EECF244321}">
                <p14:modId xmlns:p14="http://schemas.microsoft.com/office/powerpoint/2010/main" val="3948694813"/>
              </p:ext>
            </p:extLst>
          </p:nvPr>
        </p:nvGraphicFramePr>
        <p:xfrm>
          <a:off x="6801492" y="3689523"/>
          <a:ext cx="1702255" cy="657689"/>
        </p:xfrm>
        <a:graphic>
          <a:graphicData uri="http://schemas.openxmlformats.org/drawingml/2006/table">
            <a:tbl>
              <a:tblPr>
                <a:tableStyleId>{35758FB7-9AC5-4552-8A53-C91805E547FA}</a:tableStyleId>
              </a:tblPr>
              <a:tblGrid>
                <a:gridCol w="461275">
                  <a:extLst>
                    <a:ext uri="{9D8B030D-6E8A-4147-A177-3AD203B41FA5}">
                      <a16:colId xmlns:a16="http://schemas.microsoft.com/office/drawing/2014/main" val="1717764434"/>
                    </a:ext>
                  </a:extLst>
                </a:gridCol>
                <a:gridCol w="620490">
                  <a:extLst>
                    <a:ext uri="{9D8B030D-6E8A-4147-A177-3AD203B41FA5}">
                      <a16:colId xmlns:a16="http://schemas.microsoft.com/office/drawing/2014/main" val="2013441743"/>
                    </a:ext>
                  </a:extLst>
                </a:gridCol>
                <a:gridCol w="620490">
                  <a:extLst>
                    <a:ext uri="{9D8B030D-6E8A-4147-A177-3AD203B41FA5}">
                      <a16:colId xmlns:a16="http://schemas.microsoft.com/office/drawing/2014/main" val="4286741375"/>
                    </a:ext>
                  </a:extLst>
                </a:gridCol>
              </a:tblGrid>
              <a:tr h="441789">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mn-lt"/>
                          <a:ea typeface="+mn-ea"/>
                          <a:cs typeface="+mn-cs"/>
                          <a:sym typeface="Arial"/>
                        </a:rPr>
                        <a:t>Classe A</a:t>
                      </a: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mn-lt"/>
                          <a:ea typeface="+mn-ea"/>
                          <a:cs typeface="+mn-cs"/>
                          <a:sym typeface="Arial"/>
                        </a:rPr>
                        <a:t>Classe B</a:t>
                      </a:r>
                    </a:p>
                  </a:txBody>
                  <a:tcPr marL="6350" marR="6350" marT="6350" marB="0" anchor="b"/>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mn-lt"/>
                          <a:ea typeface="+mn-ea"/>
                          <a:cs typeface="+mn-cs"/>
                          <a:sym typeface="Arial"/>
                        </a:rPr>
                        <a:t>Classe C/D/E</a:t>
                      </a:r>
                    </a:p>
                  </a:txBody>
                  <a:tcPr marL="6350" marR="6350" marT="6350" marB="0" anchor="b"/>
                </a:tc>
                <a:extLst>
                  <a:ext uri="{0D108BD9-81ED-4DB2-BD59-A6C34878D82A}">
                    <a16:rowId xmlns:a16="http://schemas.microsoft.com/office/drawing/2014/main" val="335949350"/>
                  </a:ext>
                </a:extLst>
              </a:tr>
              <a:tr h="215900">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highlight>
                            <a:srgbClr val="FFFF00"/>
                          </a:highlight>
                          <a:latin typeface="+mn-lt"/>
                          <a:ea typeface="+mn-ea"/>
                          <a:cs typeface="+mn-cs"/>
                          <a:sym typeface="Arial"/>
                        </a:rPr>
                        <a:t>17</a:t>
                      </a: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mn-lt"/>
                          <a:ea typeface="+mn-ea"/>
                          <a:cs typeface="+mn-cs"/>
                          <a:sym typeface="Arial"/>
                        </a:rPr>
                        <a:t>9</a:t>
                      </a:r>
                    </a:p>
                  </a:txBody>
                  <a:tcPr marL="6350" marR="6350" marT="6350" marB="0"/>
                </a:tc>
                <a:tc>
                  <a:txBody>
                    <a:bodyPr/>
                    <a:lstStyle/>
                    <a:p>
                      <a:pPr marL="0" marR="0" lvl="0" indent="0" algn="ctr" rtl="0" fontAlgn="b">
                        <a:lnSpc>
                          <a:spcPct val="100000"/>
                        </a:lnSpc>
                        <a:spcBef>
                          <a:spcPts val="0"/>
                        </a:spcBef>
                        <a:spcAft>
                          <a:spcPts val="0"/>
                        </a:spcAft>
                        <a:buClr>
                          <a:srgbClr val="000000"/>
                        </a:buClr>
                        <a:buFont typeface="Arial"/>
                        <a:buNone/>
                      </a:pPr>
                      <a:r>
                        <a:rPr lang="pt-BR" sz="1100" b="0" i="0" u="none" strike="noStrike" cap="none">
                          <a:solidFill>
                            <a:srgbClr val="002060"/>
                          </a:solidFill>
                          <a:latin typeface="+mn-lt"/>
                          <a:ea typeface="+mn-ea"/>
                          <a:cs typeface="+mn-cs"/>
                          <a:sym typeface="Arial"/>
                        </a:rPr>
                        <a:t>9</a:t>
                      </a:r>
                    </a:p>
                  </a:txBody>
                  <a:tcPr marL="6350" marR="6350" marT="6350" marB="0"/>
                </a:tc>
                <a:extLst>
                  <a:ext uri="{0D108BD9-81ED-4DB2-BD59-A6C34878D82A}">
                    <a16:rowId xmlns:a16="http://schemas.microsoft.com/office/drawing/2014/main" val="240700836"/>
                  </a:ext>
                </a:extLst>
              </a:tr>
            </a:tbl>
          </a:graphicData>
        </a:graphic>
      </p:graphicFrame>
      <p:sp>
        <p:nvSpPr>
          <p:cNvPr id="7" name="Retângulo 6">
            <a:extLst>
              <a:ext uri="{FF2B5EF4-FFF2-40B4-BE49-F238E27FC236}">
                <a16:creationId xmlns:a16="http://schemas.microsoft.com/office/drawing/2014/main" id="{563A119F-EBED-2931-9D07-2210AA621BE1}"/>
              </a:ext>
            </a:extLst>
          </p:cNvPr>
          <p:cNvSpPr/>
          <p:nvPr/>
        </p:nvSpPr>
        <p:spPr>
          <a:xfrm>
            <a:off x="5568591" y="4577644"/>
            <a:ext cx="4366517" cy="8570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a:t>     </a:t>
            </a:r>
            <a:r>
              <a:rPr lang="pt-BR">
                <a:solidFill>
                  <a:srgbClr val="000000"/>
                </a:solidFill>
                <a:latin typeface="Arial"/>
                <a:cs typeface="Arial"/>
              </a:rPr>
              <a:t>O app tem mais apelo para os homens, faixas etárias mais velhas(+ 50), classe A e assinantes</a:t>
            </a:r>
            <a:endParaRPr lang="pt-BR"/>
          </a:p>
        </p:txBody>
      </p:sp>
    </p:spTree>
    <p:extLst>
      <p:ext uri="{BB962C8B-B14F-4D97-AF65-F5344CB8AC3E}">
        <p14:creationId xmlns:p14="http://schemas.microsoft.com/office/powerpoint/2010/main" val="9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2" name="Google Shape;516;p38">
            <a:extLst>
              <a:ext uri="{FF2B5EF4-FFF2-40B4-BE49-F238E27FC236}">
                <a16:creationId xmlns:a16="http://schemas.microsoft.com/office/drawing/2014/main" id="{BA905E0A-759F-5675-5B65-12F2B3BC4A78}"/>
              </a:ext>
            </a:extLst>
          </p:cNvPr>
          <p:cNvSpPr/>
          <p:nvPr/>
        </p:nvSpPr>
        <p:spPr>
          <a:xfrm>
            <a:off x="7728574" y="2062672"/>
            <a:ext cx="3499407" cy="1484964"/>
          </a:xfrm>
          <a:custGeom>
            <a:avLst/>
            <a:gdLst/>
            <a:ahLst/>
            <a:cxnLst/>
            <a:rect l="l" t="t" r="r" b="b"/>
            <a:pathLst>
              <a:path w="2646343" h="581798" extrusionOk="0">
                <a:moveTo>
                  <a:pt x="2507835" y="0"/>
                </a:moveTo>
                <a:lnTo>
                  <a:pt x="276258" y="0"/>
                </a:lnTo>
                <a:cubicBezTo>
                  <a:pt x="199761"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2507846" y="581798"/>
                </a:lnTo>
                <a:cubicBezTo>
                  <a:pt x="2584343" y="581798"/>
                  <a:pt x="2646343" y="519798"/>
                  <a:pt x="2646343" y="443327"/>
                </a:cubicBezTo>
                <a:lnTo>
                  <a:pt x="2646343" y="138471"/>
                </a:lnTo>
                <a:cubicBezTo>
                  <a:pt x="2646343" y="61989"/>
                  <a:pt x="2584331" y="0"/>
                  <a:pt x="2507846" y="0"/>
                </a:cubicBezTo>
                <a:close/>
              </a:path>
            </a:pathLst>
          </a:custGeom>
          <a:solidFill>
            <a:srgbClr val="E4E0D3"/>
          </a:solid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31"/>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AVALIAÇÃO DOS E-MAILS recebidos</a:t>
            </a:r>
            <a:endParaRPr sz="4400">
              <a:solidFill>
                <a:srgbClr val="1C2E46"/>
              </a:solidFill>
              <a:latin typeface="Bebas Neue"/>
              <a:ea typeface="Bebas Neue"/>
              <a:cs typeface="Bebas Neue"/>
              <a:sym typeface="Bebas Neue"/>
            </a:endParaRPr>
          </a:p>
        </p:txBody>
      </p:sp>
      <p:sp>
        <p:nvSpPr>
          <p:cNvPr id="372" name="Google Shape;372;p31"/>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graphicFrame>
        <p:nvGraphicFramePr>
          <p:cNvPr id="2" name="Gráfico 1">
            <a:extLst>
              <a:ext uri="{FF2B5EF4-FFF2-40B4-BE49-F238E27FC236}">
                <a16:creationId xmlns:a16="http://schemas.microsoft.com/office/drawing/2014/main" id="{87454068-B9C3-3134-15A4-05E04950A171}"/>
              </a:ext>
            </a:extLst>
          </p:cNvPr>
          <p:cNvGraphicFramePr/>
          <p:nvPr>
            <p:extLst>
              <p:ext uri="{D42A27DB-BD31-4B8C-83A1-F6EECF244321}">
                <p14:modId xmlns:p14="http://schemas.microsoft.com/office/powerpoint/2010/main" val="652342191"/>
              </p:ext>
            </p:extLst>
          </p:nvPr>
        </p:nvGraphicFramePr>
        <p:xfrm>
          <a:off x="563590" y="1163472"/>
          <a:ext cx="6714242" cy="4357742"/>
        </p:xfrm>
        <a:graphic>
          <a:graphicData uri="http://schemas.openxmlformats.org/drawingml/2006/chart">
            <c:chart xmlns:c="http://schemas.openxmlformats.org/drawingml/2006/chart" xmlns:r="http://schemas.openxmlformats.org/officeDocument/2006/relationships" r:id="rId3"/>
          </a:graphicData>
        </a:graphic>
      </p:graphicFrame>
      <p:sp>
        <p:nvSpPr>
          <p:cNvPr id="4" name="Google Shape;345;p30">
            <a:extLst>
              <a:ext uri="{FF2B5EF4-FFF2-40B4-BE49-F238E27FC236}">
                <a16:creationId xmlns:a16="http://schemas.microsoft.com/office/drawing/2014/main" id="{53F396EF-AE49-90B7-B9BE-D74FCF3D52C6}"/>
              </a:ext>
            </a:extLst>
          </p:cNvPr>
          <p:cNvSpPr txBox="1"/>
          <p:nvPr/>
        </p:nvSpPr>
        <p:spPr>
          <a:xfrm>
            <a:off x="7940118" y="2136152"/>
            <a:ext cx="3287863" cy="13380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Calibri"/>
              </a:rPr>
              <a:t>Assinantes, principalmente, reconhecem a relevância dos e-mails recebidos, mas a frequência nem sempre é adequada e os espectadores nem sempre aceitam os convites recebidos por e-mail (62%)</a:t>
            </a:r>
            <a:endParaRPr sz="1600" b="1">
              <a:latin typeface="Calibri Light" panose="020F0302020204030204" pitchFamily="34" charset="0"/>
              <a:cs typeface="Calibri Light" panose="020F0302020204030204" pitchFamily="34" charset="0"/>
            </a:endParaRPr>
          </a:p>
        </p:txBody>
      </p:sp>
      <p:sp>
        <p:nvSpPr>
          <p:cNvPr id="7" name="Rectangle 2">
            <a:extLst>
              <a:ext uri="{FF2B5EF4-FFF2-40B4-BE49-F238E27FC236}">
                <a16:creationId xmlns:a16="http://schemas.microsoft.com/office/drawing/2014/main" id="{7A88D1AD-D2E6-223A-FA9F-A75C9A75772C}"/>
              </a:ext>
            </a:extLst>
          </p:cNvPr>
          <p:cNvSpPr/>
          <p:nvPr/>
        </p:nvSpPr>
        <p:spPr>
          <a:xfrm>
            <a:off x="874059" y="5392271"/>
            <a:ext cx="11317941" cy="1465729"/>
          </a:xfrm>
          <a:prstGeom prst="rect">
            <a:avLst/>
          </a:prstGeom>
          <a:solidFill>
            <a:srgbClr val="E4E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9" name="Picture 1">
            <a:extLst>
              <a:ext uri="{FF2B5EF4-FFF2-40B4-BE49-F238E27FC236}">
                <a16:creationId xmlns:a16="http://schemas.microsoft.com/office/drawing/2014/main" id="{16694ADB-2C5D-13F2-9AC6-8681EF830031}"/>
              </a:ext>
            </a:extLst>
          </p:cNvPr>
          <p:cNvPicPr>
            <a:picLocks noChangeAspect="1"/>
          </p:cNvPicPr>
          <p:nvPr/>
        </p:nvPicPr>
        <p:blipFill>
          <a:blip r:embed="rId4"/>
          <a:stretch>
            <a:fillRect/>
          </a:stretch>
        </p:blipFill>
        <p:spPr>
          <a:xfrm>
            <a:off x="0" y="5004256"/>
            <a:ext cx="2272553" cy="18537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2" name="Retângulo 11">
            <a:extLst>
              <a:ext uri="{FF2B5EF4-FFF2-40B4-BE49-F238E27FC236}">
                <a16:creationId xmlns:a16="http://schemas.microsoft.com/office/drawing/2014/main" id="{C47330CF-1871-5A89-419B-DDDB74A1DAA7}"/>
              </a:ext>
            </a:extLst>
          </p:cNvPr>
          <p:cNvSpPr/>
          <p:nvPr/>
        </p:nvSpPr>
        <p:spPr>
          <a:xfrm>
            <a:off x="228600" y="4971811"/>
            <a:ext cx="4203700" cy="461781"/>
          </a:xfrm>
          <a:prstGeom prst="rect">
            <a:avLst/>
          </a:prstGeom>
          <a:solidFill>
            <a:srgbClr val="D6D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Google Shape;370;p31"/>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COM QUEM ASSISTEM AOS CONCERTOS</a:t>
            </a:r>
            <a:endParaRPr sz="4400">
              <a:solidFill>
                <a:srgbClr val="1C2E46"/>
              </a:solidFill>
              <a:latin typeface="Bebas Neue"/>
              <a:ea typeface="Bebas Neue"/>
              <a:cs typeface="Bebas Neue"/>
              <a:sym typeface="Bebas Neue"/>
            </a:endParaRPr>
          </a:p>
        </p:txBody>
      </p:sp>
      <p:sp>
        <p:nvSpPr>
          <p:cNvPr id="372" name="Google Shape;372;p31"/>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 name="Slide Number Placeholder 2">
            <a:extLst>
              <a:ext uri="{FF2B5EF4-FFF2-40B4-BE49-F238E27FC236}">
                <a16:creationId xmlns:a16="http://schemas.microsoft.com/office/drawing/2014/main" id="{5CFD09E9-A336-233D-B88A-773A3EFAB117}"/>
              </a:ext>
            </a:extLst>
          </p:cNvPr>
          <p:cNvSpPr>
            <a:spLocks noGrp="1"/>
          </p:cNvSpPr>
          <p:nvPr>
            <p:ph type="sldNum" idx="12"/>
          </p:nvPr>
        </p:nvSpPr>
        <p:spPr>
          <a:xfrm>
            <a:off x="9372600" y="6356350"/>
            <a:ext cx="2743200" cy="365125"/>
          </a:xfrm>
        </p:spPr>
        <p:txBody>
          <a:bodyPr/>
          <a:lstStyle/>
          <a:p>
            <a:pPr marL="0" lvl="0" indent="0" algn="r" rtl="0">
              <a:spcBef>
                <a:spcPts val="0"/>
              </a:spcBef>
              <a:spcAft>
                <a:spcPts val="0"/>
              </a:spcAft>
              <a:buNone/>
            </a:pPr>
            <a:fld id="{00000000-1234-1234-1234-123412341234}" type="slidenum">
              <a:rPr lang="pt-BR" smtClean="0">
                <a:solidFill>
                  <a:schemeClr val="bg1"/>
                </a:solidFill>
              </a:rPr>
              <a:t>13</a:t>
            </a:fld>
            <a:endParaRPr lang="pt-BR">
              <a:solidFill>
                <a:schemeClr val="bg1"/>
              </a:solidFill>
            </a:endParaRPr>
          </a:p>
        </p:txBody>
      </p:sp>
      <p:graphicFrame>
        <p:nvGraphicFramePr>
          <p:cNvPr id="2" name="Gráfico 1">
            <a:extLst>
              <a:ext uri="{FF2B5EF4-FFF2-40B4-BE49-F238E27FC236}">
                <a16:creationId xmlns:a16="http://schemas.microsoft.com/office/drawing/2014/main" id="{19559430-AE00-4242-AFAB-505F99D6F266}"/>
              </a:ext>
            </a:extLst>
          </p:cNvPr>
          <p:cNvGraphicFramePr/>
          <p:nvPr>
            <p:extLst>
              <p:ext uri="{D42A27DB-BD31-4B8C-83A1-F6EECF244321}">
                <p14:modId xmlns:p14="http://schemas.microsoft.com/office/powerpoint/2010/main" val="416283111"/>
              </p:ext>
            </p:extLst>
          </p:nvPr>
        </p:nvGraphicFramePr>
        <p:xfrm>
          <a:off x="-990600" y="1981199"/>
          <a:ext cx="6568974" cy="4127501"/>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438;p35">
            <a:extLst>
              <a:ext uri="{FF2B5EF4-FFF2-40B4-BE49-F238E27FC236}">
                <a16:creationId xmlns:a16="http://schemas.microsoft.com/office/drawing/2014/main" id="{40A673F7-9AFF-58E3-B325-3D87092916D7}"/>
              </a:ext>
            </a:extLst>
          </p:cNvPr>
          <p:cNvSpPr txBox="1"/>
          <p:nvPr/>
        </p:nvSpPr>
        <p:spPr>
          <a:xfrm>
            <a:off x="4549215" y="3908163"/>
            <a:ext cx="1864285" cy="894756"/>
          </a:xfrm>
          <a:prstGeom prst="rect">
            <a:avLst/>
          </a:prstGeom>
          <a:noFill/>
          <a:ln>
            <a:noFill/>
          </a:ln>
        </p:spPr>
        <p:txBody>
          <a:bodyPr spcFirstLastPara="1" wrap="square" lIns="91425" tIns="45700" rIns="91425" bIns="45700" anchor="t" anchorCtr="0">
            <a:spAutoFit/>
          </a:bodyPr>
          <a:lstStyle/>
          <a:p>
            <a:pPr marL="0" marR="0" lvl="0" indent="0" algn="ctr" rtl="0">
              <a:lnSpc>
                <a:spcPct val="79166"/>
              </a:lnSpc>
              <a:spcBef>
                <a:spcPts val="0"/>
              </a:spcBef>
              <a:spcAft>
                <a:spcPts val="0"/>
              </a:spcAft>
              <a:buNone/>
            </a:pPr>
            <a:r>
              <a:rPr lang="pt-BR" sz="1800" b="1" i="1">
                <a:solidFill>
                  <a:srgbClr val="95874D"/>
                </a:solidFill>
                <a:latin typeface="Bebas Neue"/>
                <a:ea typeface="Georgia"/>
                <a:cs typeface="Georgia"/>
                <a:sym typeface="Bebas Neue"/>
              </a:rPr>
              <a:t>IDADE</a:t>
            </a:r>
            <a:endParaRPr lang="pt-BR" sz="1800" b="1" i="1">
              <a:solidFill>
                <a:srgbClr val="1C2E46"/>
              </a:solidFill>
              <a:latin typeface="Georgia"/>
              <a:ea typeface="Georgia"/>
              <a:cs typeface="Georgia"/>
              <a:sym typeface="Georgia"/>
            </a:endParaRPr>
          </a:p>
          <a:p>
            <a:pPr marL="0" marR="0" lvl="0" indent="0" algn="ctr" rtl="0">
              <a:lnSpc>
                <a:spcPct val="79166"/>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Georgia"/>
              </a:rPr>
              <a:t>Até 6 anos – 19%</a:t>
            </a:r>
          </a:p>
          <a:p>
            <a:pPr marL="0" marR="0" lvl="0" indent="0" algn="ctr" rtl="0">
              <a:lnSpc>
                <a:spcPct val="79166"/>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Georgia"/>
              </a:rPr>
              <a:t>7-12 anos  - 41%</a:t>
            </a:r>
          </a:p>
          <a:p>
            <a:pPr marL="0" marR="0" lvl="0" indent="0" algn="ctr" rtl="0">
              <a:lnSpc>
                <a:spcPct val="79166"/>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Georgia"/>
              </a:rPr>
              <a:t>13-18 anos – 59%</a:t>
            </a:r>
            <a:endParaRPr sz="1600" b="1">
              <a:solidFill>
                <a:srgbClr val="1C2E46"/>
              </a:solidFill>
              <a:latin typeface="Calibri Light" panose="020F0302020204030204" pitchFamily="34" charset="0"/>
              <a:cs typeface="Calibri Light" panose="020F0302020204030204" pitchFamily="34" charset="0"/>
            </a:endParaRPr>
          </a:p>
        </p:txBody>
      </p:sp>
      <p:sp>
        <p:nvSpPr>
          <p:cNvPr id="8" name="Google Shape;438;p35">
            <a:extLst>
              <a:ext uri="{FF2B5EF4-FFF2-40B4-BE49-F238E27FC236}">
                <a16:creationId xmlns:a16="http://schemas.microsoft.com/office/drawing/2014/main" id="{A19AFE32-2186-B645-A365-1A0F7639E10F}"/>
              </a:ext>
            </a:extLst>
          </p:cNvPr>
          <p:cNvSpPr txBox="1"/>
          <p:nvPr/>
        </p:nvSpPr>
        <p:spPr>
          <a:xfrm>
            <a:off x="8538867" y="2467804"/>
            <a:ext cx="2589294" cy="1356613"/>
          </a:xfrm>
          <a:prstGeom prst="rect">
            <a:avLst/>
          </a:prstGeom>
          <a:noFill/>
          <a:ln>
            <a:noFill/>
          </a:ln>
        </p:spPr>
        <p:txBody>
          <a:bodyPr spcFirstLastPara="1" wrap="square" lIns="91425" tIns="45700" rIns="91425" bIns="45700" anchor="t" anchorCtr="0">
            <a:spAutoFit/>
          </a:bodyPr>
          <a:lstStyle/>
          <a:p>
            <a:pPr marL="0" marR="0" lvl="0" indent="0" algn="ctr" rtl="0">
              <a:lnSpc>
                <a:spcPct val="79166"/>
              </a:lnSpc>
              <a:spcBef>
                <a:spcPts val="0"/>
              </a:spcBef>
              <a:spcAft>
                <a:spcPts val="0"/>
              </a:spcAft>
              <a:buNone/>
            </a:pPr>
            <a:r>
              <a:rPr lang="pt-BR" sz="2400" b="1" i="1">
                <a:solidFill>
                  <a:srgbClr val="95874D"/>
                </a:solidFill>
                <a:latin typeface="Bebas Neue"/>
                <a:ea typeface="Georgia"/>
                <a:cs typeface="Georgia"/>
                <a:sym typeface="Bebas Neue"/>
              </a:rPr>
              <a:t>Dias da Semana</a:t>
            </a:r>
            <a:endParaRPr lang="pt-BR" sz="2400" b="1" i="1">
              <a:solidFill>
                <a:srgbClr val="1C2E46"/>
              </a:solidFill>
              <a:latin typeface="Georgia"/>
              <a:ea typeface="Georgia"/>
              <a:cs typeface="Georgia"/>
              <a:sym typeface="Georgia"/>
            </a:endParaRPr>
          </a:p>
          <a:p>
            <a:pPr marL="0" lvl="0" indent="0" algn="ctr">
              <a:lnSpc>
                <a:spcPct val="79166"/>
              </a:lnSpc>
              <a:buFont typeface="Arial"/>
              <a:buNone/>
            </a:pPr>
            <a:r>
              <a:rPr lang="pt-BR" sz="2000" b="1">
                <a:solidFill>
                  <a:schemeClr val="bg1"/>
                </a:solidFill>
                <a:latin typeface="Calibri Light" panose="020F0302020204030204" pitchFamily="34" charset="0"/>
                <a:cs typeface="Calibri Light" panose="020F0302020204030204" pitchFamily="34" charset="0"/>
                <a:sym typeface="Georgia"/>
              </a:rPr>
              <a:t>Quinta – 10%</a:t>
            </a:r>
          </a:p>
          <a:p>
            <a:pPr algn="ctr">
              <a:lnSpc>
                <a:spcPct val="79166"/>
              </a:lnSpc>
            </a:pPr>
            <a:r>
              <a:rPr lang="pt-BR" sz="2000" b="1">
                <a:solidFill>
                  <a:schemeClr val="bg1"/>
                </a:solidFill>
                <a:latin typeface="Calibri Light" panose="020F0302020204030204" pitchFamily="34" charset="0"/>
                <a:cs typeface="Calibri Light" panose="020F0302020204030204" pitchFamily="34" charset="0"/>
                <a:sym typeface="Georgia"/>
              </a:rPr>
              <a:t>Sexta – 22%</a:t>
            </a:r>
          </a:p>
          <a:p>
            <a:pPr algn="ctr">
              <a:lnSpc>
                <a:spcPct val="79166"/>
              </a:lnSpc>
            </a:pPr>
            <a:r>
              <a:rPr lang="pt-BR" sz="2000" b="1">
                <a:solidFill>
                  <a:schemeClr val="bg1"/>
                </a:solidFill>
                <a:latin typeface="Calibri Light" panose="020F0302020204030204" pitchFamily="34" charset="0"/>
                <a:cs typeface="Calibri Light" panose="020F0302020204030204" pitchFamily="34" charset="0"/>
                <a:sym typeface="Georgia"/>
              </a:rPr>
              <a:t>Sábado – 58%</a:t>
            </a:r>
          </a:p>
          <a:p>
            <a:pPr algn="ctr">
              <a:lnSpc>
                <a:spcPct val="79166"/>
              </a:lnSpc>
            </a:pPr>
            <a:r>
              <a:rPr lang="pt-BR" sz="2000" b="1">
                <a:solidFill>
                  <a:schemeClr val="bg1"/>
                </a:solidFill>
                <a:latin typeface="Calibri Light" panose="020F0302020204030204" pitchFamily="34" charset="0"/>
                <a:cs typeface="Calibri Light" panose="020F0302020204030204" pitchFamily="34" charset="0"/>
                <a:sym typeface="Georgia"/>
              </a:rPr>
              <a:t>Domingo – 60%</a:t>
            </a:r>
            <a:endParaRPr sz="2000" b="1">
              <a:solidFill>
                <a:schemeClr val="bg1"/>
              </a:solidFill>
              <a:latin typeface="Calibri Light" panose="020F0302020204030204" pitchFamily="34" charset="0"/>
              <a:cs typeface="Calibri Light" panose="020F0302020204030204" pitchFamily="34" charset="0"/>
            </a:endParaRPr>
          </a:p>
        </p:txBody>
      </p:sp>
      <p:sp>
        <p:nvSpPr>
          <p:cNvPr id="10" name="Google Shape;438;p35">
            <a:extLst>
              <a:ext uri="{FF2B5EF4-FFF2-40B4-BE49-F238E27FC236}">
                <a16:creationId xmlns:a16="http://schemas.microsoft.com/office/drawing/2014/main" id="{C294FC00-AB3E-6F58-2C60-869116981F62}"/>
              </a:ext>
            </a:extLst>
          </p:cNvPr>
          <p:cNvSpPr txBox="1"/>
          <p:nvPr/>
        </p:nvSpPr>
        <p:spPr>
          <a:xfrm>
            <a:off x="8295021" y="4214126"/>
            <a:ext cx="3076987" cy="2110474"/>
          </a:xfrm>
          <a:prstGeom prst="rect">
            <a:avLst/>
          </a:prstGeom>
          <a:noFill/>
          <a:ln>
            <a:noFill/>
          </a:ln>
        </p:spPr>
        <p:txBody>
          <a:bodyPr spcFirstLastPara="1" wrap="square" lIns="91425" tIns="45700" rIns="91425" bIns="45700" anchor="t" anchorCtr="0">
            <a:spAutoFit/>
          </a:bodyPr>
          <a:lstStyle/>
          <a:p>
            <a:pPr marL="0" marR="0" lvl="0" indent="0" algn="ctr" rtl="0">
              <a:lnSpc>
                <a:spcPct val="79166"/>
              </a:lnSpc>
              <a:spcBef>
                <a:spcPts val="0"/>
              </a:spcBef>
              <a:spcAft>
                <a:spcPts val="0"/>
              </a:spcAft>
              <a:buNone/>
            </a:pPr>
            <a:r>
              <a:rPr lang="pt-BR" sz="2000" b="1" i="1">
                <a:solidFill>
                  <a:srgbClr val="95874D"/>
                </a:solidFill>
                <a:latin typeface="Bebas Neue"/>
                <a:ea typeface="Georgia"/>
                <a:cs typeface="Georgia"/>
                <a:sym typeface="Bebas Neue"/>
              </a:rPr>
              <a:t>Programação </a:t>
            </a:r>
            <a:br>
              <a:rPr lang="pt-BR" sz="2000" b="1" i="1">
                <a:solidFill>
                  <a:srgbClr val="1C2E46"/>
                </a:solidFill>
                <a:latin typeface="Georgia"/>
                <a:ea typeface="Georgia"/>
                <a:cs typeface="Georgia"/>
                <a:sym typeface="Georgia"/>
              </a:rPr>
            </a:br>
            <a:r>
              <a:rPr lang="pt-BR" sz="1800" b="1">
                <a:solidFill>
                  <a:schemeClr val="bg1"/>
                </a:solidFill>
                <a:latin typeface="Calibri Light" panose="020F0302020204030204" pitchFamily="34" charset="0"/>
                <a:cs typeface="Calibri Light" panose="020F0302020204030204" pitchFamily="34" charset="0"/>
                <a:sym typeface="Georgia"/>
              </a:rPr>
              <a:t>Clássico – 89%</a:t>
            </a:r>
          </a:p>
          <a:p>
            <a:pPr marL="0" marR="0" lvl="0" indent="0" algn="ctr" rtl="0">
              <a:lnSpc>
                <a:spcPct val="79166"/>
              </a:lnSpc>
              <a:spcBef>
                <a:spcPts val="0"/>
              </a:spcBef>
              <a:spcAft>
                <a:spcPts val="0"/>
              </a:spcAft>
              <a:buNone/>
            </a:pPr>
            <a:r>
              <a:rPr lang="pt-BR" sz="1800" b="1">
                <a:solidFill>
                  <a:schemeClr val="bg1"/>
                </a:solidFill>
                <a:latin typeface="Calibri Light" panose="020F0302020204030204" pitchFamily="34" charset="0"/>
                <a:cs typeface="Calibri Light" panose="020F0302020204030204" pitchFamily="34" charset="0"/>
                <a:sym typeface="Georgia"/>
              </a:rPr>
              <a:t>Moderno – 58%</a:t>
            </a:r>
          </a:p>
          <a:p>
            <a:pPr marL="0" marR="0" lvl="0" indent="0" algn="ctr" rtl="0">
              <a:lnSpc>
                <a:spcPct val="79166"/>
              </a:lnSpc>
              <a:spcBef>
                <a:spcPts val="0"/>
              </a:spcBef>
              <a:spcAft>
                <a:spcPts val="0"/>
              </a:spcAft>
              <a:buNone/>
            </a:pPr>
            <a:endParaRPr lang="pt-BR" sz="1800" b="1">
              <a:solidFill>
                <a:schemeClr val="bg1"/>
              </a:solidFill>
              <a:latin typeface="Calibri Light" panose="020F0302020204030204" pitchFamily="34" charset="0"/>
              <a:cs typeface="Calibri Light" panose="020F0302020204030204" pitchFamily="34" charset="0"/>
              <a:sym typeface="Georgia"/>
            </a:endParaRPr>
          </a:p>
          <a:p>
            <a:pPr lvl="0" algn="ctr">
              <a:lnSpc>
                <a:spcPct val="79166"/>
              </a:lnSpc>
            </a:pPr>
            <a:r>
              <a:rPr lang="pt-BR" sz="2000" b="1" i="1">
                <a:solidFill>
                  <a:srgbClr val="95874D"/>
                </a:solidFill>
                <a:latin typeface="Bebas Neue"/>
                <a:ea typeface="Georgia"/>
                <a:cs typeface="Georgia"/>
                <a:sym typeface="Bebas Neue"/>
              </a:rPr>
              <a:t>REPERTÓRIO</a:t>
            </a:r>
            <a:br>
              <a:rPr lang="pt-BR" sz="2000" b="1" i="1">
                <a:solidFill>
                  <a:srgbClr val="1C2E46"/>
                </a:solidFill>
                <a:latin typeface="Georgia"/>
                <a:ea typeface="Georgia"/>
                <a:cs typeface="Georgia"/>
                <a:sym typeface="Georgia"/>
              </a:rPr>
            </a:br>
            <a:r>
              <a:rPr lang="pt-BR" sz="1800" b="1">
                <a:solidFill>
                  <a:schemeClr val="bg1"/>
                </a:solidFill>
                <a:latin typeface="Calibri Light" panose="020F0302020204030204" pitchFamily="34" charset="0"/>
                <a:ea typeface="Georgia"/>
                <a:cs typeface="Calibri Light" panose="020F0302020204030204" pitchFamily="34" charset="0"/>
                <a:sym typeface="Georgia"/>
              </a:rPr>
              <a:t>Vários</a:t>
            </a:r>
            <a:r>
              <a:rPr lang="pt-BR" sz="1800" b="1">
                <a:solidFill>
                  <a:schemeClr val="bg1"/>
                </a:solidFill>
                <a:latin typeface="Calibri Light" panose="020F0302020204030204" pitchFamily="34" charset="0"/>
                <a:cs typeface="Calibri Light" panose="020F0302020204030204" pitchFamily="34" charset="0"/>
                <a:sym typeface="Georgia"/>
              </a:rPr>
              <a:t> – 39%</a:t>
            </a:r>
          </a:p>
          <a:p>
            <a:pPr lvl="0" algn="ctr">
              <a:lnSpc>
                <a:spcPct val="79166"/>
              </a:lnSpc>
            </a:pPr>
            <a:r>
              <a:rPr lang="pt-BR" sz="1800" b="1">
                <a:solidFill>
                  <a:schemeClr val="bg1"/>
                </a:solidFill>
                <a:latin typeface="Calibri Light" panose="020F0302020204030204" pitchFamily="34" charset="0"/>
                <a:cs typeface="Calibri Light" panose="020F0302020204030204" pitchFamily="34" charset="0"/>
                <a:sym typeface="Georgia"/>
              </a:rPr>
              <a:t>Clássico – 23%</a:t>
            </a:r>
          </a:p>
          <a:p>
            <a:pPr marL="0" marR="0" lvl="0" indent="0" algn="ctr" rtl="0">
              <a:lnSpc>
                <a:spcPct val="79166"/>
              </a:lnSpc>
              <a:spcBef>
                <a:spcPts val="0"/>
              </a:spcBef>
              <a:spcAft>
                <a:spcPts val="0"/>
              </a:spcAft>
              <a:buNone/>
            </a:pPr>
            <a:r>
              <a:rPr lang="pt-BR" sz="1800" b="1">
                <a:solidFill>
                  <a:schemeClr val="bg1"/>
                </a:solidFill>
                <a:latin typeface="Calibri Light" panose="020F0302020204030204" pitchFamily="34" charset="0"/>
                <a:cs typeface="Calibri Light" panose="020F0302020204030204" pitchFamily="34" charset="0"/>
              </a:rPr>
              <a:t>Concertos de Orquestras – 12%</a:t>
            </a:r>
          </a:p>
          <a:p>
            <a:pPr algn="ctr">
              <a:lnSpc>
                <a:spcPct val="79166"/>
              </a:lnSpc>
            </a:pPr>
            <a:r>
              <a:rPr lang="pt-BR" sz="1800" b="1">
                <a:solidFill>
                  <a:schemeClr val="bg1"/>
                </a:solidFill>
                <a:latin typeface="Calibri Light" panose="020F0302020204030204" pitchFamily="34" charset="0"/>
                <a:cs typeface="Calibri Light" panose="020F0302020204030204" pitchFamily="34" charset="0"/>
                <a:sym typeface="Georgia"/>
              </a:rPr>
              <a:t>Trilhas de Filmes  – 10%</a:t>
            </a:r>
          </a:p>
        </p:txBody>
      </p:sp>
      <p:sp>
        <p:nvSpPr>
          <p:cNvPr id="11" name="Google Shape;387;p32">
            <a:extLst>
              <a:ext uri="{FF2B5EF4-FFF2-40B4-BE49-F238E27FC236}">
                <a16:creationId xmlns:a16="http://schemas.microsoft.com/office/drawing/2014/main" id="{8FF13E58-84E7-0269-BC64-9311FC80C29C}"/>
              </a:ext>
            </a:extLst>
          </p:cNvPr>
          <p:cNvSpPr txBox="1"/>
          <p:nvPr/>
        </p:nvSpPr>
        <p:spPr>
          <a:xfrm>
            <a:off x="8051173" y="928335"/>
            <a:ext cx="3564683" cy="6721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4400">
                <a:solidFill>
                  <a:schemeClr val="bg1"/>
                </a:solidFill>
                <a:latin typeface="Allura"/>
                <a:ea typeface="Allura"/>
                <a:cs typeface="Allura"/>
                <a:sym typeface="Allura"/>
              </a:rPr>
              <a:t>Quando levam as crianças ?</a:t>
            </a:r>
            <a:endParaRPr sz="4400">
              <a:solidFill>
                <a:schemeClr val="bg1"/>
              </a:solidFill>
              <a:latin typeface="Allura"/>
              <a:ea typeface="Allura"/>
              <a:cs typeface="Allura"/>
              <a:sym typeface="Allura"/>
            </a:endParaRPr>
          </a:p>
        </p:txBody>
      </p:sp>
      <p:grpSp>
        <p:nvGrpSpPr>
          <p:cNvPr id="14" name="Google Shape;470;p37">
            <a:extLst>
              <a:ext uri="{FF2B5EF4-FFF2-40B4-BE49-F238E27FC236}">
                <a16:creationId xmlns:a16="http://schemas.microsoft.com/office/drawing/2014/main" id="{5B7599D2-42F5-D25D-D430-7428E1B9B605}"/>
              </a:ext>
            </a:extLst>
          </p:cNvPr>
          <p:cNvGrpSpPr/>
          <p:nvPr/>
        </p:nvGrpSpPr>
        <p:grpSpPr>
          <a:xfrm>
            <a:off x="10744200" y="4975634"/>
            <a:ext cx="597386" cy="587457"/>
            <a:chOff x="5675449" y="4849618"/>
            <a:chExt cx="932889" cy="917385"/>
          </a:xfrm>
          <a:solidFill>
            <a:srgbClr val="E6EAF0"/>
          </a:solidFill>
        </p:grpSpPr>
        <p:sp>
          <p:nvSpPr>
            <p:cNvPr id="15" name="Google Shape;471;p37">
              <a:extLst>
                <a:ext uri="{FF2B5EF4-FFF2-40B4-BE49-F238E27FC236}">
                  <a16:creationId xmlns:a16="http://schemas.microsoft.com/office/drawing/2014/main" id="{C58065F5-FFC9-039A-7614-FC4AAC62D2AA}"/>
                </a:ext>
              </a:extLst>
            </p:cNvPr>
            <p:cNvSpPr/>
            <p:nvPr/>
          </p:nvSpPr>
          <p:spPr>
            <a:xfrm>
              <a:off x="6318233" y="5023704"/>
              <a:ext cx="141863" cy="105628"/>
            </a:xfrm>
            <a:custGeom>
              <a:avLst/>
              <a:gdLst/>
              <a:ahLst/>
              <a:cxnLst/>
              <a:rect l="l" t="t" r="r" b="b"/>
              <a:pathLst>
                <a:path w="141863" h="105628" extrusionOk="0">
                  <a:moveTo>
                    <a:pt x="109793" y="11114"/>
                  </a:moveTo>
                  <a:cubicBezTo>
                    <a:pt x="76493" y="-9966"/>
                    <a:pt x="32346" y="-185"/>
                    <a:pt x="11129" y="33048"/>
                  </a:cubicBezTo>
                  <a:cubicBezTo>
                    <a:pt x="949" y="49095"/>
                    <a:pt x="-2477" y="68561"/>
                    <a:pt x="1805" y="87077"/>
                  </a:cubicBezTo>
                  <a:cubicBezTo>
                    <a:pt x="4659" y="99895"/>
                    <a:pt x="17408" y="107966"/>
                    <a:pt x="30253" y="105023"/>
                  </a:cubicBezTo>
                  <a:cubicBezTo>
                    <a:pt x="43097" y="102079"/>
                    <a:pt x="51185" y="89451"/>
                    <a:pt x="48235" y="76727"/>
                  </a:cubicBezTo>
                  <a:cubicBezTo>
                    <a:pt x="45381" y="63908"/>
                    <a:pt x="53468" y="51089"/>
                    <a:pt x="66312" y="48241"/>
                  </a:cubicBezTo>
                  <a:cubicBezTo>
                    <a:pt x="79157" y="45392"/>
                    <a:pt x="92001" y="53463"/>
                    <a:pt x="94856" y="66282"/>
                  </a:cubicBezTo>
                  <a:cubicBezTo>
                    <a:pt x="97710" y="79101"/>
                    <a:pt x="110459" y="87077"/>
                    <a:pt x="123303" y="84228"/>
                  </a:cubicBezTo>
                  <a:cubicBezTo>
                    <a:pt x="136148" y="81380"/>
                    <a:pt x="144140" y="68656"/>
                    <a:pt x="141286" y="55837"/>
                  </a:cubicBezTo>
                  <a:cubicBezTo>
                    <a:pt x="137195" y="37321"/>
                    <a:pt x="125872" y="21179"/>
                    <a:pt x="109793" y="11114"/>
                  </a:cubicBezTo>
                  <a:close/>
                </a:path>
              </a:pathLst>
            </a:custGeom>
            <a:grp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72;p37">
              <a:extLst>
                <a:ext uri="{FF2B5EF4-FFF2-40B4-BE49-F238E27FC236}">
                  <a16:creationId xmlns:a16="http://schemas.microsoft.com/office/drawing/2014/main" id="{2D063FAE-4FAF-9A3E-8561-7C3646995C95}"/>
                </a:ext>
              </a:extLst>
            </p:cNvPr>
            <p:cNvSpPr/>
            <p:nvPr/>
          </p:nvSpPr>
          <p:spPr>
            <a:xfrm>
              <a:off x="5820697" y="5286422"/>
              <a:ext cx="142669" cy="103022"/>
            </a:xfrm>
            <a:custGeom>
              <a:avLst/>
              <a:gdLst/>
              <a:ahLst/>
              <a:cxnLst/>
              <a:rect l="l" t="t" r="r" b="b"/>
              <a:pathLst>
                <a:path w="142669" h="103022" extrusionOk="0">
                  <a:moveTo>
                    <a:pt x="312" y="59938"/>
                  </a:moveTo>
                  <a:cubicBezTo>
                    <a:pt x="-1781" y="72851"/>
                    <a:pt x="6877" y="85005"/>
                    <a:pt x="19816" y="87189"/>
                  </a:cubicBezTo>
                  <a:cubicBezTo>
                    <a:pt x="32756" y="89373"/>
                    <a:pt x="45029" y="80638"/>
                    <a:pt x="47218" y="67724"/>
                  </a:cubicBezTo>
                  <a:cubicBezTo>
                    <a:pt x="49406" y="54620"/>
                    <a:pt x="61775" y="45790"/>
                    <a:pt x="74905" y="47879"/>
                  </a:cubicBezTo>
                  <a:cubicBezTo>
                    <a:pt x="88034" y="50063"/>
                    <a:pt x="96883" y="62407"/>
                    <a:pt x="94790" y="75605"/>
                  </a:cubicBezTo>
                  <a:cubicBezTo>
                    <a:pt x="92601" y="88519"/>
                    <a:pt x="101355" y="100768"/>
                    <a:pt x="114294" y="102952"/>
                  </a:cubicBezTo>
                  <a:cubicBezTo>
                    <a:pt x="115626" y="103047"/>
                    <a:pt x="116958" y="103047"/>
                    <a:pt x="118290" y="102952"/>
                  </a:cubicBezTo>
                  <a:cubicBezTo>
                    <a:pt x="129898" y="102952"/>
                    <a:pt x="139793" y="94596"/>
                    <a:pt x="141696" y="83201"/>
                  </a:cubicBezTo>
                  <a:cubicBezTo>
                    <a:pt x="148165" y="44271"/>
                    <a:pt x="121715" y="7429"/>
                    <a:pt x="82611" y="972"/>
                  </a:cubicBezTo>
                  <a:cubicBezTo>
                    <a:pt x="43602" y="-5485"/>
                    <a:pt x="6687" y="20912"/>
                    <a:pt x="312" y="59938"/>
                  </a:cubicBezTo>
                  <a:close/>
                </a:path>
              </a:pathLst>
            </a:custGeom>
            <a:grp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473;p37">
              <a:extLst>
                <a:ext uri="{FF2B5EF4-FFF2-40B4-BE49-F238E27FC236}">
                  <a16:creationId xmlns:a16="http://schemas.microsoft.com/office/drawing/2014/main" id="{9AA3C11E-61D1-8795-EBBC-BD206068A4A3}"/>
                </a:ext>
              </a:extLst>
            </p:cNvPr>
            <p:cNvSpPr/>
            <p:nvPr/>
          </p:nvSpPr>
          <p:spPr>
            <a:xfrm>
              <a:off x="6012041" y="5318888"/>
              <a:ext cx="142702" cy="102651"/>
            </a:xfrm>
            <a:custGeom>
              <a:avLst/>
              <a:gdLst/>
              <a:ahLst/>
              <a:cxnLst/>
              <a:rect l="l" t="t" r="r" b="b"/>
              <a:pathLst>
                <a:path w="142702" h="102651" extrusionOk="0">
                  <a:moveTo>
                    <a:pt x="19521" y="87198"/>
                  </a:moveTo>
                  <a:cubicBezTo>
                    <a:pt x="32460" y="89572"/>
                    <a:pt x="44829" y="81026"/>
                    <a:pt x="47208" y="68207"/>
                  </a:cubicBezTo>
                  <a:cubicBezTo>
                    <a:pt x="47208" y="67922"/>
                    <a:pt x="47208" y="67732"/>
                    <a:pt x="47303" y="67448"/>
                  </a:cubicBezTo>
                  <a:cubicBezTo>
                    <a:pt x="49491" y="54344"/>
                    <a:pt x="61860" y="45513"/>
                    <a:pt x="74990" y="47602"/>
                  </a:cubicBezTo>
                  <a:cubicBezTo>
                    <a:pt x="88119" y="49786"/>
                    <a:pt x="96968" y="62130"/>
                    <a:pt x="94875" y="75234"/>
                  </a:cubicBezTo>
                  <a:cubicBezTo>
                    <a:pt x="92686" y="88147"/>
                    <a:pt x="101440" y="100396"/>
                    <a:pt x="114379" y="102580"/>
                  </a:cubicBezTo>
                  <a:cubicBezTo>
                    <a:pt x="115711" y="102675"/>
                    <a:pt x="117043" y="102675"/>
                    <a:pt x="118375" y="102580"/>
                  </a:cubicBezTo>
                  <a:cubicBezTo>
                    <a:pt x="129983" y="102580"/>
                    <a:pt x="139878" y="94224"/>
                    <a:pt x="141781" y="82830"/>
                  </a:cubicBezTo>
                  <a:cubicBezTo>
                    <a:pt x="148060" y="43994"/>
                    <a:pt x="121610" y="7342"/>
                    <a:pt x="82696" y="980"/>
                  </a:cubicBezTo>
                  <a:cubicBezTo>
                    <a:pt x="43782" y="-5477"/>
                    <a:pt x="6962" y="20636"/>
                    <a:pt x="397" y="59472"/>
                  </a:cubicBezTo>
                  <a:cubicBezTo>
                    <a:pt x="-1982" y="72385"/>
                    <a:pt x="6581" y="84729"/>
                    <a:pt x="19426" y="87103"/>
                  </a:cubicBezTo>
                  <a:close/>
                </a:path>
              </a:pathLst>
            </a:custGeom>
            <a:grp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474;p37">
              <a:extLst>
                <a:ext uri="{FF2B5EF4-FFF2-40B4-BE49-F238E27FC236}">
                  <a16:creationId xmlns:a16="http://schemas.microsoft.com/office/drawing/2014/main" id="{69BE7494-3662-7EC9-FCCB-AE8A568EB500}"/>
                </a:ext>
              </a:extLst>
            </p:cNvPr>
            <p:cNvSpPr/>
            <p:nvPr/>
          </p:nvSpPr>
          <p:spPr>
            <a:xfrm>
              <a:off x="5821656" y="5463662"/>
              <a:ext cx="268866" cy="137334"/>
            </a:xfrm>
            <a:custGeom>
              <a:avLst/>
              <a:gdLst/>
              <a:ahLst/>
              <a:cxnLst/>
              <a:rect l="l" t="t" r="r" b="b"/>
              <a:pathLst>
                <a:path w="268866" h="137334" extrusionOk="0">
                  <a:moveTo>
                    <a:pt x="4300" y="63109"/>
                  </a:moveTo>
                  <a:cubicBezTo>
                    <a:pt x="-3216" y="73839"/>
                    <a:pt x="-648" y="88652"/>
                    <a:pt x="10199" y="96153"/>
                  </a:cubicBezTo>
                  <a:cubicBezTo>
                    <a:pt x="20950" y="103654"/>
                    <a:pt x="35793" y="101091"/>
                    <a:pt x="43309" y="90361"/>
                  </a:cubicBezTo>
                  <a:cubicBezTo>
                    <a:pt x="74897" y="44973"/>
                    <a:pt x="137311" y="33674"/>
                    <a:pt x="182885" y="65198"/>
                  </a:cubicBezTo>
                  <a:cubicBezTo>
                    <a:pt x="202009" y="78397"/>
                    <a:pt x="215900" y="97862"/>
                    <a:pt x="222179" y="120081"/>
                  </a:cubicBezTo>
                  <a:cubicBezTo>
                    <a:pt x="225795" y="132710"/>
                    <a:pt x="238925" y="140021"/>
                    <a:pt x="251579" y="136413"/>
                  </a:cubicBezTo>
                  <a:cubicBezTo>
                    <a:pt x="264233" y="132805"/>
                    <a:pt x="271559" y="119701"/>
                    <a:pt x="267943" y="107073"/>
                  </a:cubicBezTo>
                  <a:cubicBezTo>
                    <a:pt x="252150" y="52380"/>
                    <a:pt x="206385" y="11550"/>
                    <a:pt x="150155" y="1959"/>
                  </a:cubicBezTo>
                  <a:cubicBezTo>
                    <a:pt x="93830" y="-7251"/>
                    <a:pt x="37125" y="16487"/>
                    <a:pt x="4300" y="63109"/>
                  </a:cubicBezTo>
                  <a:close/>
                </a:path>
              </a:pathLst>
            </a:custGeom>
            <a:grp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475;p37">
              <a:extLst>
                <a:ext uri="{FF2B5EF4-FFF2-40B4-BE49-F238E27FC236}">
                  <a16:creationId xmlns:a16="http://schemas.microsoft.com/office/drawing/2014/main" id="{79DE2010-BAF2-FCFE-6FDA-89F2BE82C24A}"/>
                </a:ext>
              </a:extLst>
            </p:cNvPr>
            <p:cNvSpPr/>
            <p:nvPr/>
          </p:nvSpPr>
          <p:spPr>
            <a:xfrm>
              <a:off x="5675449" y="4849618"/>
              <a:ext cx="932889" cy="917385"/>
            </a:xfrm>
            <a:custGeom>
              <a:avLst/>
              <a:gdLst/>
              <a:ahLst/>
              <a:cxnLst/>
              <a:rect l="l" t="t" r="r" b="b"/>
              <a:pathLst>
                <a:path w="932889" h="917385" extrusionOk="0">
                  <a:moveTo>
                    <a:pt x="893200" y="55874"/>
                  </a:moveTo>
                  <a:lnTo>
                    <a:pt x="887301" y="31471"/>
                  </a:lnTo>
                  <a:cubicBezTo>
                    <a:pt x="885113" y="22451"/>
                    <a:pt x="877882" y="15614"/>
                    <a:pt x="868748" y="13810"/>
                  </a:cubicBezTo>
                  <a:cubicBezTo>
                    <a:pt x="664665" y="-26071"/>
                    <a:pt x="453160" y="21311"/>
                    <a:pt x="285707" y="144466"/>
                  </a:cubicBezTo>
                  <a:cubicBezTo>
                    <a:pt x="278095" y="149878"/>
                    <a:pt x="274385" y="159183"/>
                    <a:pt x="276192" y="168299"/>
                  </a:cubicBezTo>
                  <a:lnTo>
                    <a:pt x="281806" y="192892"/>
                  </a:lnTo>
                  <a:cubicBezTo>
                    <a:pt x="286563" y="216915"/>
                    <a:pt x="291320" y="241508"/>
                    <a:pt x="297314" y="266765"/>
                  </a:cubicBezTo>
                  <a:cubicBezTo>
                    <a:pt x="214159" y="259074"/>
                    <a:pt x="130242" y="265531"/>
                    <a:pt x="49274" y="285756"/>
                  </a:cubicBezTo>
                  <a:cubicBezTo>
                    <a:pt x="40236" y="288130"/>
                    <a:pt x="33385" y="295536"/>
                    <a:pt x="31768" y="304747"/>
                  </a:cubicBezTo>
                  <a:lnTo>
                    <a:pt x="27106" y="328675"/>
                  </a:lnTo>
                  <a:cubicBezTo>
                    <a:pt x="751" y="465218"/>
                    <a:pt x="-31978" y="635184"/>
                    <a:pt x="66876" y="793566"/>
                  </a:cubicBezTo>
                  <a:cubicBezTo>
                    <a:pt x="106646" y="857470"/>
                    <a:pt x="172010" y="901243"/>
                    <a:pt x="246317" y="913777"/>
                  </a:cubicBezTo>
                  <a:cubicBezTo>
                    <a:pt x="260494" y="916151"/>
                    <a:pt x="274860" y="917385"/>
                    <a:pt x="289227" y="917385"/>
                  </a:cubicBezTo>
                  <a:cubicBezTo>
                    <a:pt x="349548" y="917385"/>
                    <a:pt x="408062" y="896590"/>
                    <a:pt x="454968" y="858704"/>
                  </a:cubicBezTo>
                  <a:cubicBezTo>
                    <a:pt x="520997" y="804866"/>
                    <a:pt x="570472" y="733556"/>
                    <a:pt x="597683" y="652940"/>
                  </a:cubicBezTo>
                  <a:cubicBezTo>
                    <a:pt x="709953" y="675539"/>
                    <a:pt x="823840" y="622460"/>
                    <a:pt x="878453" y="522000"/>
                  </a:cubicBezTo>
                  <a:cubicBezTo>
                    <a:pt x="968839" y="358585"/>
                    <a:pt x="926881" y="190708"/>
                    <a:pt x="893200" y="55874"/>
                  </a:cubicBezTo>
                  <a:close/>
                  <a:moveTo>
                    <a:pt x="597493" y="425527"/>
                  </a:moveTo>
                  <a:cubicBezTo>
                    <a:pt x="579226" y="555138"/>
                    <a:pt x="556010" y="716084"/>
                    <a:pt x="424997" y="821672"/>
                  </a:cubicBezTo>
                  <a:cubicBezTo>
                    <a:pt x="333469" y="896306"/>
                    <a:pt x="198650" y="882727"/>
                    <a:pt x="123867" y="791382"/>
                  </a:cubicBezTo>
                  <a:cubicBezTo>
                    <a:pt x="117873" y="784071"/>
                    <a:pt x="112450" y="776380"/>
                    <a:pt x="107502" y="768404"/>
                  </a:cubicBezTo>
                  <a:cubicBezTo>
                    <a:pt x="18258" y="625974"/>
                    <a:pt x="48989" y="466072"/>
                    <a:pt x="73822" y="337695"/>
                  </a:cubicBezTo>
                  <a:lnTo>
                    <a:pt x="75629" y="328200"/>
                  </a:lnTo>
                  <a:cubicBezTo>
                    <a:pt x="254880" y="287180"/>
                    <a:pt x="442980" y="318800"/>
                    <a:pt x="598920" y="416032"/>
                  </a:cubicBezTo>
                  <a:lnTo>
                    <a:pt x="597493" y="425527"/>
                  </a:lnTo>
                  <a:close/>
                  <a:moveTo>
                    <a:pt x="836875" y="499116"/>
                  </a:moveTo>
                  <a:lnTo>
                    <a:pt x="836875" y="498831"/>
                  </a:lnTo>
                  <a:cubicBezTo>
                    <a:pt x="792918" y="579446"/>
                    <a:pt x="702246" y="623125"/>
                    <a:pt x="611670" y="607268"/>
                  </a:cubicBezTo>
                  <a:cubicBezTo>
                    <a:pt x="622897" y="565203"/>
                    <a:pt x="631555" y="522475"/>
                    <a:pt x="637739" y="479366"/>
                  </a:cubicBezTo>
                  <a:cubicBezTo>
                    <a:pt x="641545" y="479366"/>
                    <a:pt x="645350" y="479841"/>
                    <a:pt x="649156" y="479841"/>
                  </a:cubicBezTo>
                  <a:cubicBezTo>
                    <a:pt x="707860" y="480125"/>
                    <a:pt x="761236" y="445847"/>
                    <a:pt x="785117" y="392294"/>
                  </a:cubicBezTo>
                  <a:cubicBezTo>
                    <a:pt x="789588" y="379950"/>
                    <a:pt x="783119" y="366371"/>
                    <a:pt x="770750" y="361909"/>
                  </a:cubicBezTo>
                  <a:cubicBezTo>
                    <a:pt x="759523" y="357921"/>
                    <a:pt x="747154" y="362763"/>
                    <a:pt x="741636" y="373303"/>
                  </a:cubicBezTo>
                  <a:cubicBezTo>
                    <a:pt x="724891" y="411094"/>
                    <a:pt x="686453" y="434548"/>
                    <a:pt x="645160" y="432459"/>
                  </a:cubicBezTo>
                  <a:lnTo>
                    <a:pt x="648680" y="408341"/>
                  </a:lnTo>
                  <a:cubicBezTo>
                    <a:pt x="650108" y="398940"/>
                    <a:pt x="645826" y="389635"/>
                    <a:pt x="637739" y="384602"/>
                  </a:cubicBezTo>
                  <a:cubicBezTo>
                    <a:pt x="593592" y="355737"/>
                    <a:pt x="546496" y="331618"/>
                    <a:pt x="497212" y="312723"/>
                  </a:cubicBezTo>
                  <a:cubicBezTo>
                    <a:pt x="499495" y="307975"/>
                    <a:pt x="500066" y="302658"/>
                    <a:pt x="498924" y="297530"/>
                  </a:cubicBezTo>
                  <a:cubicBezTo>
                    <a:pt x="496070" y="284712"/>
                    <a:pt x="504157" y="271893"/>
                    <a:pt x="517001" y="269044"/>
                  </a:cubicBezTo>
                  <a:cubicBezTo>
                    <a:pt x="529846" y="266196"/>
                    <a:pt x="542690" y="274267"/>
                    <a:pt x="545545" y="287085"/>
                  </a:cubicBezTo>
                  <a:cubicBezTo>
                    <a:pt x="548399" y="299904"/>
                    <a:pt x="561148" y="307975"/>
                    <a:pt x="573897" y="305126"/>
                  </a:cubicBezTo>
                  <a:cubicBezTo>
                    <a:pt x="586742" y="302278"/>
                    <a:pt x="594829" y="289554"/>
                    <a:pt x="591975" y="276830"/>
                  </a:cubicBezTo>
                  <a:cubicBezTo>
                    <a:pt x="583222" y="238469"/>
                    <a:pt x="544974" y="214351"/>
                    <a:pt x="506536" y="223087"/>
                  </a:cubicBezTo>
                  <a:cubicBezTo>
                    <a:pt x="472379" y="230778"/>
                    <a:pt x="448878" y="262113"/>
                    <a:pt x="450972" y="296961"/>
                  </a:cubicBezTo>
                  <a:cubicBezTo>
                    <a:pt x="417005" y="286421"/>
                    <a:pt x="382278" y="278255"/>
                    <a:pt x="347170" y="272652"/>
                  </a:cubicBezTo>
                  <a:cubicBezTo>
                    <a:pt x="339748" y="242078"/>
                    <a:pt x="333754" y="212262"/>
                    <a:pt x="328141" y="183301"/>
                  </a:cubicBezTo>
                  <a:lnTo>
                    <a:pt x="326238" y="173806"/>
                  </a:lnTo>
                  <a:cubicBezTo>
                    <a:pt x="476851" y="68123"/>
                    <a:pt x="663333" y="26439"/>
                    <a:pt x="844772" y="57963"/>
                  </a:cubicBezTo>
                  <a:lnTo>
                    <a:pt x="847150" y="67458"/>
                  </a:lnTo>
                  <a:cubicBezTo>
                    <a:pt x="878738" y="194221"/>
                    <a:pt x="918128" y="352033"/>
                    <a:pt x="836875" y="499211"/>
                  </a:cubicBezTo>
                  <a:close/>
                </a:path>
              </a:pathLst>
            </a:custGeom>
            <a:grp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 name="Freeform 9">
            <a:extLst>
              <a:ext uri="{FF2B5EF4-FFF2-40B4-BE49-F238E27FC236}">
                <a16:creationId xmlns:a16="http://schemas.microsoft.com/office/drawing/2014/main" id="{BB8CE56F-FFDD-A0E5-02ED-BE9E0C15E1AC}"/>
              </a:ext>
            </a:extLst>
          </p:cNvPr>
          <p:cNvSpPr/>
          <p:nvPr/>
        </p:nvSpPr>
        <p:spPr>
          <a:xfrm>
            <a:off x="8282822" y="2888141"/>
            <a:ext cx="512090" cy="438905"/>
          </a:xfrm>
          <a:custGeom>
            <a:avLst/>
            <a:gdLst>
              <a:gd name="connsiteX0" fmla="*/ 480796 w 512090"/>
              <a:gd name="connsiteY0" fmla="*/ 414427 h 438905"/>
              <a:gd name="connsiteX1" fmla="*/ 389758 w 512090"/>
              <a:gd name="connsiteY1" fmla="*/ 414427 h 438905"/>
              <a:gd name="connsiteX2" fmla="*/ 389758 w 512090"/>
              <a:gd name="connsiteY2" fmla="*/ 352946 h 438905"/>
              <a:gd name="connsiteX3" fmla="*/ 487624 w 512090"/>
              <a:gd name="connsiteY3" fmla="*/ 352946 h 438905"/>
              <a:gd name="connsiteX4" fmla="*/ 487624 w 512090"/>
              <a:gd name="connsiteY4" fmla="*/ 407596 h 438905"/>
              <a:gd name="connsiteX5" fmla="*/ 480796 w 512090"/>
              <a:gd name="connsiteY5" fmla="*/ 414427 h 438905"/>
              <a:gd name="connsiteX6" fmla="*/ 23897 w 512090"/>
              <a:gd name="connsiteY6" fmla="*/ 407596 h 438905"/>
              <a:gd name="connsiteX7" fmla="*/ 23897 w 512090"/>
              <a:gd name="connsiteY7" fmla="*/ 352946 h 438905"/>
              <a:gd name="connsiteX8" fmla="*/ 121763 w 512090"/>
              <a:gd name="connsiteY8" fmla="*/ 352946 h 438905"/>
              <a:gd name="connsiteX9" fmla="*/ 121763 w 512090"/>
              <a:gd name="connsiteY9" fmla="*/ 414427 h 438905"/>
              <a:gd name="connsiteX10" fmla="*/ 30725 w 512090"/>
              <a:gd name="connsiteY10" fmla="*/ 414427 h 438905"/>
              <a:gd name="connsiteX11" fmla="*/ 23897 w 512090"/>
              <a:gd name="connsiteY11" fmla="*/ 407596 h 438905"/>
              <a:gd name="connsiteX12" fmla="*/ 23897 w 512090"/>
              <a:gd name="connsiteY12" fmla="*/ 407596 h 438905"/>
              <a:gd name="connsiteX13" fmla="*/ 389758 w 512090"/>
              <a:gd name="connsiteY13" fmla="*/ 243077 h 438905"/>
              <a:gd name="connsiteX14" fmla="*/ 389758 w 512090"/>
              <a:gd name="connsiteY14" fmla="*/ 181596 h 438905"/>
              <a:gd name="connsiteX15" fmla="*/ 487624 w 512090"/>
              <a:gd name="connsiteY15" fmla="*/ 181596 h 438905"/>
              <a:gd name="connsiteX16" fmla="*/ 487624 w 512090"/>
              <a:gd name="connsiteY16" fmla="*/ 243077 h 438905"/>
              <a:gd name="connsiteX17" fmla="*/ 389758 w 512090"/>
              <a:gd name="connsiteY17" fmla="*/ 243077 h 438905"/>
              <a:gd name="connsiteX18" fmla="*/ 389758 w 512090"/>
              <a:gd name="connsiteY18" fmla="*/ 266986 h 438905"/>
              <a:gd name="connsiteX19" fmla="*/ 487624 w 512090"/>
              <a:gd name="connsiteY19" fmla="*/ 266986 h 438905"/>
              <a:gd name="connsiteX20" fmla="*/ 487624 w 512090"/>
              <a:gd name="connsiteY20" fmla="*/ 328467 h 438905"/>
              <a:gd name="connsiteX21" fmla="*/ 389758 w 512090"/>
              <a:gd name="connsiteY21" fmla="*/ 328467 h 438905"/>
              <a:gd name="connsiteX22" fmla="*/ 389758 w 512090"/>
              <a:gd name="connsiteY22" fmla="*/ 266986 h 438905"/>
              <a:gd name="connsiteX23" fmla="*/ 389758 w 512090"/>
              <a:gd name="connsiteY23" fmla="*/ 266986 h 438905"/>
              <a:gd name="connsiteX24" fmla="*/ 267425 w 512090"/>
              <a:gd name="connsiteY24" fmla="*/ 329037 h 438905"/>
              <a:gd name="connsiteX25" fmla="*/ 267425 w 512090"/>
              <a:gd name="connsiteY25" fmla="*/ 267556 h 438905"/>
              <a:gd name="connsiteX26" fmla="*/ 365291 w 512090"/>
              <a:gd name="connsiteY26" fmla="*/ 267556 h 438905"/>
              <a:gd name="connsiteX27" fmla="*/ 365291 w 512090"/>
              <a:gd name="connsiteY27" fmla="*/ 329037 h 438905"/>
              <a:gd name="connsiteX28" fmla="*/ 267425 w 512090"/>
              <a:gd name="connsiteY28" fmla="*/ 329037 h 438905"/>
              <a:gd name="connsiteX29" fmla="*/ 267425 w 512090"/>
              <a:gd name="connsiteY29" fmla="*/ 352946 h 438905"/>
              <a:gd name="connsiteX30" fmla="*/ 365291 w 512090"/>
              <a:gd name="connsiteY30" fmla="*/ 352946 h 438905"/>
              <a:gd name="connsiteX31" fmla="*/ 365291 w 512090"/>
              <a:gd name="connsiteY31" fmla="*/ 414427 h 438905"/>
              <a:gd name="connsiteX32" fmla="*/ 267425 w 512090"/>
              <a:gd name="connsiteY32" fmla="*/ 414427 h 438905"/>
              <a:gd name="connsiteX33" fmla="*/ 267425 w 512090"/>
              <a:gd name="connsiteY33" fmla="*/ 352946 h 438905"/>
              <a:gd name="connsiteX34" fmla="*/ 243527 w 512090"/>
              <a:gd name="connsiteY34" fmla="*/ 352946 h 438905"/>
              <a:gd name="connsiteX35" fmla="*/ 243527 w 512090"/>
              <a:gd name="connsiteY35" fmla="*/ 414427 h 438905"/>
              <a:gd name="connsiteX36" fmla="*/ 145661 w 512090"/>
              <a:gd name="connsiteY36" fmla="*/ 414427 h 438905"/>
              <a:gd name="connsiteX37" fmla="*/ 145661 w 512090"/>
              <a:gd name="connsiteY37" fmla="*/ 352946 h 438905"/>
              <a:gd name="connsiteX38" fmla="*/ 243527 w 512090"/>
              <a:gd name="connsiteY38" fmla="*/ 352946 h 438905"/>
              <a:gd name="connsiteX39" fmla="*/ 145661 w 512090"/>
              <a:gd name="connsiteY39" fmla="*/ 266986 h 438905"/>
              <a:gd name="connsiteX40" fmla="*/ 243527 w 512090"/>
              <a:gd name="connsiteY40" fmla="*/ 266986 h 438905"/>
              <a:gd name="connsiteX41" fmla="*/ 243527 w 512090"/>
              <a:gd name="connsiteY41" fmla="*/ 328467 h 438905"/>
              <a:gd name="connsiteX42" fmla="*/ 145661 w 512090"/>
              <a:gd name="connsiteY42" fmla="*/ 328467 h 438905"/>
              <a:gd name="connsiteX43" fmla="*/ 145661 w 512090"/>
              <a:gd name="connsiteY43" fmla="*/ 266986 h 438905"/>
              <a:gd name="connsiteX44" fmla="*/ 121763 w 512090"/>
              <a:gd name="connsiteY44" fmla="*/ 266986 h 438905"/>
              <a:gd name="connsiteX45" fmla="*/ 121763 w 512090"/>
              <a:gd name="connsiteY45" fmla="*/ 328467 h 438905"/>
              <a:gd name="connsiteX46" fmla="*/ 23897 w 512090"/>
              <a:gd name="connsiteY46" fmla="*/ 328467 h 438905"/>
              <a:gd name="connsiteX47" fmla="*/ 23897 w 512090"/>
              <a:gd name="connsiteY47" fmla="*/ 266986 h 438905"/>
              <a:gd name="connsiteX48" fmla="*/ 121763 w 512090"/>
              <a:gd name="connsiteY48" fmla="*/ 266986 h 438905"/>
              <a:gd name="connsiteX49" fmla="*/ 121763 w 512090"/>
              <a:gd name="connsiteY49" fmla="*/ 243077 h 438905"/>
              <a:gd name="connsiteX50" fmla="*/ 23897 w 512090"/>
              <a:gd name="connsiteY50" fmla="*/ 243077 h 438905"/>
              <a:gd name="connsiteX51" fmla="*/ 23897 w 512090"/>
              <a:gd name="connsiteY51" fmla="*/ 181596 h 438905"/>
              <a:gd name="connsiteX52" fmla="*/ 121763 w 512090"/>
              <a:gd name="connsiteY52" fmla="*/ 181596 h 438905"/>
              <a:gd name="connsiteX53" fmla="*/ 121763 w 512090"/>
              <a:gd name="connsiteY53" fmla="*/ 243077 h 438905"/>
              <a:gd name="connsiteX54" fmla="*/ 121763 w 512090"/>
              <a:gd name="connsiteY54" fmla="*/ 243077 h 438905"/>
              <a:gd name="connsiteX55" fmla="*/ 243527 w 512090"/>
              <a:gd name="connsiteY55" fmla="*/ 243077 h 438905"/>
              <a:gd name="connsiteX56" fmla="*/ 145661 w 512090"/>
              <a:gd name="connsiteY56" fmla="*/ 243077 h 438905"/>
              <a:gd name="connsiteX57" fmla="*/ 145661 w 512090"/>
              <a:gd name="connsiteY57" fmla="*/ 181596 h 438905"/>
              <a:gd name="connsiteX58" fmla="*/ 243527 w 512090"/>
              <a:gd name="connsiteY58" fmla="*/ 181596 h 438905"/>
              <a:gd name="connsiteX59" fmla="*/ 243527 w 512090"/>
              <a:gd name="connsiteY59" fmla="*/ 243077 h 438905"/>
              <a:gd name="connsiteX60" fmla="*/ 243527 w 512090"/>
              <a:gd name="connsiteY60" fmla="*/ 243077 h 438905"/>
              <a:gd name="connsiteX61" fmla="*/ 365860 w 512090"/>
              <a:gd name="connsiteY61" fmla="*/ 181596 h 438905"/>
              <a:gd name="connsiteX62" fmla="*/ 365860 w 512090"/>
              <a:gd name="connsiteY62" fmla="*/ 243077 h 438905"/>
              <a:gd name="connsiteX63" fmla="*/ 267994 w 512090"/>
              <a:gd name="connsiteY63" fmla="*/ 243077 h 438905"/>
              <a:gd name="connsiteX64" fmla="*/ 267994 w 512090"/>
              <a:gd name="connsiteY64" fmla="*/ 181596 h 438905"/>
              <a:gd name="connsiteX65" fmla="*/ 365860 w 512090"/>
              <a:gd name="connsiteY65" fmla="*/ 181596 h 438905"/>
              <a:gd name="connsiteX66" fmla="*/ 30725 w 512090"/>
              <a:gd name="connsiteY66" fmla="*/ 70589 h 438905"/>
              <a:gd name="connsiteX67" fmla="*/ 75675 w 512090"/>
              <a:gd name="connsiteY67" fmla="*/ 70589 h 438905"/>
              <a:gd name="connsiteX68" fmla="*/ 75675 w 512090"/>
              <a:gd name="connsiteY68" fmla="*/ 78559 h 438905"/>
              <a:gd name="connsiteX69" fmla="*/ 113798 w 512090"/>
              <a:gd name="connsiteY69" fmla="*/ 117838 h 438905"/>
              <a:gd name="connsiteX70" fmla="*/ 153058 w 512090"/>
              <a:gd name="connsiteY70" fmla="*/ 79697 h 438905"/>
              <a:gd name="connsiteX71" fmla="*/ 153058 w 512090"/>
              <a:gd name="connsiteY71" fmla="*/ 78559 h 438905"/>
              <a:gd name="connsiteX72" fmla="*/ 153058 w 512090"/>
              <a:gd name="connsiteY72" fmla="*/ 70589 h 438905"/>
              <a:gd name="connsiteX73" fmla="*/ 357894 w 512090"/>
              <a:gd name="connsiteY73" fmla="*/ 70589 h 438905"/>
              <a:gd name="connsiteX74" fmla="*/ 357894 w 512090"/>
              <a:gd name="connsiteY74" fmla="*/ 78559 h 438905"/>
              <a:gd name="connsiteX75" fmla="*/ 396586 w 512090"/>
              <a:gd name="connsiteY75" fmla="*/ 117269 h 438905"/>
              <a:gd name="connsiteX76" fmla="*/ 435277 w 512090"/>
              <a:gd name="connsiteY76" fmla="*/ 78559 h 438905"/>
              <a:gd name="connsiteX77" fmla="*/ 435277 w 512090"/>
              <a:gd name="connsiteY77" fmla="*/ 70589 h 438905"/>
              <a:gd name="connsiteX78" fmla="*/ 480227 w 512090"/>
              <a:gd name="connsiteY78" fmla="*/ 70589 h 438905"/>
              <a:gd name="connsiteX79" fmla="*/ 487055 w 512090"/>
              <a:gd name="connsiteY79" fmla="*/ 77420 h 438905"/>
              <a:gd name="connsiteX80" fmla="*/ 487055 w 512090"/>
              <a:gd name="connsiteY80" fmla="*/ 157118 h 438905"/>
              <a:gd name="connsiteX81" fmla="*/ 22760 w 512090"/>
              <a:gd name="connsiteY81" fmla="*/ 157118 h 438905"/>
              <a:gd name="connsiteX82" fmla="*/ 22760 w 512090"/>
              <a:gd name="connsiteY82" fmla="*/ 77420 h 438905"/>
              <a:gd name="connsiteX83" fmla="*/ 30725 w 512090"/>
              <a:gd name="connsiteY83" fmla="*/ 70589 h 438905"/>
              <a:gd name="connsiteX84" fmla="*/ 99573 w 512090"/>
              <a:gd name="connsiteY84" fmla="*/ 38710 h 438905"/>
              <a:gd name="connsiteX85" fmla="*/ 99573 w 512090"/>
              <a:gd name="connsiteY85" fmla="*/ 77990 h 438905"/>
              <a:gd name="connsiteX86" fmla="*/ 114367 w 512090"/>
              <a:gd name="connsiteY86" fmla="*/ 92791 h 438905"/>
              <a:gd name="connsiteX87" fmla="*/ 129160 w 512090"/>
              <a:gd name="connsiteY87" fmla="*/ 77990 h 438905"/>
              <a:gd name="connsiteX88" fmla="*/ 129160 w 512090"/>
              <a:gd name="connsiteY88" fmla="*/ 38710 h 438905"/>
              <a:gd name="connsiteX89" fmla="*/ 114367 w 512090"/>
              <a:gd name="connsiteY89" fmla="*/ 23909 h 438905"/>
              <a:gd name="connsiteX90" fmla="*/ 99573 w 512090"/>
              <a:gd name="connsiteY90" fmla="*/ 38710 h 438905"/>
              <a:gd name="connsiteX91" fmla="*/ 382361 w 512090"/>
              <a:gd name="connsiteY91" fmla="*/ 38710 h 438905"/>
              <a:gd name="connsiteX92" fmla="*/ 382361 w 512090"/>
              <a:gd name="connsiteY92" fmla="*/ 77990 h 438905"/>
              <a:gd name="connsiteX93" fmla="*/ 397154 w 512090"/>
              <a:gd name="connsiteY93" fmla="*/ 92791 h 438905"/>
              <a:gd name="connsiteX94" fmla="*/ 411948 w 512090"/>
              <a:gd name="connsiteY94" fmla="*/ 77990 h 438905"/>
              <a:gd name="connsiteX95" fmla="*/ 411948 w 512090"/>
              <a:gd name="connsiteY95" fmla="*/ 77990 h 438905"/>
              <a:gd name="connsiteX96" fmla="*/ 411948 w 512090"/>
              <a:gd name="connsiteY96" fmla="*/ 38710 h 438905"/>
              <a:gd name="connsiteX97" fmla="*/ 397154 w 512090"/>
              <a:gd name="connsiteY97" fmla="*/ 23909 h 438905"/>
              <a:gd name="connsiteX98" fmla="*/ 382361 w 512090"/>
              <a:gd name="connsiteY98" fmla="*/ 38710 h 438905"/>
              <a:gd name="connsiteX99" fmla="*/ 480796 w 512090"/>
              <a:gd name="connsiteY99" fmla="*/ 46680 h 438905"/>
              <a:gd name="connsiteX100" fmla="*/ 435846 w 512090"/>
              <a:gd name="connsiteY100" fmla="*/ 46680 h 438905"/>
              <a:gd name="connsiteX101" fmla="*/ 435846 w 512090"/>
              <a:gd name="connsiteY101" fmla="*/ 38710 h 438905"/>
              <a:gd name="connsiteX102" fmla="*/ 397154 w 512090"/>
              <a:gd name="connsiteY102" fmla="*/ 0 h 438905"/>
              <a:gd name="connsiteX103" fmla="*/ 358464 w 512090"/>
              <a:gd name="connsiteY103" fmla="*/ 38710 h 438905"/>
              <a:gd name="connsiteX104" fmla="*/ 358464 w 512090"/>
              <a:gd name="connsiteY104" fmla="*/ 46680 h 438905"/>
              <a:gd name="connsiteX105" fmla="*/ 153627 w 512090"/>
              <a:gd name="connsiteY105" fmla="*/ 46680 h 438905"/>
              <a:gd name="connsiteX106" fmla="*/ 153627 w 512090"/>
              <a:gd name="connsiteY106" fmla="*/ 38710 h 438905"/>
              <a:gd name="connsiteX107" fmla="*/ 114367 w 512090"/>
              <a:gd name="connsiteY107" fmla="*/ 569 h 438905"/>
              <a:gd name="connsiteX108" fmla="*/ 76244 w 512090"/>
              <a:gd name="connsiteY108" fmla="*/ 38710 h 438905"/>
              <a:gd name="connsiteX109" fmla="*/ 76244 w 512090"/>
              <a:gd name="connsiteY109" fmla="*/ 46680 h 438905"/>
              <a:gd name="connsiteX110" fmla="*/ 31294 w 512090"/>
              <a:gd name="connsiteY110" fmla="*/ 46680 h 438905"/>
              <a:gd name="connsiteX111" fmla="*/ 0 w 512090"/>
              <a:gd name="connsiteY111" fmla="*/ 77990 h 438905"/>
              <a:gd name="connsiteX112" fmla="*/ 0 w 512090"/>
              <a:gd name="connsiteY112" fmla="*/ 408165 h 438905"/>
              <a:gd name="connsiteX113" fmla="*/ 31294 w 512090"/>
              <a:gd name="connsiteY113" fmla="*/ 438905 h 438905"/>
              <a:gd name="connsiteX114" fmla="*/ 481365 w 512090"/>
              <a:gd name="connsiteY114" fmla="*/ 438905 h 438905"/>
              <a:gd name="connsiteX115" fmla="*/ 512091 w 512090"/>
              <a:gd name="connsiteY115" fmla="*/ 408165 h 438905"/>
              <a:gd name="connsiteX116" fmla="*/ 512091 w 512090"/>
              <a:gd name="connsiteY116" fmla="*/ 77990 h 438905"/>
              <a:gd name="connsiteX117" fmla="*/ 480796 w 512090"/>
              <a:gd name="connsiteY117" fmla="*/ 46680 h 4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2090" h="438905">
                <a:moveTo>
                  <a:pt x="480796" y="414427"/>
                </a:moveTo>
                <a:lnTo>
                  <a:pt x="389758" y="414427"/>
                </a:lnTo>
                <a:lnTo>
                  <a:pt x="389758" y="352946"/>
                </a:lnTo>
                <a:lnTo>
                  <a:pt x="487624" y="352946"/>
                </a:lnTo>
                <a:lnTo>
                  <a:pt x="487624" y="407596"/>
                </a:lnTo>
                <a:cubicBezTo>
                  <a:pt x="487624" y="411581"/>
                  <a:pt x="484779" y="414427"/>
                  <a:pt x="480796" y="414427"/>
                </a:cubicBezTo>
                <a:close/>
                <a:moveTo>
                  <a:pt x="23897" y="407596"/>
                </a:moveTo>
                <a:lnTo>
                  <a:pt x="23897" y="352946"/>
                </a:lnTo>
                <a:lnTo>
                  <a:pt x="121763" y="352946"/>
                </a:lnTo>
                <a:lnTo>
                  <a:pt x="121763" y="414427"/>
                </a:lnTo>
                <a:lnTo>
                  <a:pt x="30725" y="414427"/>
                </a:lnTo>
                <a:cubicBezTo>
                  <a:pt x="26742" y="414427"/>
                  <a:pt x="23897" y="411581"/>
                  <a:pt x="23897" y="407596"/>
                </a:cubicBezTo>
                <a:lnTo>
                  <a:pt x="23897" y="407596"/>
                </a:lnTo>
                <a:close/>
                <a:moveTo>
                  <a:pt x="389758" y="243077"/>
                </a:moveTo>
                <a:lnTo>
                  <a:pt x="389758" y="181596"/>
                </a:lnTo>
                <a:lnTo>
                  <a:pt x="487624" y="181596"/>
                </a:lnTo>
                <a:lnTo>
                  <a:pt x="487624" y="243077"/>
                </a:lnTo>
                <a:lnTo>
                  <a:pt x="389758" y="243077"/>
                </a:lnTo>
                <a:close/>
                <a:moveTo>
                  <a:pt x="389758" y="266986"/>
                </a:moveTo>
                <a:lnTo>
                  <a:pt x="487624" y="266986"/>
                </a:lnTo>
                <a:lnTo>
                  <a:pt x="487624" y="328467"/>
                </a:lnTo>
                <a:lnTo>
                  <a:pt x="389758" y="328467"/>
                </a:lnTo>
                <a:lnTo>
                  <a:pt x="389758" y="266986"/>
                </a:lnTo>
                <a:lnTo>
                  <a:pt x="389758" y="266986"/>
                </a:lnTo>
                <a:close/>
                <a:moveTo>
                  <a:pt x="267425" y="329037"/>
                </a:moveTo>
                <a:lnTo>
                  <a:pt x="267425" y="267556"/>
                </a:lnTo>
                <a:lnTo>
                  <a:pt x="365291" y="267556"/>
                </a:lnTo>
                <a:lnTo>
                  <a:pt x="365291" y="329037"/>
                </a:lnTo>
                <a:lnTo>
                  <a:pt x="267425" y="329037"/>
                </a:lnTo>
                <a:close/>
                <a:moveTo>
                  <a:pt x="267425" y="352946"/>
                </a:moveTo>
                <a:lnTo>
                  <a:pt x="365291" y="352946"/>
                </a:lnTo>
                <a:lnTo>
                  <a:pt x="365291" y="414427"/>
                </a:lnTo>
                <a:lnTo>
                  <a:pt x="267425" y="414427"/>
                </a:lnTo>
                <a:cubicBezTo>
                  <a:pt x="267425" y="414427"/>
                  <a:pt x="267425" y="352946"/>
                  <a:pt x="267425" y="352946"/>
                </a:cubicBezTo>
                <a:close/>
                <a:moveTo>
                  <a:pt x="243527" y="352946"/>
                </a:moveTo>
                <a:lnTo>
                  <a:pt x="243527" y="414427"/>
                </a:lnTo>
                <a:lnTo>
                  <a:pt x="145661" y="414427"/>
                </a:lnTo>
                <a:lnTo>
                  <a:pt x="145661" y="352946"/>
                </a:lnTo>
                <a:lnTo>
                  <a:pt x="243527" y="352946"/>
                </a:lnTo>
                <a:close/>
                <a:moveTo>
                  <a:pt x="145661" y="266986"/>
                </a:moveTo>
                <a:lnTo>
                  <a:pt x="243527" y="266986"/>
                </a:lnTo>
                <a:lnTo>
                  <a:pt x="243527" y="328467"/>
                </a:lnTo>
                <a:lnTo>
                  <a:pt x="145661" y="328467"/>
                </a:lnTo>
                <a:lnTo>
                  <a:pt x="145661" y="266986"/>
                </a:lnTo>
                <a:close/>
                <a:moveTo>
                  <a:pt x="121763" y="266986"/>
                </a:moveTo>
                <a:lnTo>
                  <a:pt x="121763" y="328467"/>
                </a:lnTo>
                <a:lnTo>
                  <a:pt x="23897" y="328467"/>
                </a:lnTo>
                <a:lnTo>
                  <a:pt x="23897" y="266986"/>
                </a:lnTo>
                <a:lnTo>
                  <a:pt x="121763" y="266986"/>
                </a:lnTo>
                <a:close/>
                <a:moveTo>
                  <a:pt x="121763" y="243077"/>
                </a:moveTo>
                <a:lnTo>
                  <a:pt x="23897" y="243077"/>
                </a:lnTo>
                <a:lnTo>
                  <a:pt x="23897" y="181596"/>
                </a:lnTo>
                <a:lnTo>
                  <a:pt x="121763" y="181596"/>
                </a:lnTo>
                <a:lnTo>
                  <a:pt x="121763" y="243077"/>
                </a:lnTo>
                <a:lnTo>
                  <a:pt x="121763" y="243077"/>
                </a:lnTo>
                <a:close/>
                <a:moveTo>
                  <a:pt x="243527" y="243077"/>
                </a:moveTo>
                <a:lnTo>
                  <a:pt x="145661" y="243077"/>
                </a:lnTo>
                <a:lnTo>
                  <a:pt x="145661" y="181596"/>
                </a:lnTo>
                <a:lnTo>
                  <a:pt x="243527" y="181596"/>
                </a:lnTo>
                <a:lnTo>
                  <a:pt x="243527" y="243077"/>
                </a:lnTo>
                <a:lnTo>
                  <a:pt x="243527" y="243077"/>
                </a:lnTo>
                <a:close/>
                <a:moveTo>
                  <a:pt x="365860" y="181596"/>
                </a:moveTo>
                <a:lnTo>
                  <a:pt x="365860" y="243077"/>
                </a:lnTo>
                <a:lnTo>
                  <a:pt x="267994" y="243077"/>
                </a:lnTo>
                <a:lnTo>
                  <a:pt x="267994" y="181596"/>
                </a:lnTo>
                <a:lnTo>
                  <a:pt x="365860" y="181596"/>
                </a:lnTo>
                <a:close/>
                <a:moveTo>
                  <a:pt x="30725" y="70589"/>
                </a:moveTo>
                <a:lnTo>
                  <a:pt x="75675" y="70589"/>
                </a:lnTo>
                <a:lnTo>
                  <a:pt x="75675" y="78559"/>
                </a:lnTo>
                <a:cubicBezTo>
                  <a:pt x="75675" y="100191"/>
                  <a:pt x="92745" y="117838"/>
                  <a:pt x="113798" y="117838"/>
                </a:cubicBezTo>
                <a:cubicBezTo>
                  <a:pt x="135419" y="117838"/>
                  <a:pt x="153058" y="100760"/>
                  <a:pt x="153058" y="79697"/>
                </a:cubicBezTo>
                <a:cubicBezTo>
                  <a:pt x="153058" y="79128"/>
                  <a:pt x="153058" y="79128"/>
                  <a:pt x="153058" y="78559"/>
                </a:cubicBezTo>
                <a:lnTo>
                  <a:pt x="153058" y="70589"/>
                </a:lnTo>
                <a:lnTo>
                  <a:pt x="357894" y="70589"/>
                </a:lnTo>
                <a:lnTo>
                  <a:pt x="357894" y="78559"/>
                </a:lnTo>
                <a:cubicBezTo>
                  <a:pt x="357894" y="100191"/>
                  <a:pt x="375533" y="117269"/>
                  <a:pt x="396586" y="117269"/>
                </a:cubicBezTo>
                <a:cubicBezTo>
                  <a:pt x="418207" y="117269"/>
                  <a:pt x="435277" y="99622"/>
                  <a:pt x="435277" y="78559"/>
                </a:cubicBezTo>
                <a:lnTo>
                  <a:pt x="435277" y="70589"/>
                </a:lnTo>
                <a:lnTo>
                  <a:pt x="480227" y="70589"/>
                </a:lnTo>
                <a:cubicBezTo>
                  <a:pt x="484210" y="70589"/>
                  <a:pt x="487055" y="74005"/>
                  <a:pt x="487055" y="77420"/>
                </a:cubicBezTo>
                <a:lnTo>
                  <a:pt x="487055" y="157118"/>
                </a:lnTo>
                <a:lnTo>
                  <a:pt x="22760" y="157118"/>
                </a:lnTo>
                <a:lnTo>
                  <a:pt x="22760" y="77420"/>
                </a:lnTo>
                <a:cubicBezTo>
                  <a:pt x="23897" y="73435"/>
                  <a:pt x="26742" y="70589"/>
                  <a:pt x="30725" y="70589"/>
                </a:cubicBezTo>
                <a:close/>
                <a:moveTo>
                  <a:pt x="99573" y="38710"/>
                </a:moveTo>
                <a:lnTo>
                  <a:pt x="99573" y="77990"/>
                </a:lnTo>
                <a:cubicBezTo>
                  <a:pt x="99573" y="85959"/>
                  <a:pt x="106401" y="92791"/>
                  <a:pt x="114367" y="92791"/>
                </a:cubicBezTo>
                <a:cubicBezTo>
                  <a:pt x="122333" y="92791"/>
                  <a:pt x="129160" y="85959"/>
                  <a:pt x="129160" y="77990"/>
                </a:cubicBezTo>
                <a:lnTo>
                  <a:pt x="129160" y="38710"/>
                </a:lnTo>
                <a:cubicBezTo>
                  <a:pt x="129160" y="30741"/>
                  <a:pt x="122333" y="23909"/>
                  <a:pt x="114367" y="23909"/>
                </a:cubicBezTo>
                <a:cubicBezTo>
                  <a:pt x="106401" y="23909"/>
                  <a:pt x="99573" y="30741"/>
                  <a:pt x="99573" y="38710"/>
                </a:cubicBezTo>
                <a:close/>
                <a:moveTo>
                  <a:pt x="382361" y="38710"/>
                </a:moveTo>
                <a:lnTo>
                  <a:pt x="382361" y="77990"/>
                </a:lnTo>
                <a:cubicBezTo>
                  <a:pt x="382361" y="85959"/>
                  <a:pt x="389188" y="92791"/>
                  <a:pt x="397154" y="92791"/>
                </a:cubicBezTo>
                <a:cubicBezTo>
                  <a:pt x="405120" y="92791"/>
                  <a:pt x="411948" y="85959"/>
                  <a:pt x="411948" y="77990"/>
                </a:cubicBezTo>
                <a:lnTo>
                  <a:pt x="411948" y="77990"/>
                </a:lnTo>
                <a:lnTo>
                  <a:pt x="411948" y="38710"/>
                </a:lnTo>
                <a:cubicBezTo>
                  <a:pt x="411948" y="30741"/>
                  <a:pt x="405120" y="23909"/>
                  <a:pt x="397154" y="23909"/>
                </a:cubicBezTo>
                <a:cubicBezTo>
                  <a:pt x="389188" y="23909"/>
                  <a:pt x="382361" y="30741"/>
                  <a:pt x="382361" y="38710"/>
                </a:cubicBezTo>
                <a:close/>
                <a:moveTo>
                  <a:pt x="480796" y="46680"/>
                </a:moveTo>
                <a:lnTo>
                  <a:pt x="435846" y="46680"/>
                </a:lnTo>
                <a:lnTo>
                  <a:pt x="435846" y="38710"/>
                </a:lnTo>
                <a:cubicBezTo>
                  <a:pt x="435846" y="17078"/>
                  <a:pt x="418207" y="0"/>
                  <a:pt x="397154" y="0"/>
                </a:cubicBezTo>
                <a:cubicBezTo>
                  <a:pt x="375533" y="0"/>
                  <a:pt x="358464" y="17647"/>
                  <a:pt x="358464" y="38710"/>
                </a:cubicBezTo>
                <a:lnTo>
                  <a:pt x="358464" y="46680"/>
                </a:lnTo>
                <a:lnTo>
                  <a:pt x="153627" y="46680"/>
                </a:lnTo>
                <a:lnTo>
                  <a:pt x="153627" y="38710"/>
                </a:lnTo>
                <a:cubicBezTo>
                  <a:pt x="153627" y="17078"/>
                  <a:pt x="135988" y="0"/>
                  <a:pt x="114367" y="569"/>
                </a:cubicBezTo>
                <a:cubicBezTo>
                  <a:pt x="93314" y="569"/>
                  <a:pt x="76244" y="17647"/>
                  <a:pt x="76244" y="38710"/>
                </a:cubicBezTo>
                <a:lnTo>
                  <a:pt x="76244" y="46680"/>
                </a:lnTo>
                <a:lnTo>
                  <a:pt x="31294" y="46680"/>
                </a:lnTo>
                <a:cubicBezTo>
                  <a:pt x="14225" y="46680"/>
                  <a:pt x="569" y="60342"/>
                  <a:pt x="0" y="77990"/>
                </a:cubicBezTo>
                <a:lnTo>
                  <a:pt x="0" y="408165"/>
                </a:lnTo>
                <a:cubicBezTo>
                  <a:pt x="0" y="425243"/>
                  <a:pt x="13655" y="438905"/>
                  <a:pt x="31294" y="438905"/>
                </a:cubicBezTo>
                <a:lnTo>
                  <a:pt x="481365" y="438905"/>
                </a:lnTo>
                <a:cubicBezTo>
                  <a:pt x="498435" y="438905"/>
                  <a:pt x="512091" y="425243"/>
                  <a:pt x="512091" y="408165"/>
                </a:cubicBezTo>
                <a:lnTo>
                  <a:pt x="512091" y="77990"/>
                </a:lnTo>
                <a:cubicBezTo>
                  <a:pt x="511521" y="60342"/>
                  <a:pt x="497866" y="46680"/>
                  <a:pt x="480796" y="46680"/>
                </a:cubicBezTo>
                <a:close/>
              </a:path>
            </a:pathLst>
          </a:custGeom>
          <a:solidFill>
            <a:srgbClr val="E6EAF0"/>
          </a:solidFill>
          <a:ln w="5690" cap="flat">
            <a:solidFill>
              <a:srgbClr val="1C2E46"/>
            </a:solidFill>
            <a:prstDash val="solid"/>
            <a:miter/>
          </a:ln>
        </p:spPr>
        <p:txBody>
          <a:bodyPr rtlCol="0" anchor="ctr"/>
          <a:lstStyle/>
          <a:p>
            <a:endParaRPr lang="en-BR"/>
          </a:p>
        </p:txBody>
      </p:sp>
      <p:sp>
        <p:nvSpPr>
          <p:cNvPr id="21" name="Google Shape;521;p38">
            <a:extLst>
              <a:ext uri="{FF2B5EF4-FFF2-40B4-BE49-F238E27FC236}">
                <a16:creationId xmlns:a16="http://schemas.microsoft.com/office/drawing/2014/main" id="{1372282F-6581-5BA2-41BE-6C9648A2A50E}"/>
              </a:ext>
            </a:extLst>
          </p:cNvPr>
          <p:cNvSpPr/>
          <p:nvPr/>
        </p:nvSpPr>
        <p:spPr>
          <a:xfrm>
            <a:off x="4549215" y="3799470"/>
            <a:ext cx="1852591" cy="1003449"/>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noFill/>
          <a:ln w="12700" cap="flat" cmpd="sng">
            <a:solidFill>
              <a:srgbClr val="97864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CaixaDeTexto 21">
            <a:extLst>
              <a:ext uri="{FF2B5EF4-FFF2-40B4-BE49-F238E27FC236}">
                <a16:creationId xmlns:a16="http://schemas.microsoft.com/office/drawing/2014/main" id="{BAF8D526-B229-85E7-CE80-EDEE9DB3D4F0}"/>
              </a:ext>
            </a:extLst>
          </p:cNvPr>
          <p:cNvSpPr txBox="1"/>
          <p:nvPr/>
        </p:nvSpPr>
        <p:spPr>
          <a:xfrm>
            <a:off x="2908300" y="1730431"/>
            <a:ext cx="285656" cy="261610"/>
          </a:xfrm>
          <a:prstGeom prst="rect">
            <a:avLst/>
          </a:prstGeom>
          <a:noFill/>
        </p:spPr>
        <p:txBody>
          <a:bodyPr wrap="none" rtlCol="0">
            <a:spAutoFit/>
          </a:bodyPr>
          <a:lstStyle/>
          <a:p>
            <a:r>
              <a:rPr lang="pt-BR" sz="1100">
                <a:latin typeface="Calibri" panose="020F0502020204030204" pitchFamily="34" charset="0"/>
                <a:cs typeface="Calibri" panose="020F0502020204030204" pitchFamily="34" charset="0"/>
              </a:rPr>
              <a:t>%</a:t>
            </a:r>
            <a:endParaRPr lang="en-US" sz="1100">
              <a:latin typeface="Calibri" panose="020F0502020204030204" pitchFamily="34" charset="0"/>
              <a:cs typeface="Calibri" panose="020F0502020204030204" pitchFamily="34" charset="0"/>
            </a:endParaRPr>
          </a:p>
        </p:txBody>
      </p:sp>
      <p:sp>
        <p:nvSpPr>
          <p:cNvPr id="23" name="Google Shape;345;p30">
            <a:extLst>
              <a:ext uri="{FF2B5EF4-FFF2-40B4-BE49-F238E27FC236}">
                <a16:creationId xmlns:a16="http://schemas.microsoft.com/office/drawing/2014/main" id="{22643484-B470-3D2A-F590-8D3BC0957257}"/>
              </a:ext>
            </a:extLst>
          </p:cNvPr>
          <p:cNvSpPr txBox="1"/>
          <p:nvPr/>
        </p:nvSpPr>
        <p:spPr>
          <a:xfrm>
            <a:off x="520699" y="1292045"/>
            <a:ext cx="6946901"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Cônjuges ou amigos são os principais acompanhantes.</a:t>
            </a:r>
            <a:endParaRPr>
              <a:solidFill>
                <a:srgbClr val="1C2E4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684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P spid="10" grpId="0"/>
      <p:bldP spid="11"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15A8C16-9B22-0767-D54B-979A4528D7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14</a:t>
            </a:fld>
            <a:endParaRPr lang="pt-BR"/>
          </a:p>
        </p:txBody>
      </p:sp>
      <p:sp>
        <p:nvSpPr>
          <p:cNvPr id="3" name="Google Shape;370;p31">
            <a:extLst>
              <a:ext uri="{FF2B5EF4-FFF2-40B4-BE49-F238E27FC236}">
                <a16:creationId xmlns:a16="http://schemas.microsoft.com/office/drawing/2014/main" id="{E6FC5187-5776-408B-E9F1-DB6D01E93391}"/>
              </a:ext>
            </a:extLst>
          </p:cNvPr>
          <p:cNvSpPr txBox="1"/>
          <p:nvPr/>
        </p:nvSpPr>
        <p:spPr>
          <a:xfrm>
            <a:off x="413486" y="1228972"/>
            <a:ext cx="6704524"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800">
                <a:solidFill>
                  <a:srgbClr val="1C2E46"/>
                </a:solidFill>
                <a:latin typeface="Allura"/>
                <a:sym typeface="Bebas Neue"/>
              </a:rPr>
              <a:t>Acreditam que a Osesp tem programas e atividades para as crianças?</a:t>
            </a:r>
          </a:p>
        </p:txBody>
      </p:sp>
      <p:sp>
        <p:nvSpPr>
          <p:cNvPr id="4" name="Google Shape;372;p31">
            <a:extLst>
              <a:ext uri="{FF2B5EF4-FFF2-40B4-BE49-F238E27FC236}">
                <a16:creationId xmlns:a16="http://schemas.microsoft.com/office/drawing/2014/main" id="{B893100A-EBEC-AAF3-9BB1-D6EC905E19AB}"/>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graphicFrame>
        <p:nvGraphicFramePr>
          <p:cNvPr id="10" name="Google Shape;158;p24">
            <a:extLst>
              <a:ext uri="{FF2B5EF4-FFF2-40B4-BE49-F238E27FC236}">
                <a16:creationId xmlns:a16="http://schemas.microsoft.com/office/drawing/2014/main" id="{518456E5-2A84-3923-9BBF-43D4D001351B}"/>
              </a:ext>
            </a:extLst>
          </p:cNvPr>
          <p:cNvGraphicFramePr/>
          <p:nvPr>
            <p:extLst>
              <p:ext uri="{D42A27DB-BD31-4B8C-83A1-F6EECF244321}">
                <p14:modId xmlns:p14="http://schemas.microsoft.com/office/powerpoint/2010/main" val="2983366110"/>
              </p:ext>
            </p:extLst>
          </p:nvPr>
        </p:nvGraphicFramePr>
        <p:xfrm>
          <a:off x="615139" y="2064538"/>
          <a:ext cx="3872954" cy="2975735"/>
        </p:xfrm>
        <a:graphic>
          <a:graphicData uri="http://schemas.openxmlformats.org/drawingml/2006/chart">
            <c:chart xmlns:c="http://schemas.openxmlformats.org/drawingml/2006/chart" xmlns:r="http://schemas.openxmlformats.org/officeDocument/2006/relationships" r:id="rId3"/>
          </a:graphicData>
        </a:graphic>
      </p:graphicFrame>
      <p:sp>
        <p:nvSpPr>
          <p:cNvPr id="12" name="CaixaDeTexto 11">
            <a:extLst>
              <a:ext uri="{FF2B5EF4-FFF2-40B4-BE49-F238E27FC236}">
                <a16:creationId xmlns:a16="http://schemas.microsoft.com/office/drawing/2014/main" id="{84B37CD2-DA85-3BFF-4AC0-6653715C4252}"/>
              </a:ext>
            </a:extLst>
          </p:cNvPr>
          <p:cNvSpPr txBox="1"/>
          <p:nvPr/>
        </p:nvSpPr>
        <p:spPr>
          <a:xfrm>
            <a:off x="360786" y="4768814"/>
            <a:ext cx="3797570" cy="1200329"/>
          </a:xfrm>
          <a:prstGeom prst="rect">
            <a:avLst/>
          </a:prstGeom>
          <a:noFill/>
        </p:spPr>
        <p:txBody>
          <a:bodyPr wrap="square">
            <a:spAutoFit/>
          </a:bodyPr>
          <a:lstStyle/>
          <a:p>
            <a:pPr marR="0" rtl="0" fontAlgn="t">
              <a:spcBef>
                <a:spcPts val="0"/>
              </a:spcBef>
              <a:spcAft>
                <a:spcPts val="0"/>
              </a:spcAft>
            </a:pPr>
            <a:r>
              <a:rPr lang="en-US" sz="1600" i="1" u="sng">
                <a:solidFill>
                  <a:srgbClr val="95874D"/>
                </a:solidFill>
                <a:latin typeface="Bebas Neue"/>
              </a:rPr>
              <a:t>Por que </a:t>
            </a:r>
            <a:r>
              <a:rPr lang="en-US" sz="1600" i="1" u="sng" err="1">
                <a:solidFill>
                  <a:srgbClr val="95874D"/>
                </a:solidFill>
                <a:latin typeface="Bebas Neue"/>
              </a:rPr>
              <a:t>não</a:t>
            </a:r>
            <a:r>
              <a:rPr lang="en-US" sz="1600" i="1" u="sng">
                <a:solidFill>
                  <a:srgbClr val="95874D"/>
                </a:solidFill>
                <a:latin typeface="Bebas Neue"/>
              </a:rPr>
              <a:t>?</a:t>
            </a:r>
          </a:p>
          <a:p>
            <a:pPr marR="0" rtl="0" fontAlgn="t">
              <a:spcBef>
                <a:spcPts val="0"/>
              </a:spcBef>
              <a:spcAft>
                <a:spcPts val="0"/>
              </a:spcAft>
            </a:pPr>
            <a:r>
              <a:rPr lang="en-US" i="1">
                <a:solidFill>
                  <a:srgbClr val="95874D"/>
                </a:solidFill>
                <a:latin typeface="Bebas Neue"/>
              </a:rPr>
              <a:t>Na </a:t>
            </a:r>
            <a:r>
              <a:rPr lang="en-US" i="1" err="1">
                <a:solidFill>
                  <a:srgbClr val="95874D"/>
                </a:solidFill>
                <a:latin typeface="Bebas Neue"/>
              </a:rPr>
              <a:t>verdade</a:t>
            </a:r>
            <a:r>
              <a:rPr lang="en-US" i="1">
                <a:solidFill>
                  <a:srgbClr val="95874D"/>
                </a:solidFill>
                <a:latin typeface="Bebas Neue"/>
              </a:rPr>
              <a:t> a </a:t>
            </a:r>
            <a:r>
              <a:rPr lang="en-US" sz="1400" i="1" err="1">
                <a:solidFill>
                  <a:srgbClr val="95874D"/>
                </a:solidFill>
                <a:latin typeface="Bebas Neue"/>
              </a:rPr>
              <a:t>Maioria</a:t>
            </a:r>
            <a:r>
              <a:rPr lang="en-US" sz="1400" i="1">
                <a:solidFill>
                  <a:srgbClr val="95874D"/>
                </a:solidFill>
                <a:latin typeface="Bebas Neue"/>
              </a:rPr>
              <a:t> </a:t>
            </a:r>
            <a:r>
              <a:rPr lang="en-US" sz="1400" i="1" err="1">
                <a:solidFill>
                  <a:srgbClr val="95874D"/>
                </a:solidFill>
                <a:latin typeface="Bebas Neue"/>
              </a:rPr>
              <a:t>afirma</a:t>
            </a:r>
            <a:r>
              <a:rPr lang="en-US" sz="1400" i="1">
                <a:solidFill>
                  <a:srgbClr val="95874D"/>
                </a:solidFill>
                <a:latin typeface="Bebas Neue"/>
              </a:rPr>
              <a:t> qu</a:t>
            </a:r>
            <a:r>
              <a:rPr lang="en-US" i="1">
                <a:solidFill>
                  <a:srgbClr val="95874D"/>
                </a:solidFill>
                <a:latin typeface="Bebas Neue"/>
              </a:rPr>
              <a:t>e </a:t>
            </a:r>
            <a:r>
              <a:rPr lang="en-US" i="1" err="1">
                <a:solidFill>
                  <a:srgbClr val="95874D"/>
                </a:solidFill>
                <a:latin typeface="Bebas Neue"/>
              </a:rPr>
              <a:t>desconhece</a:t>
            </a:r>
            <a:r>
              <a:rPr lang="en-US" i="1">
                <a:solidFill>
                  <a:srgbClr val="95874D"/>
                </a:solidFill>
                <a:latin typeface="Bebas Neue"/>
              </a:rPr>
              <a:t> </a:t>
            </a:r>
            <a:r>
              <a:rPr lang="en-US" i="1" err="1">
                <a:solidFill>
                  <a:srgbClr val="95874D"/>
                </a:solidFill>
                <a:latin typeface="Bebas Neue"/>
              </a:rPr>
              <a:t>uma</a:t>
            </a:r>
            <a:r>
              <a:rPr lang="en-US" i="1">
                <a:solidFill>
                  <a:srgbClr val="95874D"/>
                </a:solidFill>
                <a:latin typeface="Bebas Neue"/>
              </a:rPr>
              <a:t> </a:t>
            </a:r>
            <a:r>
              <a:rPr lang="en-US" i="1" err="1">
                <a:solidFill>
                  <a:srgbClr val="95874D"/>
                </a:solidFill>
                <a:latin typeface="Bebas Neue"/>
              </a:rPr>
              <a:t>programação</a:t>
            </a:r>
            <a:r>
              <a:rPr lang="en-US" i="1">
                <a:solidFill>
                  <a:srgbClr val="95874D"/>
                </a:solidFill>
                <a:latin typeface="Bebas Neue"/>
              </a:rPr>
              <a:t> </a:t>
            </a:r>
            <a:r>
              <a:rPr lang="en-US" i="1" err="1">
                <a:solidFill>
                  <a:srgbClr val="95874D"/>
                </a:solidFill>
                <a:latin typeface="Bebas Neue"/>
              </a:rPr>
              <a:t>específica</a:t>
            </a:r>
            <a:r>
              <a:rPr lang="en-US" i="1">
                <a:solidFill>
                  <a:srgbClr val="95874D"/>
                </a:solidFill>
                <a:latin typeface="Bebas Neue"/>
              </a:rPr>
              <a:t> para </a:t>
            </a:r>
            <a:r>
              <a:rPr lang="en-US" i="1" err="1">
                <a:solidFill>
                  <a:srgbClr val="95874D"/>
                </a:solidFill>
                <a:latin typeface="Bebas Neue"/>
              </a:rPr>
              <a:t>crianças</a:t>
            </a:r>
            <a:r>
              <a:rPr lang="en-US" i="1">
                <a:solidFill>
                  <a:srgbClr val="95874D"/>
                </a:solidFill>
                <a:latin typeface="Bebas Neue"/>
              </a:rPr>
              <a:t> (68%)</a:t>
            </a:r>
          </a:p>
          <a:p>
            <a:pPr marR="0" rtl="0" fontAlgn="t">
              <a:spcBef>
                <a:spcPts val="0"/>
              </a:spcBef>
              <a:spcAft>
                <a:spcPts val="0"/>
              </a:spcAft>
            </a:pPr>
            <a:r>
              <a:rPr lang="en-US" sz="1400" i="1" err="1">
                <a:solidFill>
                  <a:srgbClr val="95874D"/>
                </a:solidFill>
                <a:latin typeface="Bebas Neue"/>
              </a:rPr>
              <a:t>Demais</a:t>
            </a:r>
            <a:r>
              <a:rPr lang="en-US" sz="1400" i="1">
                <a:solidFill>
                  <a:srgbClr val="95874D"/>
                </a:solidFill>
                <a:latin typeface="Bebas Neue"/>
              </a:rPr>
              <a:t> </a:t>
            </a:r>
            <a:r>
              <a:rPr lang="en-US" sz="1400" i="1" err="1">
                <a:solidFill>
                  <a:srgbClr val="95874D"/>
                </a:solidFill>
                <a:latin typeface="Bebas Neue"/>
              </a:rPr>
              <a:t>acham</a:t>
            </a:r>
            <a:r>
              <a:rPr lang="en-US" sz="1400" i="1">
                <a:solidFill>
                  <a:srgbClr val="95874D"/>
                </a:solidFill>
                <a:latin typeface="Bebas Neue"/>
              </a:rPr>
              <a:t> que o  </a:t>
            </a:r>
            <a:r>
              <a:rPr lang="en-US" sz="1400" i="1" err="1">
                <a:solidFill>
                  <a:srgbClr val="95874D"/>
                </a:solidFill>
                <a:latin typeface="Bebas Neue"/>
              </a:rPr>
              <a:t>repertório</a:t>
            </a:r>
            <a:r>
              <a:rPr lang="en-US" sz="1400" i="1">
                <a:solidFill>
                  <a:srgbClr val="95874D"/>
                </a:solidFill>
                <a:latin typeface="Bebas Neue"/>
              </a:rPr>
              <a:t> </a:t>
            </a:r>
            <a:r>
              <a:rPr lang="en-US" sz="1400" i="1" err="1">
                <a:solidFill>
                  <a:srgbClr val="95874D"/>
                </a:solidFill>
                <a:latin typeface="Bebas Neue"/>
              </a:rPr>
              <a:t>não</a:t>
            </a:r>
            <a:r>
              <a:rPr lang="en-US" sz="1400" i="1">
                <a:solidFill>
                  <a:srgbClr val="95874D"/>
                </a:solidFill>
                <a:latin typeface="Bebas Neue"/>
              </a:rPr>
              <a:t> é </a:t>
            </a:r>
            <a:r>
              <a:rPr lang="en-US" sz="1400" i="1" err="1">
                <a:solidFill>
                  <a:srgbClr val="95874D"/>
                </a:solidFill>
                <a:latin typeface="Bebas Neue"/>
              </a:rPr>
              <a:t>atrativo</a:t>
            </a:r>
            <a:r>
              <a:rPr lang="en-US" sz="1400" i="1">
                <a:solidFill>
                  <a:srgbClr val="95874D"/>
                </a:solidFill>
                <a:latin typeface="Bebas Neue"/>
              </a:rPr>
              <a:t> para as </a:t>
            </a:r>
            <a:r>
              <a:rPr lang="en-US" sz="1400" i="1" err="1">
                <a:solidFill>
                  <a:srgbClr val="95874D"/>
                </a:solidFill>
                <a:latin typeface="Bebas Neue"/>
              </a:rPr>
              <a:t>crianças</a:t>
            </a:r>
            <a:r>
              <a:rPr lang="en-US" sz="1400" i="1">
                <a:solidFill>
                  <a:srgbClr val="95874D"/>
                </a:solidFill>
                <a:latin typeface="Bebas Neue"/>
              </a:rPr>
              <a:t>.</a:t>
            </a:r>
          </a:p>
        </p:txBody>
      </p:sp>
      <p:sp>
        <p:nvSpPr>
          <p:cNvPr id="14" name="CaixaDeTexto 13">
            <a:extLst>
              <a:ext uri="{FF2B5EF4-FFF2-40B4-BE49-F238E27FC236}">
                <a16:creationId xmlns:a16="http://schemas.microsoft.com/office/drawing/2014/main" id="{B4D4F67A-9A81-BB88-B160-02037BCF18C5}"/>
              </a:ext>
            </a:extLst>
          </p:cNvPr>
          <p:cNvSpPr txBox="1"/>
          <p:nvPr/>
        </p:nvSpPr>
        <p:spPr>
          <a:xfrm>
            <a:off x="4755481" y="2251207"/>
            <a:ext cx="2355136" cy="1631216"/>
          </a:xfrm>
          <a:prstGeom prst="rect">
            <a:avLst/>
          </a:prstGeom>
          <a:noFill/>
        </p:spPr>
        <p:txBody>
          <a:bodyPr wrap="square">
            <a:spAutoFit/>
          </a:bodyPr>
          <a:lstStyle/>
          <a:p>
            <a:pPr marR="0" rtl="0" fontAlgn="t">
              <a:spcBef>
                <a:spcPts val="0"/>
              </a:spcBef>
              <a:spcAft>
                <a:spcPts val="0"/>
              </a:spcAft>
            </a:pPr>
            <a:r>
              <a:rPr lang="pt-BR" sz="1600" i="1" u="sng">
                <a:solidFill>
                  <a:srgbClr val="1C2E46"/>
                </a:solidFill>
                <a:latin typeface="Bebas Neue"/>
              </a:rPr>
              <a:t>POR QUE SIM?</a:t>
            </a:r>
          </a:p>
          <a:p>
            <a:pPr marR="0" rtl="0" fontAlgn="t">
              <a:spcBef>
                <a:spcPts val="0"/>
              </a:spcBef>
              <a:spcAft>
                <a:spcPts val="0"/>
              </a:spcAft>
            </a:pPr>
            <a:r>
              <a:rPr lang="pt-BR" i="1">
                <a:solidFill>
                  <a:srgbClr val="1C2E46"/>
                </a:solidFill>
                <a:latin typeface="Bebas Neue"/>
              </a:rPr>
              <a:t>25% </a:t>
            </a:r>
            <a:r>
              <a:rPr lang="en-US" i="1" err="1">
                <a:solidFill>
                  <a:srgbClr val="1C2E46"/>
                </a:solidFill>
                <a:latin typeface="Bebas Neue"/>
              </a:rPr>
              <a:t>ACREDITAm</a:t>
            </a:r>
            <a:r>
              <a:rPr lang="en-US" i="1">
                <a:solidFill>
                  <a:srgbClr val="1C2E46"/>
                </a:solidFill>
                <a:latin typeface="Bebas Neue"/>
              </a:rPr>
              <a:t> QUE O REPERTÓRIO ATUAL É ADEQUADO ÀS CRIANÇAS mas, a </a:t>
            </a:r>
            <a:r>
              <a:rPr lang="en-US" i="1" err="1">
                <a:solidFill>
                  <a:srgbClr val="1C2E46"/>
                </a:solidFill>
                <a:latin typeface="Bebas Neue"/>
              </a:rPr>
              <a:t>maioria</a:t>
            </a:r>
            <a:r>
              <a:rPr lang="en-US" i="1">
                <a:solidFill>
                  <a:srgbClr val="1C2E46"/>
                </a:solidFill>
                <a:latin typeface="Bebas Neue"/>
              </a:rPr>
              <a:t> </a:t>
            </a:r>
            <a:r>
              <a:rPr lang="en-US" i="1" err="1">
                <a:solidFill>
                  <a:srgbClr val="1C2E46"/>
                </a:solidFill>
                <a:latin typeface="Bebas Neue"/>
              </a:rPr>
              <a:t>cita</a:t>
            </a:r>
            <a:r>
              <a:rPr lang="en-US" i="1">
                <a:solidFill>
                  <a:srgbClr val="1C2E46"/>
                </a:solidFill>
                <a:latin typeface="Bebas Neue"/>
              </a:rPr>
              <a:t> (58%): </a:t>
            </a:r>
            <a:r>
              <a:rPr lang="en-US" sz="1400" i="1">
                <a:solidFill>
                  <a:srgbClr val="1C2E46"/>
                </a:solidFill>
                <a:latin typeface="Bebas Neue"/>
              </a:rPr>
              <a:t>TRILHAS SONORAS DE FILMES, DESENHOS E GAMES,</a:t>
            </a:r>
          </a:p>
          <a:p>
            <a:pPr marR="0" rtl="0" fontAlgn="t">
              <a:spcBef>
                <a:spcPts val="0"/>
              </a:spcBef>
              <a:spcAft>
                <a:spcPts val="0"/>
              </a:spcAft>
            </a:pPr>
            <a:r>
              <a:rPr lang="en-US" i="1">
                <a:solidFill>
                  <a:srgbClr val="1C2E46"/>
                </a:solidFill>
                <a:latin typeface="Bebas Neue"/>
              </a:rPr>
              <a:t>PROGRAMAÇÃO MATINAL, </a:t>
            </a:r>
            <a:r>
              <a:rPr lang="en-US" sz="1400" i="1">
                <a:solidFill>
                  <a:srgbClr val="1C2E46"/>
                </a:solidFill>
                <a:latin typeface="Bebas Neue"/>
              </a:rPr>
              <a:t>VISITA GUIADA e  </a:t>
            </a:r>
            <a:r>
              <a:rPr lang="en-US" i="1">
                <a:solidFill>
                  <a:srgbClr val="1C2E46"/>
                </a:solidFill>
                <a:latin typeface="Bebas Neue"/>
              </a:rPr>
              <a:t>CORO INFANTIL.</a:t>
            </a:r>
            <a:endParaRPr lang="en-US" sz="1400" i="1">
              <a:solidFill>
                <a:srgbClr val="1C2E46"/>
              </a:solidFill>
              <a:latin typeface="Bebas Neue"/>
            </a:endParaRPr>
          </a:p>
        </p:txBody>
      </p:sp>
      <p:sp>
        <p:nvSpPr>
          <p:cNvPr id="15" name="Google Shape;160;p24">
            <a:extLst>
              <a:ext uri="{FF2B5EF4-FFF2-40B4-BE49-F238E27FC236}">
                <a16:creationId xmlns:a16="http://schemas.microsoft.com/office/drawing/2014/main" id="{C0D18806-483A-32D3-5DAC-39F5115654BD}"/>
              </a:ext>
            </a:extLst>
          </p:cNvPr>
          <p:cNvSpPr/>
          <p:nvPr/>
        </p:nvSpPr>
        <p:spPr>
          <a:xfrm>
            <a:off x="3842375" y="2872721"/>
            <a:ext cx="831898" cy="61176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1C2E46"/>
          </a:solidFill>
          <a:ln w="9525" cap="flat" cmpd="sng">
            <a:no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bg1"/>
                </a:solidFill>
                <a:latin typeface="Bebas Neue"/>
                <a:ea typeface="Bebas Neue"/>
                <a:cs typeface="Bebas Neue"/>
                <a:sym typeface="Bebas Neue"/>
              </a:rPr>
              <a:t>  SIM</a:t>
            </a:r>
            <a:endParaRPr>
              <a:solidFill>
                <a:schemeClr val="bg1"/>
              </a:solidFill>
            </a:endParaRPr>
          </a:p>
        </p:txBody>
      </p:sp>
      <p:sp>
        <p:nvSpPr>
          <p:cNvPr id="16" name="Google Shape;161;p24">
            <a:extLst>
              <a:ext uri="{FF2B5EF4-FFF2-40B4-BE49-F238E27FC236}">
                <a16:creationId xmlns:a16="http://schemas.microsoft.com/office/drawing/2014/main" id="{8A3041C1-EB34-60B6-6DB1-CA5463BDBC8E}"/>
              </a:ext>
            </a:extLst>
          </p:cNvPr>
          <p:cNvSpPr/>
          <p:nvPr/>
        </p:nvSpPr>
        <p:spPr>
          <a:xfrm>
            <a:off x="440139" y="2559709"/>
            <a:ext cx="838200" cy="615774"/>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chemeClr val="lt1"/>
                </a:solidFill>
                <a:latin typeface="Bebas Neue"/>
                <a:ea typeface="Bebas Neue"/>
                <a:cs typeface="Bebas Neue"/>
                <a:sym typeface="Bebas Neue"/>
              </a:rPr>
              <a:t>     NÃO</a:t>
            </a:r>
            <a:endParaRPr sz="1800">
              <a:solidFill>
                <a:schemeClr val="lt1"/>
              </a:solidFill>
              <a:latin typeface="Calibri"/>
              <a:ea typeface="Calibri"/>
              <a:cs typeface="Calibri"/>
              <a:sym typeface="Calibri"/>
            </a:endParaRPr>
          </a:p>
        </p:txBody>
      </p:sp>
      <p:sp>
        <p:nvSpPr>
          <p:cNvPr id="18" name="Google Shape;323;p29">
            <a:extLst>
              <a:ext uri="{FF2B5EF4-FFF2-40B4-BE49-F238E27FC236}">
                <a16:creationId xmlns:a16="http://schemas.microsoft.com/office/drawing/2014/main" id="{CB2C3076-28A2-21A1-FC17-A0D1A0CC44D9}"/>
              </a:ext>
            </a:extLst>
          </p:cNvPr>
          <p:cNvSpPr txBox="1"/>
          <p:nvPr/>
        </p:nvSpPr>
        <p:spPr>
          <a:xfrm>
            <a:off x="7919502" y="1436694"/>
            <a:ext cx="4198855" cy="1255688"/>
          </a:xfrm>
          <a:prstGeom prst="rect">
            <a:avLst/>
          </a:prstGeom>
          <a:noFill/>
          <a:ln>
            <a:noFill/>
          </a:ln>
        </p:spPr>
        <p:txBody>
          <a:bodyPr spcFirstLastPara="1" wrap="square" lIns="91425" tIns="45700" rIns="91425" bIns="45700" anchor="t" anchorCtr="0">
            <a:spAutoFit/>
          </a:bodyPr>
          <a:lstStyle/>
          <a:p>
            <a:pPr algn="ctr">
              <a:lnSpc>
                <a:spcPct val="90000"/>
              </a:lnSpc>
            </a:pPr>
            <a:r>
              <a:rPr lang="pt-BR" sz="2800">
                <a:solidFill>
                  <a:schemeClr val="bg1"/>
                </a:solidFill>
                <a:latin typeface="Allura"/>
                <a:sym typeface="Allura"/>
              </a:rPr>
              <a:t>Por que as atividades já  desenvolvidas pela Osesp são interessantes para as crianças?</a:t>
            </a:r>
            <a:endParaRPr sz="2800">
              <a:solidFill>
                <a:schemeClr val="bg1"/>
              </a:solidFill>
              <a:latin typeface="Allura"/>
              <a:sym typeface="Allura"/>
            </a:endParaRPr>
          </a:p>
        </p:txBody>
      </p:sp>
      <p:graphicFrame>
        <p:nvGraphicFramePr>
          <p:cNvPr id="21" name="Tabela 20">
            <a:extLst>
              <a:ext uri="{FF2B5EF4-FFF2-40B4-BE49-F238E27FC236}">
                <a16:creationId xmlns:a16="http://schemas.microsoft.com/office/drawing/2014/main" id="{23FC3218-7D59-822C-B064-E7FE399B0714}"/>
              </a:ext>
            </a:extLst>
          </p:cNvPr>
          <p:cNvGraphicFramePr>
            <a:graphicFrameLocks noGrp="1"/>
          </p:cNvGraphicFramePr>
          <p:nvPr>
            <p:extLst>
              <p:ext uri="{D42A27DB-BD31-4B8C-83A1-F6EECF244321}">
                <p14:modId xmlns:p14="http://schemas.microsoft.com/office/powerpoint/2010/main" val="3679248831"/>
              </p:ext>
            </p:extLst>
          </p:nvPr>
        </p:nvGraphicFramePr>
        <p:xfrm>
          <a:off x="8461000" y="2867596"/>
          <a:ext cx="3115861" cy="2366010"/>
        </p:xfrm>
        <a:graphic>
          <a:graphicData uri="http://schemas.openxmlformats.org/drawingml/2006/table">
            <a:tbl>
              <a:tblPr>
                <a:tableStyleId>{92475FB8-E0E0-4428-AE14-0C280B31417A}</a:tableStyleId>
              </a:tblPr>
              <a:tblGrid>
                <a:gridCol w="3115861">
                  <a:extLst>
                    <a:ext uri="{9D8B030D-6E8A-4147-A177-3AD203B41FA5}">
                      <a16:colId xmlns:a16="http://schemas.microsoft.com/office/drawing/2014/main" val="903043202"/>
                    </a:ext>
                  </a:extLst>
                </a:gridCol>
              </a:tblGrid>
              <a:tr h="496118">
                <a:tc>
                  <a:txBody>
                    <a:bodyPr/>
                    <a:lstStyle/>
                    <a:p>
                      <a:pPr algn="ctr" fontAlgn="t"/>
                      <a:r>
                        <a:rPr lang="pt-BR" sz="1400" i="1" u="none" strike="noStrike">
                          <a:solidFill>
                            <a:schemeClr val="accent1"/>
                          </a:solidFill>
                          <a:effectLst/>
                        </a:rPr>
                        <a:t>Desenvolve a musicalidade, o bom gosto musical/Prática da boa música/Aprendizado desde pequenos</a:t>
                      </a:r>
                    </a:p>
                    <a:p>
                      <a:pPr algn="ctr" fontAlgn="t"/>
                      <a:endParaRPr lang="pt-BR" sz="1400" b="0" i="1" u="none" strike="noStrike">
                        <a:solidFill>
                          <a:schemeClr val="accent1"/>
                        </a:solidFill>
                        <a:effectLst/>
                        <a:latin typeface="Arial" panose="020B0604020202020204" pitchFamily="34" charset="0"/>
                      </a:endParaRPr>
                    </a:p>
                  </a:txBody>
                  <a:tcPr marL="6350" marR="6350" marT="635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482544208"/>
                  </a:ext>
                </a:extLst>
              </a:tr>
              <a:tr h="682162">
                <a:tc>
                  <a:txBody>
                    <a:bodyPr/>
                    <a:lstStyle/>
                    <a:p>
                      <a:pPr algn="ctr" fontAlgn="t"/>
                      <a:r>
                        <a:rPr lang="pt-BR" sz="1400" i="1" u="none" strike="noStrike">
                          <a:solidFill>
                            <a:schemeClr val="accent1"/>
                          </a:solidFill>
                          <a:effectLst/>
                        </a:rPr>
                        <a:t>Ampliar horizontes culturais/Para conhecer melhor a cultura/Desenvolvimento cultural e artístico/Incentivo à cultura</a:t>
                      </a:r>
                    </a:p>
                    <a:p>
                      <a:pPr algn="ctr" fontAlgn="t"/>
                      <a:endParaRPr lang="pt-BR" sz="1400" b="0" i="1" u="none" strike="noStrike">
                        <a:solidFill>
                          <a:schemeClr val="accent1"/>
                        </a:solidFill>
                        <a:effectLst/>
                        <a:latin typeface="Arial" panose="020B0604020202020204" pitchFamily="34" charset="0"/>
                      </a:endParaRPr>
                    </a:p>
                  </a:txBody>
                  <a:tcPr marL="6350" marR="6350" marT="635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43937644"/>
                  </a:ext>
                </a:extLst>
              </a:tr>
              <a:tr h="206716">
                <a:tc>
                  <a:txBody>
                    <a:bodyPr/>
                    <a:lstStyle/>
                    <a:p>
                      <a:pPr algn="ctr" fontAlgn="t"/>
                      <a:r>
                        <a:rPr lang="pt-BR" sz="1400" i="1" u="none" strike="noStrike">
                          <a:solidFill>
                            <a:schemeClr val="accent1"/>
                          </a:solidFill>
                          <a:effectLst/>
                        </a:rPr>
                        <a:t>Insere a criança/Porque desperta o interesse</a:t>
                      </a:r>
                      <a:endParaRPr lang="pt-BR" sz="1400" b="0" i="1" u="none" strike="noStrike">
                        <a:solidFill>
                          <a:schemeClr val="accent1"/>
                        </a:solidFill>
                        <a:effectLst/>
                        <a:latin typeface="Arial" panose="020B0604020202020204" pitchFamily="34" charset="0"/>
                      </a:endParaRPr>
                    </a:p>
                  </a:txBody>
                  <a:tcPr marL="6350" marR="6350" marT="635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451403214"/>
                  </a:ext>
                </a:extLst>
              </a:tr>
            </a:tbl>
          </a:graphicData>
        </a:graphic>
      </p:graphicFrame>
      <p:pic>
        <p:nvPicPr>
          <p:cNvPr id="2050" name="Picture 2" descr="OSESP - Orquestra Sinfônica do Estado de São Paulo">
            <a:extLst>
              <a:ext uri="{FF2B5EF4-FFF2-40B4-BE49-F238E27FC236}">
                <a16:creationId xmlns:a16="http://schemas.microsoft.com/office/drawing/2014/main" id="{333A1A6E-794F-82C1-B4F3-9B40C1269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157" y="4681727"/>
            <a:ext cx="2004763" cy="220303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70;p31">
            <a:extLst>
              <a:ext uri="{FF2B5EF4-FFF2-40B4-BE49-F238E27FC236}">
                <a16:creationId xmlns:a16="http://schemas.microsoft.com/office/drawing/2014/main" id="{447763C3-6E2D-6F56-715A-4B71D31A0922}"/>
              </a:ext>
            </a:extLst>
          </p:cNvPr>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PROGRAMAÇÃO INFANTIL</a:t>
            </a:r>
            <a:endParaRPr sz="4400">
              <a:solidFill>
                <a:srgbClr val="1C2E46"/>
              </a:solidFill>
              <a:latin typeface="Bebas Neue"/>
              <a:ea typeface="Bebas Neue"/>
              <a:cs typeface="Bebas Neue"/>
              <a:sym typeface="Bebas Neue"/>
            </a:endParaRPr>
          </a:p>
        </p:txBody>
      </p:sp>
    </p:spTree>
    <p:extLst>
      <p:ext uri="{BB962C8B-B14F-4D97-AF65-F5344CB8AC3E}">
        <p14:creationId xmlns:p14="http://schemas.microsoft.com/office/powerpoint/2010/main" val="312765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15A8C16-9B22-0767-D54B-979A4528D7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15</a:t>
            </a:fld>
            <a:endParaRPr lang="pt-BR"/>
          </a:p>
        </p:txBody>
      </p:sp>
      <p:sp>
        <p:nvSpPr>
          <p:cNvPr id="3" name="Google Shape;370;p31">
            <a:extLst>
              <a:ext uri="{FF2B5EF4-FFF2-40B4-BE49-F238E27FC236}">
                <a16:creationId xmlns:a16="http://schemas.microsoft.com/office/drawing/2014/main" id="{E6FC5187-5776-408B-E9F1-DB6D01E93391}"/>
              </a:ext>
            </a:extLst>
          </p:cNvPr>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PROGRAMAÇÃO INFANTIL</a:t>
            </a:r>
            <a:endParaRPr sz="4400">
              <a:solidFill>
                <a:srgbClr val="1C2E46"/>
              </a:solidFill>
              <a:latin typeface="Bebas Neue"/>
              <a:ea typeface="Bebas Neue"/>
              <a:cs typeface="Bebas Neue"/>
              <a:sym typeface="Bebas Neue"/>
            </a:endParaRPr>
          </a:p>
        </p:txBody>
      </p:sp>
      <p:sp>
        <p:nvSpPr>
          <p:cNvPr id="8" name="Google Shape;323;p29">
            <a:extLst>
              <a:ext uri="{FF2B5EF4-FFF2-40B4-BE49-F238E27FC236}">
                <a16:creationId xmlns:a16="http://schemas.microsoft.com/office/drawing/2014/main" id="{51C0A3E0-27C8-5198-EF53-2FC4894FA9B9}"/>
              </a:ext>
            </a:extLst>
          </p:cNvPr>
          <p:cNvSpPr txBox="1"/>
          <p:nvPr/>
        </p:nvSpPr>
        <p:spPr>
          <a:xfrm>
            <a:off x="535763" y="1142599"/>
            <a:ext cx="5877690" cy="867890"/>
          </a:xfrm>
          <a:prstGeom prst="rect">
            <a:avLst/>
          </a:prstGeom>
          <a:noFill/>
          <a:ln>
            <a:noFill/>
          </a:ln>
        </p:spPr>
        <p:txBody>
          <a:bodyPr spcFirstLastPara="1" wrap="square" lIns="91425" tIns="45700" rIns="91425" bIns="45700" anchor="t" anchorCtr="0">
            <a:spAutoFit/>
          </a:bodyPr>
          <a:lstStyle/>
          <a:p>
            <a:pPr>
              <a:lnSpc>
                <a:spcPct val="90000"/>
              </a:lnSpc>
            </a:pPr>
            <a:r>
              <a:rPr lang="pt-BR" sz="2800">
                <a:solidFill>
                  <a:srgbClr val="95874D"/>
                </a:solidFill>
                <a:latin typeface="Allura"/>
                <a:sym typeface="Bebas Neue"/>
              </a:rPr>
              <a:t>O que a Osesp deveria fazer para ser mais interessante para as crianças ? (estimulado)</a:t>
            </a:r>
            <a:endParaRPr sz="2800">
              <a:solidFill>
                <a:srgbClr val="95874D"/>
              </a:solidFill>
              <a:latin typeface="Allura"/>
              <a:sym typeface="Allura"/>
            </a:endParaRPr>
          </a:p>
        </p:txBody>
      </p:sp>
      <p:graphicFrame>
        <p:nvGraphicFramePr>
          <p:cNvPr id="11" name="Gráfico 10">
            <a:extLst>
              <a:ext uri="{FF2B5EF4-FFF2-40B4-BE49-F238E27FC236}">
                <a16:creationId xmlns:a16="http://schemas.microsoft.com/office/drawing/2014/main" id="{0A3EDB83-80F5-BDB2-E1C0-F1D377D57CC8}"/>
              </a:ext>
            </a:extLst>
          </p:cNvPr>
          <p:cNvGraphicFramePr/>
          <p:nvPr>
            <p:extLst>
              <p:ext uri="{D42A27DB-BD31-4B8C-83A1-F6EECF244321}">
                <p14:modId xmlns:p14="http://schemas.microsoft.com/office/powerpoint/2010/main" val="1896138651"/>
              </p:ext>
            </p:extLst>
          </p:nvPr>
        </p:nvGraphicFramePr>
        <p:xfrm>
          <a:off x="-709948" y="1987627"/>
          <a:ext cx="6568974" cy="4127501"/>
        </p:xfrm>
        <a:graphic>
          <a:graphicData uri="http://schemas.openxmlformats.org/drawingml/2006/chart">
            <c:chart xmlns:c="http://schemas.openxmlformats.org/drawingml/2006/chart" xmlns:r="http://schemas.openxmlformats.org/officeDocument/2006/relationships" r:id="rId3"/>
          </a:graphicData>
        </a:graphic>
      </p:graphicFrame>
      <p:sp>
        <p:nvSpPr>
          <p:cNvPr id="12" name="CaixaDeTexto 11">
            <a:extLst>
              <a:ext uri="{FF2B5EF4-FFF2-40B4-BE49-F238E27FC236}">
                <a16:creationId xmlns:a16="http://schemas.microsoft.com/office/drawing/2014/main" id="{B5E6723E-103C-0496-594F-65119007A909}"/>
              </a:ext>
            </a:extLst>
          </p:cNvPr>
          <p:cNvSpPr txBox="1"/>
          <p:nvPr/>
        </p:nvSpPr>
        <p:spPr>
          <a:xfrm>
            <a:off x="3188952" y="1879684"/>
            <a:ext cx="285656" cy="261610"/>
          </a:xfrm>
          <a:prstGeom prst="rect">
            <a:avLst/>
          </a:prstGeom>
          <a:noFill/>
        </p:spPr>
        <p:txBody>
          <a:bodyPr wrap="none" rtlCol="0">
            <a:spAutoFit/>
          </a:bodyPr>
          <a:lstStyle/>
          <a:p>
            <a:r>
              <a:rPr lang="pt-BR" sz="1100">
                <a:latin typeface="Calibri" panose="020F0502020204030204" pitchFamily="34" charset="0"/>
                <a:cs typeface="Calibri" panose="020F0502020204030204" pitchFamily="34" charset="0"/>
              </a:rPr>
              <a:t>%</a:t>
            </a:r>
            <a:endParaRPr lang="en-US" sz="1100">
              <a:latin typeface="Calibri" panose="020F0502020204030204" pitchFamily="34" charset="0"/>
              <a:cs typeface="Calibri" panose="020F0502020204030204" pitchFamily="34" charset="0"/>
            </a:endParaRPr>
          </a:p>
        </p:txBody>
      </p:sp>
      <p:sp>
        <p:nvSpPr>
          <p:cNvPr id="4" name="Google Shape;323;p29">
            <a:extLst>
              <a:ext uri="{FF2B5EF4-FFF2-40B4-BE49-F238E27FC236}">
                <a16:creationId xmlns:a16="http://schemas.microsoft.com/office/drawing/2014/main" id="{7C270F28-2FFC-04CA-30CE-23D27D2F02AB}"/>
              </a:ext>
            </a:extLst>
          </p:cNvPr>
          <p:cNvSpPr txBox="1"/>
          <p:nvPr/>
        </p:nvSpPr>
        <p:spPr>
          <a:xfrm>
            <a:off x="7659164" y="1142599"/>
            <a:ext cx="4198855" cy="867890"/>
          </a:xfrm>
          <a:prstGeom prst="rect">
            <a:avLst/>
          </a:prstGeom>
          <a:noFill/>
          <a:ln>
            <a:noFill/>
          </a:ln>
        </p:spPr>
        <p:txBody>
          <a:bodyPr spcFirstLastPara="1" wrap="square" lIns="91425" tIns="45700" rIns="91425" bIns="45700" anchor="t" anchorCtr="0">
            <a:spAutoFit/>
          </a:bodyPr>
          <a:lstStyle/>
          <a:p>
            <a:pPr algn="ctr">
              <a:lnSpc>
                <a:spcPct val="90000"/>
              </a:lnSpc>
            </a:pPr>
            <a:r>
              <a:rPr lang="pt-BR" sz="2800">
                <a:solidFill>
                  <a:schemeClr val="bg1"/>
                </a:solidFill>
                <a:latin typeface="Allura"/>
                <a:sym typeface="Bebas Neue"/>
              </a:rPr>
              <a:t>O que costuma fazer com as crianças?</a:t>
            </a:r>
            <a:endParaRPr sz="2800">
              <a:solidFill>
                <a:schemeClr val="bg1"/>
              </a:solidFill>
              <a:latin typeface="Allura"/>
              <a:sym typeface="Allura"/>
            </a:endParaRPr>
          </a:p>
        </p:txBody>
      </p:sp>
      <p:sp>
        <p:nvSpPr>
          <p:cNvPr id="13" name="CaixaDeTexto 12">
            <a:extLst>
              <a:ext uri="{FF2B5EF4-FFF2-40B4-BE49-F238E27FC236}">
                <a16:creationId xmlns:a16="http://schemas.microsoft.com/office/drawing/2014/main" id="{36551A69-B065-3AAB-2A64-CA18913BABF9}"/>
              </a:ext>
            </a:extLst>
          </p:cNvPr>
          <p:cNvSpPr txBox="1"/>
          <p:nvPr/>
        </p:nvSpPr>
        <p:spPr>
          <a:xfrm>
            <a:off x="8020833" y="814105"/>
            <a:ext cx="3635403" cy="348365"/>
          </a:xfrm>
          <a:prstGeom prst="rect">
            <a:avLst/>
          </a:prstGeom>
          <a:noFill/>
        </p:spPr>
        <p:txBody>
          <a:bodyPr wrap="square">
            <a:spAutoFit/>
          </a:bodyPr>
          <a:lstStyle/>
          <a:p>
            <a:pPr marL="0" marR="0" lvl="0" indent="0" algn="ctr" rtl="0">
              <a:lnSpc>
                <a:spcPct val="90000"/>
              </a:lnSpc>
              <a:spcBef>
                <a:spcPts val="0"/>
              </a:spcBef>
              <a:spcAft>
                <a:spcPts val="0"/>
              </a:spcAft>
              <a:buNone/>
            </a:pPr>
            <a:r>
              <a:rPr lang="pt-BR" sz="1800">
                <a:solidFill>
                  <a:srgbClr val="95874D"/>
                </a:solidFill>
                <a:latin typeface="Bebas Neue"/>
                <a:ea typeface="Bebas Neue"/>
                <a:cs typeface="Bebas Neue"/>
                <a:sym typeface="Bebas Neue"/>
              </a:rPr>
              <a:t>49% costumam fazer programas infantis</a:t>
            </a:r>
            <a:endParaRPr lang="pt-BR" sz="1800">
              <a:solidFill>
                <a:srgbClr val="95874D"/>
              </a:solidFill>
            </a:endParaRPr>
          </a:p>
        </p:txBody>
      </p:sp>
      <p:graphicFrame>
        <p:nvGraphicFramePr>
          <p:cNvPr id="14" name="Gráfico 13">
            <a:extLst>
              <a:ext uri="{FF2B5EF4-FFF2-40B4-BE49-F238E27FC236}">
                <a16:creationId xmlns:a16="http://schemas.microsoft.com/office/drawing/2014/main" id="{65924B68-382B-E369-0BC2-F2FE6325F4D6}"/>
              </a:ext>
            </a:extLst>
          </p:cNvPr>
          <p:cNvGraphicFramePr/>
          <p:nvPr>
            <p:extLst>
              <p:ext uri="{D42A27DB-BD31-4B8C-83A1-F6EECF244321}">
                <p14:modId xmlns:p14="http://schemas.microsoft.com/office/powerpoint/2010/main" val="1657810453"/>
              </p:ext>
            </p:extLst>
          </p:nvPr>
        </p:nvGraphicFramePr>
        <p:xfrm>
          <a:off x="6321718" y="2228849"/>
          <a:ext cx="5780567" cy="4127501"/>
        </p:xfrm>
        <a:graphic>
          <a:graphicData uri="http://schemas.openxmlformats.org/drawingml/2006/chart">
            <c:chart xmlns:c="http://schemas.openxmlformats.org/drawingml/2006/chart" xmlns:r="http://schemas.openxmlformats.org/officeDocument/2006/relationships" r:id="rId4"/>
          </a:graphicData>
        </a:graphic>
      </p:graphicFrame>
      <p:sp>
        <p:nvSpPr>
          <p:cNvPr id="15" name="CaixaDeTexto 14">
            <a:extLst>
              <a:ext uri="{FF2B5EF4-FFF2-40B4-BE49-F238E27FC236}">
                <a16:creationId xmlns:a16="http://schemas.microsoft.com/office/drawing/2014/main" id="{8570028F-D013-AC90-AD79-8C7860139A7E}"/>
              </a:ext>
            </a:extLst>
          </p:cNvPr>
          <p:cNvSpPr txBox="1"/>
          <p:nvPr/>
        </p:nvSpPr>
        <p:spPr>
          <a:xfrm>
            <a:off x="9707817" y="2041729"/>
            <a:ext cx="285656" cy="261610"/>
          </a:xfrm>
          <a:prstGeom prst="rect">
            <a:avLst/>
          </a:prstGeom>
          <a:noFill/>
        </p:spPr>
        <p:txBody>
          <a:bodyPr wrap="none" rtlCol="0">
            <a:spAutoFit/>
          </a:bodyPr>
          <a:lstStyle/>
          <a:p>
            <a:r>
              <a:rPr lang="pt-BR" sz="1100">
                <a:solidFill>
                  <a:schemeClr val="tx2"/>
                </a:solidFill>
                <a:latin typeface="Calibri" panose="020F0502020204030204" pitchFamily="34" charset="0"/>
                <a:cs typeface="Calibri" panose="020F0502020204030204" pitchFamily="34" charset="0"/>
              </a:rPr>
              <a:t>%</a:t>
            </a:r>
            <a:endParaRPr lang="en-US" sz="1100">
              <a:solidFill>
                <a:schemeClr val="tx2"/>
              </a:solidFill>
              <a:latin typeface="Calibri" panose="020F0502020204030204" pitchFamily="34" charset="0"/>
              <a:cs typeface="Calibri" panose="020F0502020204030204" pitchFamily="34" charset="0"/>
            </a:endParaRPr>
          </a:p>
        </p:txBody>
      </p:sp>
      <p:sp>
        <p:nvSpPr>
          <p:cNvPr id="16" name="Google Shape;389;p32">
            <a:extLst>
              <a:ext uri="{FF2B5EF4-FFF2-40B4-BE49-F238E27FC236}">
                <a16:creationId xmlns:a16="http://schemas.microsoft.com/office/drawing/2014/main" id="{038A9A42-6594-1BD9-9CAE-373658DE49D7}"/>
              </a:ext>
            </a:extLst>
          </p:cNvPr>
          <p:cNvSpPr txBox="1"/>
          <p:nvPr/>
        </p:nvSpPr>
        <p:spPr>
          <a:xfrm>
            <a:off x="444028" y="6237235"/>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5" name="Google Shape;438;p35">
            <a:extLst>
              <a:ext uri="{FF2B5EF4-FFF2-40B4-BE49-F238E27FC236}">
                <a16:creationId xmlns:a16="http://schemas.microsoft.com/office/drawing/2014/main" id="{07C29C6F-67CD-7068-CE85-E7C498168E9A}"/>
              </a:ext>
            </a:extLst>
          </p:cNvPr>
          <p:cNvSpPr txBox="1"/>
          <p:nvPr/>
        </p:nvSpPr>
        <p:spPr>
          <a:xfrm>
            <a:off x="4933641" y="3106096"/>
            <a:ext cx="1850770" cy="1186503"/>
          </a:xfrm>
          <a:prstGeom prst="rect">
            <a:avLst/>
          </a:prstGeom>
          <a:noFill/>
          <a:ln>
            <a:noFill/>
          </a:ln>
        </p:spPr>
        <p:txBody>
          <a:bodyPr spcFirstLastPara="1" wrap="square" lIns="91425" tIns="45700" rIns="91425" bIns="45700" anchor="t" anchorCtr="0">
            <a:spAutoFit/>
          </a:bodyPr>
          <a:lstStyle/>
          <a:p>
            <a:pPr marL="0" marR="0" lvl="0" indent="0" algn="ctr" rtl="0">
              <a:lnSpc>
                <a:spcPct val="79166"/>
              </a:lnSpc>
              <a:spcBef>
                <a:spcPts val="0"/>
              </a:spcBef>
              <a:spcAft>
                <a:spcPts val="0"/>
              </a:spcAft>
              <a:buNone/>
            </a:pPr>
            <a:r>
              <a:rPr lang="pt-BR" sz="1800" i="1">
                <a:solidFill>
                  <a:srgbClr val="95874D"/>
                </a:solidFill>
                <a:latin typeface="Bebas Neue"/>
                <a:ea typeface="Georgia"/>
                <a:cs typeface="Georgia"/>
                <a:sym typeface="Bebas Neue"/>
              </a:rPr>
              <a:t>AOS FINAIS DE </a:t>
            </a:r>
          </a:p>
          <a:p>
            <a:pPr marL="0" marR="0" lvl="0" indent="0" algn="ctr" rtl="0">
              <a:lnSpc>
                <a:spcPct val="79166"/>
              </a:lnSpc>
              <a:spcBef>
                <a:spcPts val="0"/>
              </a:spcBef>
              <a:spcAft>
                <a:spcPts val="0"/>
              </a:spcAft>
              <a:buNone/>
            </a:pPr>
            <a:r>
              <a:rPr lang="pt-BR" sz="1800" i="1">
                <a:solidFill>
                  <a:srgbClr val="95874D"/>
                </a:solidFill>
                <a:latin typeface="Bebas Neue"/>
                <a:ea typeface="Georgia"/>
                <a:cs typeface="Georgia"/>
                <a:sym typeface="Bebas Neue"/>
              </a:rPr>
              <a:t>SEMANA</a:t>
            </a:r>
          </a:p>
          <a:p>
            <a:pPr marL="0" marR="0" lvl="0" indent="0" algn="ctr" rtl="0">
              <a:lnSpc>
                <a:spcPct val="79166"/>
              </a:lnSpc>
              <a:spcBef>
                <a:spcPts val="0"/>
              </a:spcBef>
              <a:spcAft>
                <a:spcPts val="0"/>
              </a:spcAft>
              <a:buNone/>
            </a:pPr>
            <a:endParaRPr lang="pt-BR" sz="1800" i="1">
              <a:solidFill>
                <a:srgbClr val="95874D"/>
              </a:solidFill>
              <a:latin typeface="Bebas Neue"/>
              <a:ea typeface="Georgia"/>
              <a:cs typeface="Georgia"/>
              <a:sym typeface="Bebas Neue"/>
            </a:endParaRPr>
          </a:p>
          <a:p>
            <a:pPr marL="0" marR="0" lvl="0" indent="0" algn="ctr" rtl="0">
              <a:lnSpc>
                <a:spcPct val="79166"/>
              </a:lnSpc>
              <a:spcBef>
                <a:spcPts val="0"/>
              </a:spcBef>
              <a:spcAft>
                <a:spcPts val="0"/>
              </a:spcAft>
              <a:buNone/>
            </a:pPr>
            <a:r>
              <a:rPr lang="pt-BR" sz="1800" i="1">
                <a:solidFill>
                  <a:srgbClr val="95874D"/>
                </a:solidFill>
                <a:latin typeface="Bebas Neue"/>
                <a:ea typeface="Georgia"/>
                <a:cs typeface="Georgia"/>
                <a:sym typeface="Bebas Neue"/>
              </a:rPr>
              <a:t>DURANTE O DIA  </a:t>
            </a:r>
          </a:p>
          <a:p>
            <a:pPr marL="0" marR="0" lvl="0" indent="0" algn="ctr" rtl="0">
              <a:lnSpc>
                <a:spcPct val="79166"/>
              </a:lnSpc>
              <a:spcBef>
                <a:spcPts val="0"/>
              </a:spcBef>
              <a:spcAft>
                <a:spcPts val="0"/>
              </a:spcAft>
              <a:buNone/>
            </a:pPr>
            <a:r>
              <a:rPr lang="pt-BR" sz="1800" i="1">
                <a:solidFill>
                  <a:srgbClr val="95874D"/>
                </a:solidFill>
                <a:latin typeface="Bebas Neue"/>
                <a:ea typeface="Georgia"/>
                <a:cs typeface="Georgia"/>
                <a:sym typeface="Bebas Neue"/>
              </a:rPr>
              <a:t>(MANHÃ OU TARDE)</a:t>
            </a:r>
          </a:p>
        </p:txBody>
      </p:sp>
      <p:sp>
        <p:nvSpPr>
          <p:cNvPr id="6" name="Google Shape;521;p38">
            <a:extLst>
              <a:ext uri="{FF2B5EF4-FFF2-40B4-BE49-F238E27FC236}">
                <a16:creationId xmlns:a16="http://schemas.microsoft.com/office/drawing/2014/main" id="{BD51A6B9-4360-7589-699E-54EAB071517F}"/>
              </a:ext>
            </a:extLst>
          </p:cNvPr>
          <p:cNvSpPr/>
          <p:nvPr/>
        </p:nvSpPr>
        <p:spPr>
          <a:xfrm>
            <a:off x="4925062" y="3003410"/>
            <a:ext cx="1852591" cy="1366476"/>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noFill/>
          <a:ln w="12700" cap="flat" cmpd="sng">
            <a:solidFill>
              <a:srgbClr val="97864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160;p24">
            <a:extLst>
              <a:ext uri="{FF2B5EF4-FFF2-40B4-BE49-F238E27FC236}">
                <a16:creationId xmlns:a16="http://schemas.microsoft.com/office/drawing/2014/main" id="{90741D4B-74DD-357F-62BC-7A444F2E29DC}"/>
              </a:ext>
            </a:extLst>
          </p:cNvPr>
          <p:cNvSpPr/>
          <p:nvPr/>
        </p:nvSpPr>
        <p:spPr>
          <a:xfrm>
            <a:off x="10522575" y="4668551"/>
            <a:ext cx="1088177" cy="816119"/>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pt-BR" sz="1200">
                <a:solidFill>
                  <a:schemeClr val="bg1"/>
                </a:solidFill>
                <a:latin typeface="Bebas Neue"/>
                <a:ea typeface="Bebas Neue"/>
                <a:cs typeface="Bebas Neue"/>
                <a:sym typeface="Bebas Neue"/>
              </a:rPr>
              <a:t>  Infantis/juvenis</a:t>
            </a:r>
          </a:p>
          <a:p>
            <a:pPr marL="0" marR="0" lvl="0" indent="0" algn="ctr" rtl="0">
              <a:spcBef>
                <a:spcPts val="0"/>
              </a:spcBef>
              <a:spcAft>
                <a:spcPts val="0"/>
              </a:spcAft>
              <a:buNone/>
            </a:pPr>
            <a:r>
              <a:rPr lang="pt-BR" sz="1200">
                <a:solidFill>
                  <a:schemeClr val="bg1"/>
                </a:solidFill>
                <a:latin typeface="Bebas Neue"/>
                <a:sym typeface="Bebas Neue"/>
              </a:rPr>
              <a:t>Bandas de rock</a:t>
            </a:r>
          </a:p>
          <a:p>
            <a:pPr marL="0" marR="0" lvl="0" indent="0" algn="ctr" rtl="0">
              <a:spcBef>
                <a:spcPts val="0"/>
              </a:spcBef>
              <a:spcAft>
                <a:spcPts val="0"/>
              </a:spcAft>
              <a:buNone/>
            </a:pPr>
            <a:r>
              <a:rPr lang="pt-BR" sz="1200">
                <a:solidFill>
                  <a:schemeClr val="bg1"/>
                </a:solidFill>
                <a:latin typeface="Bebas Neue"/>
                <a:sym typeface="Bebas Neue"/>
              </a:rPr>
              <a:t>Disney</a:t>
            </a:r>
          </a:p>
          <a:p>
            <a:pPr marL="0" marR="0" lvl="0" indent="0" algn="ctr" rtl="0">
              <a:spcBef>
                <a:spcPts val="0"/>
              </a:spcBef>
              <a:spcAft>
                <a:spcPts val="0"/>
              </a:spcAft>
              <a:buNone/>
            </a:pPr>
            <a:r>
              <a:rPr lang="pt-BR" sz="1200">
                <a:solidFill>
                  <a:schemeClr val="bg1"/>
                </a:solidFill>
                <a:latin typeface="Bebas Neue"/>
                <a:sym typeface="Bebas Neue"/>
              </a:rPr>
              <a:t>mpb</a:t>
            </a:r>
            <a:endParaRPr sz="1050">
              <a:solidFill>
                <a:schemeClr val="bg1"/>
              </a:solidFill>
            </a:endParaRPr>
          </a:p>
        </p:txBody>
      </p:sp>
      <p:sp>
        <p:nvSpPr>
          <p:cNvPr id="9" name="Google Shape;160;p24">
            <a:extLst>
              <a:ext uri="{FF2B5EF4-FFF2-40B4-BE49-F238E27FC236}">
                <a16:creationId xmlns:a16="http://schemas.microsoft.com/office/drawing/2014/main" id="{D5FDC1C7-C570-F488-CE16-59C4837FB308}"/>
              </a:ext>
            </a:extLst>
          </p:cNvPr>
          <p:cNvSpPr/>
          <p:nvPr/>
        </p:nvSpPr>
        <p:spPr>
          <a:xfrm flipV="1">
            <a:off x="10529513" y="5909385"/>
            <a:ext cx="1088177" cy="816119"/>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bg1"/>
              </a:solidFill>
            </a:endParaRPr>
          </a:p>
        </p:txBody>
      </p:sp>
      <p:sp>
        <p:nvSpPr>
          <p:cNvPr id="18" name="CaixaDeTexto 17">
            <a:extLst>
              <a:ext uri="{FF2B5EF4-FFF2-40B4-BE49-F238E27FC236}">
                <a16:creationId xmlns:a16="http://schemas.microsoft.com/office/drawing/2014/main" id="{85CE352C-7CE2-2356-9046-50C76026EE65}"/>
              </a:ext>
            </a:extLst>
          </p:cNvPr>
          <p:cNvSpPr txBox="1"/>
          <p:nvPr/>
        </p:nvSpPr>
        <p:spPr>
          <a:xfrm>
            <a:off x="7747471" y="5903178"/>
            <a:ext cx="6652260" cy="830997"/>
          </a:xfrm>
          <a:prstGeom prst="rect">
            <a:avLst/>
          </a:prstGeom>
          <a:noFill/>
        </p:spPr>
        <p:txBody>
          <a:bodyPr wrap="square">
            <a:spAutoFit/>
          </a:bodyPr>
          <a:lstStyle/>
          <a:p>
            <a:pPr marL="0" marR="0" lvl="0" indent="0" algn="ctr" rtl="0">
              <a:spcBef>
                <a:spcPts val="0"/>
              </a:spcBef>
              <a:spcAft>
                <a:spcPts val="0"/>
              </a:spcAft>
              <a:buNone/>
            </a:pPr>
            <a:r>
              <a:rPr lang="pt-BR" sz="1200">
                <a:solidFill>
                  <a:schemeClr val="bg1"/>
                </a:solidFill>
                <a:latin typeface="Bebas Neue"/>
                <a:ea typeface="Bebas Neue"/>
                <a:cs typeface="Bebas Neue"/>
                <a:sym typeface="Bebas Neue"/>
              </a:rPr>
              <a:t> TUCCA</a:t>
            </a:r>
          </a:p>
          <a:p>
            <a:pPr marL="0" marR="0" lvl="0" indent="0" algn="ctr" rtl="0">
              <a:spcBef>
                <a:spcPts val="0"/>
              </a:spcBef>
              <a:spcAft>
                <a:spcPts val="0"/>
              </a:spcAft>
              <a:buNone/>
            </a:pPr>
            <a:r>
              <a:rPr lang="pt-BR" sz="1200">
                <a:solidFill>
                  <a:schemeClr val="bg1"/>
                </a:solidFill>
                <a:latin typeface="Bebas Neue"/>
                <a:sym typeface="Bebas Neue"/>
              </a:rPr>
              <a:t>CAMPINAS</a:t>
            </a:r>
          </a:p>
          <a:p>
            <a:pPr marL="0" marR="0" lvl="0" indent="0" algn="ctr" rtl="0">
              <a:spcBef>
                <a:spcPts val="0"/>
              </a:spcBef>
              <a:spcAft>
                <a:spcPts val="0"/>
              </a:spcAft>
              <a:buNone/>
            </a:pPr>
            <a:r>
              <a:rPr lang="pt-BR" sz="1200">
                <a:solidFill>
                  <a:schemeClr val="bg1"/>
                </a:solidFill>
                <a:latin typeface="Bebas Neue"/>
                <a:sym typeface="Bebas Neue"/>
              </a:rPr>
              <a:t>THEATRO </a:t>
            </a:r>
          </a:p>
          <a:p>
            <a:pPr marL="0" marR="0" lvl="0" indent="0" algn="ctr" rtl="0">
              <a:spcBef>
                <a:spcPts val="0"/>
              </a:spcBef>
              <a:spcAft>
                <a:spcPts val="0"/>
              </a:spcAft>
              <a:buNone/>
            </a:pPr>
            <a:r>
              <a:rPr lang="pt-BR" sz="1200">
                <a:solidFill>
                  <a:schemeClr val="bg1"/>
                </a:solidFill>
                <a:latin typeface="Bebas Neue"/>
                <a:sym typeface="Bebas Neue"/>
              </a:rPr>
              <a:t>SÃO PEDRO</a:t>
            </a:r>
            <a:endParaRPr lang="en-US" sz="1200"/>
          </a:p>
        </p:txBody>
      </p:sp>
      <p:sp>
        <p:nvSpPr>
          <p:cNvPr id="19" name="CaixaDeTexto 18">
            <a:extLst>
              <a:ext uri="{FF2B5EF4-FFF2-40B4-BE49-F238E27FC236}">
                <a16:creationId xmlns:a16="http://schemas.microsoft.com/office/drawing/2014/main" id="{D19923D9-C6AA-E775-3B47-C576AAF4C99C}"/>
              </a:ext>
            </a:extLst>
          </p:cNvPr>
          <p:cNvSpPr txBox="1"/>
          <p:nvPr/>
        </p:nvSpPr>
        <p:spPr>
          <a:xfrm>
            <a:off x="5766783" y="6161829"/>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21020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6">
            <a:extLst>
              <a:ext uri="{FF2B5EF4-FFF2-40B4-BE49-F238E27FC236}">
                <a16:creationId xmlns:a16="http://schemas.microsoft.com/office/drawing/2014/main" id="{B1AF8933-2959-0A08-E68A-93FDC2AB31E0}"/>
              </a:ext>
            </a:extLst>
          </p:cNvPr>
          <p:cNvSpPr txBox="1"/>
          <p:nvPr/>
        </p:nvSpPr>
        <p:spPr>
          <a:xfrm>
            <a:off x="657447" y="1828800"/>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2</a:t>
            </a:r>
            <a:endParaRPr/>
          </a:p>
        </p:txBody>
      </p:sp>
      <p:sp>
        <p:nvSpPr>
          <p:cNvPr id="3" name="Google Shape;196;p26">
            <a:extLst>
              <a:ext uri="{FF2B5EF4-FFF2-40B4-BE49-F238E27FC236}">
                <a16:creationId xmlns:a16="http://schemas.microsoft.com/office/drawing/2014/main" id="{695990BD-B25D-8947-6CC9-D64092BF88EA}"/>
              </a:ext>
            </a:extLst>
          </p:cNvPr>
          <p:cNvSpPr txBox="1"/>
          <p:nvPr/>
        </p:nvSpPr>
        <p:spPr>
          <a:xfrm>
            <a:off x="1066800" y="3087916"/>
            <a:ext cx="6934200" cy="17542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Avaliação </a:t>
            </a:r>
          </a:p>
          <a:p>
            <a:pPr marL="0" marR="0" lvl="0" indent="0" algn="l" rtl="0">
              <a:spcBef>
                <a:spcPts val="0"/>
              </a:spcBef>
              <a:spcAft>
                <a:spcPts val="0"/>
              </a:spcAft>
              <a:buNone/>
            </a:pPr>
            <a:r>
              <a:rPr lang="pt-BR" sz="5400" b="1">
                <a:solidFill>
                  <a:schemeClr val="lt1"/>
                </a:solidFill>
                <a:latin typeface="Georgia"/>
                <a:ea typeface="Georgia"/>
                <a:cs typeface="Georgia"/>
                <a:sym typeface="Georgia"/>
              </a:rPr>
              <a:t>Osesp </a:t>
            </a:r>
            <a:endParaRPr sz="5400" b="1">
              <a:solidFill>
                <a:schemeClr val="lt1"/>
              </a:solidFill>
              <a:latin typeface="Georgia"/>
              <a:ea typeface="Georgia"/>
              <a:cs typeface="Georgia"/>
              <a:sym typeface="Georgia"/>
            </a:endParaRPr>
          </a:p>
        </p:txBody>
      </p:sp>
      <p:sp>
        <p:nvSpPr>
          <p:cNvPr id="4" name="CaixaDeTexto 3">
            <a:extLst>
              <a:ext uri="{FF2B5EF4-FFF2-40B4-BE49-F238E27FC236}">
                <a16:creationId xmlns:a16="http://schemas.microsoft.com/office/drawing/2014/main" id="{37A4FADC-C68B-93A3-07D3-38749BE07AE3}"/>
              </a:ext>
            </a:extLst>
          </p:cNvPr>
          <p:cNvSpPr txBox="1"/>
          <p:nvPr/>
        </p:nvSpPr>
        <p:spPr>
          <a:xfrm>
            <a:off x="4392522" y="658671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18714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35"/>
          <p:cNvSpPr txBox="1"/>
          <p:nvPr/>
        </p:nvSpPr>
        <p:spPr>
          <a:xfrm>
            <a:off x="437322" y="642216"/>
            <a:ext cx="115062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i="0">
                <a:solidFill>
                  <a:srgbClr val="1C2E46"/>
                </a:solidFill>
                <a:latin typeface="Bebas Neue"/>
                <a:ea typeface="Bebas Neue"/>
                <a:cs typeface="Bebas Neue"/>
                <a:sym typeface="Bebas Neue"/>
              </a:rPr>
              <a:t>Recomendação (NET PROMOTER SCORE) </a:t>
            </a:r>
            <a:endParaRPr/>
          </a:p>
        </p:txBody>
      </p:sp>
      <p:sp>
        <p:nvSpPr>
          <p:cNvPr id="419" name="Google Shape;419;p35"/>
          <p:cNvSpPr txBox="1"/>
          <p:nvPr/>
        </p:nvSpPr>
        <p:spPr>
          <a:xfrm>
            <a:off x="457200" y="1339869"/>
            <a:ext cx="5943600" cy="520662"/>
          </a:xfrm>
          <a:prstGeom prst="rect">
            <a:avLst/>
          </a:prstGeom>
          <a:noFill/>
          <a:ln>
            <a:noFill/>
          </a:ln>
        </p:spPr>
        <p:txBody>
          <a:bodyPr spcFirstLastPara="1" wrap="square" lIns="91425" tIns="45700" rIns="91425" bIns="45700" anchor="t" anchorCtr="0">
            <a:noAutofit/>
          </a:bodyPr>
          <a:lstStyle/>
          <a:p>
            <a:pPr>
              <a:lnSpc>
                <a:spcPct val="90000"/>
              </a:lnSpc>
            </a:pPr>
            <a:r>
              <a:rPr lang="pt-BR" sz="2000" b="1" i="1">
                <a:solidFill>
                  <a:srgbClr val="95874D"/>
                </a:solidFill>
                <a:latin typeface="Georgia" panose="02040502050405020303" pitchFamily="18" charset="0"/>
                <a:sym typeface="Calibri"/>
              </a:rPr>
              <a:t>A Osesp mantém seu alto índice de NPS </a:t>
            </a:r>
            <a:endParaRPr sz="2000" b="1" i="1">
              <a:solidFill>
                <a:srgbClr val="95874D"/>
              </a:solidFill>
              <a:latin typeface="Georgia" panose="02040502050405020303" pitchFamily="18" charset="0"/>
            </a:endParaRPr>
          </a:p>
        </p:txBody>
      </p:sp>
      <p:sp>
        <p:nvSpPr>
          <p:cNvPr id="420" name="Google Shape;420;p35"/>
          <p:cNvSpPr/>
          <p:nvPr/>
        </p:nvSpPr>
        <p:spPr>
          <a:xfrm>
            <a:off x="7078594" y="2620783"/>
            <a:ext cx="2999353" cy="2205681"/>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35"/>
          <p:cNvSpPr/>
          <p:nvPr/>
        </p:nvSpPr>
        <p:spPr>
          <a:xfrm>
            <a:off x="579598" y="2814587"/>
            <a:ext cx="2999353" cy="2205681"/>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2" name="Google Shape;422;p35"/>
          <p:cNvGrpSpPr/>
          <p:nvPr/>
        </p:nvGrpSpPr>
        <p:grpSpPr>
          <a:xfrm>
            <a:off x="982204" y="3043402"/>
            <a:ext cx="693764" cy="690712"/>
            <a:chOff x="5639864" y="3227690"/>
            <a:chExt cx="404778" cy="402997"/>
          </a:xfrm>
          <a:solidFill>
            <a:srgbClr val="002060"/>
          </a:solidFill>
        </p:grpSpPr>
        <p:sp>
          <p:nvSpPr>
            <p:cNvPr id="423" name="Google Shape;423;p35"/>
            <p:cNvSpPr/>
            <p:nvPr/>
          </p:nvSpPr>
          <p:spPr>
            <a:xfrm>
              <a:off x="5639864" y="3227690"/>
              <a:ext cx="404778" cy="402997"/>
            </a:xfrm>
            <a:custGeom>
              <a:avLst/>
              <a:gdLst/>
              <a:ahLst/>
              <a:cxnLst/>
              <a:rect l="l" t="t" r="r" b="b"/>
              <a:pathLst>
                <a:path w="404778" h="402997" extrusionOk="0">
                  <a:moveTo>
                    <a:pt x="202389" y="0"/>
                  </a:moveTo>
                  <a:cubicBezTo>
                    <a:pt x="90657" y="0"/>
                    <a:pt x="0" y="90164"/>
                    <a:pt x="0" y="201499"/>
                  </a:cubicBezTo>
                  <a:cubicBezTo>
                    <a:pt x="0" y="312833"/>
                    <a:pt x="90563" y="402998"/>
                    <a:pt x="202389" y="402998"/>
                  </a:cubicBezTo>
                  <a:cubicBezTo>
                    <a:pt x="314216" y="402998"/>
                    <a:pt x="404778" y="312833"/>
                    <a:pt x="404778" y="201499"/>
                  </a:cubicBezTo>
                  <a:cubicBezTo>
                    <a:pt x="404778" y="90164"/>
                    <a:pt x="314121" y="0"/>
                    <a:pt x="202389" y="0"/>
                  </a:cubicBezTo>
                  <a:close/>
                  <a:moveTo>
                    <a:pt x="202389" y="376062"/>
                  </a:moveTo>
                  <a:cubicBezTo>
                    <a:pt x="105561" y="376062"/>
                    <a:pt x="26960" y="297901"/>
                    <a:pt x="26960" y="201404"/>
                  </a:cubicBezTo>
                  <a:cubicBezTo>
                    <a:pt x="26960" y="104908"/>
                    <a:pt x="105466" y="26841"/>
                    <a:pt x="202389" y="26841"/>
                  </a:cubicBezTo>
                  <a:cubicBezTo>
                    <a:pt x="299312" y="26841"/>
                    <a:pt x="377819" y="105002"/>
                    <a:pt x="377819" y="201499"/>
                  </a:cubicBezTo>
                  <a:cubicBezTo>
                    <a:pt x="377819" y="297995"/>
                    <a:pt x="299312" y="376156"/>
                    <a:pt x="202389" y="376156"/>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35"/>
            <p:cNvSpPr/>
            <p:nvPr/>
          </p:nvSpPr>
          <p:spPr>
            <a:xfrm>
              <a:off x="5876618"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35"/>
            <p:cNvSpPr/>
            <p:nvPr/>
          </p:nvSpPr>
          <p:spPr>
            <a:xfrm>
              <a:off x="5762133"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35"/>
            <p:cNvSpPr/>
            <p:nvPr/>
          </p:nvSpPr>
          <p:spPr>
            <a:xfrm>
              <a:off x="5735370" y="3463996"/>
              <a:ext cx="214055" cy="80787"/>
            </a:xfrm>
            <a:custGeom>
              <a:avLst/>
              <a:gdLst/>
              <a:ahLst/>
              <a:cxnLst/>
              <a:rect l="l" t="t" r="r" b="b"/>
              <a:pathLst>
                <a:path w="214055" h="80787" extrusionOk="0">
                  <a:moveTo>
                    <a:pt x="207224" y="1863"/>
                  </a:moveTo>
                  <a:cubicBezTo>
                    <a:pt x="207224" y="1863"/>
                    <a:pt x="207224" y="1863"/>
                    <a:pt x="207224" y="1863"/>
                  </a:cubicBezTo>
                  <a:cubicBezTo>
                    <a:pt x="200769" y="-1823"/>
                    <a:pt x="192510" y="351"/>
                    <a:pt x="188808" y="6778"/>
                  </a:cubicBezTo>
                  <a:cubicBezTo>
                    <a:pt x="188808" y="6778"/>
                    <a:pt x="188808" y="6778"/>
                    <a:pt x="188808" y="6778"/>
                  </a:cubicBezTo>
                  <a:cubicBezTo>
                    <a:pt x="162702" y="51765"/>
                    <a:pt x="104890" y="67076"/>
                    <a:pt x="59799" y="41086"/>
                  </a:cubicBezTo>
                  <a:cubicBezTo>
                    <a:pt x="45465" y="32863"/>
                    <a:pt x="33598" y="21049"/>
                    <a:pt x="25339" y="6778"/>
                  </a:cubicBezTo>
                  <a:cubicBezTo>
                    <a:pt x="21637" y="351"/>
                    <a:pt x="13378" y="-1917"/>
                    <a:pt x="6828" y="1769"/>
                  </a:cubicBezTo>
                  <a:cubicBezTo>
                    <a:pt x="278" y="5455"/>
                    <a:pt x="-1905" y="13677"/>
                    <a:pt x="1797" y="20198"/>
                  </a:cubicBezTo>
                  <a:cubicBezTo>
                    <a:pt x="35212" y="78040"/>
                    <a:pt x="109447" y="97982"/>
                    <a:pt x="167638" y="64619"/>
                  </a:cubicBezTo>
                  <a:cubicBezTo>
                    <a:pt x="186245" y="53939"/>
                    <a:pt x="201623" y="38628"/>
                    <a:pt x="212255" y="20198"/>
                  </a:cubicBezTo>
                  <a:cubicBezTo>
                    <a:pt x="215958" y="13772"/>
                    <a:pt x="213774" y="5549"/>
                    <a:pt x="207319" y="1863"/>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27" name="Google Shape;427;p35"/>
          <p:cNvGrpSpPr/>
          <p:nvPr/>
        </p:nvGrpSpPr>
        <p:grpSpPr>
          <a:xfrm>
            <a:off x="7611360" y="2845263"/>
            <a:ext cx="693764" cy="690712"/>
            <a:chOff x="6628173" y="3227690"/>
            <a:chExt cx="404778" cy="402997"/>
          </a:xfrm>
          <a:solidFill>
            <a:srgbClr val="C00000"/>
          </a:solidFill>
        </p:grpSpPr>
        <p:sp>
          <p:nvSpPr>
            <p:cNvPr id="428" name="Google Shape;428;p35"/>
            <p:cNvSpPr/>
            <p:nvPr/>
          </p:nvSpPr>
          <p:spPr>
            <a:xfrm>
              <a:off x="6628173" y="3227690"/>
              <a:ext cx="404778" cy="402997"/>
            </a:xfrm>
            <a:custGeom>
              <a:avLst/>
              <a:gdLst/>
              <a:ahLst/>
              <a:cxnLst/>
              <a:rect l="l" t="t" r="r" b="b"/>
              <a:pathLst>
                <a:path w="404778" h="402997" extrusionOk="0">
                  <a:moveTo>
                    <a:pt x="202389" y="0"/>
                  </a:moveTo>
                  <a:cubicBezTo>
                    <a:pt x="90658" y="0"/>
                    <a:pt x="0" y="90164"/>
                    <a:pt x="0" y="201499"/>
                  </a:cubicBezTo>
                  <a:cubicBezTo>
                    <a:pt x="0" y="312833"/>
                    <a:pt x="90563" y="402998"/>
                    <a:pt x="202389" y="402998"/>
                  </a:cubicBezTo>
                  <a:cubicBezTo>
                    <a:pt x="314216" y="402998"/>
                    <a:pt x="404779" y="312833"/>
                    <a:pt x="404779" y="201499"/>
                  </a:cubicBezTo>
                  <a:cubicBezTo>
                    <a:pt x="404779" y="90164"/>
                    <a:pt x="314121" y="0"/>
                    <a:pt x="202389" y="0"/>
                  </a:cubicBezTo>
                  <a:close/>
                  <a:moveTo>
                    <a:pt x="202389" y="376062"/>
                  </a:moveTo>
                  <a:cubicBezTo>
                    <a:pt x="105561" y="376062"/>
                    <a:pt x="26960" y="297901"/>
                    <a:pt x="26960" y="201404"/>
                  </a:cubicBezTo>
                  <a:cubicBezTo>
                    <a:pt x="26960" y="104908"/>
                    <a:pt x="105466" y="26747"/>
                    <a:pt x="202389" y="26747"/>
                  </a:cubicBezTo>
                  <a:cubicBezTo>
                    <a:pt x="299312" y="26747"/>
                    <a:pt x="377819" y="104908"/>
                    <a:pt x="377819" y="201404"/>
                  </a:cubicBezTo>
                  <a:cubicBezTo>
                    <a:pt x="377819" y="297901"/>
                    <a:pt x="299312" y="376062"/>
                    <a:pt x="202389" y="376062"/>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35"/>
            <p:cNvSpPr/>
            <p:nvPr/>
          </p:nvSpPr>
          <p:spPr>
            <a:xfrm>
              <a:off x="6864927"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35"/>
            <p:cNvSpPr/>
            <p:nvPr/>
          </p:nvSpPr>
          <p:spPr>
            <a:xfrm>
              <a:off x="6750442" y="3373143"/>
              <a:ext cx="45755" cy="45554"/>
            </a:xfrm>
            <a:custGeom>
              <a:avLst/>
              <a:gdLst/>
              <a:ahLst/>
              <a:cxnLst/>
              <a:rect l="l" t="t" r="r" b="b"/>
              <a:pathLst>
                <a:path w="45755" h="45554" extrusionOk="0">
                  <a:moveTo>
                    <a:pt x="22878" y="45555"/>
                  </a:moveTo>
                  <a:cubicBezTo>
                    <a:pt x="35503" y="45555"/>
                    <a:pt x="45756" y="35347"/>
                    <a:pt x="45756" y="22777"/>
                  </a:cubicBezTo>
                  <a:cubicBezTo>
                    <a:pt x="45756" y="10207"/>
                    <a:pt x="35503"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35"/>
            <p:cNvSpPr/>
            <p:nvPr/>
          </p:nvSpPr>
          <p:spPr>
            <a:xfrm>
              <a:off x="6723580" y="3463962"/>
              <a:ext cx="213940" cy="80787"/>
            </a:xfrm>
            <a:custGeom>
              <a:avLst/>
              <a:gdLst/>
              <a:ahLst/>
              <a:cxnLst/>
              <a:rect l="l" t="t" r="r" b="b"/>
              <a:pathLst>
                <a:path w="213940" h="80787" extrusionOk="0">
                  <a:moveTo>
                    <a:pt x="46417" y="16168"/>
                  </a:moveTo>
                  <a:cubicBezTo>
                    <a:pt x="27811" y="26848"/>
                    <a:pt x="12432" y="42159"/>
                    <a:pt x="1800" y="60589"/>
                  </a:cubicBezTo>
                  <a:cubicBezTo>
                    <a:pt x="-1902" y="67016"/>
                    <a:pt x="281" y="75238"/>
                    <a:pt x="6737" y="78924"/>
                  </a:cubicBezTo>
                  <a:cubicBezTo>
                    <a:pt x="6737" y="78924"/>
                    <a:pt x="6737" y="78924"/>
                    <a:pt x="6737" y="78924"/>
                  </a:cubicBezTo>
                  <a:cubicBezTo>
                    <a:pt x="13192" y="82610"/>
                    <a:pt x="21451" y="80436"/>
                    <a:pt x="25153" y="74009"/>
                  </a:cubicBezTo>
                  <a:cubicBezTo>
                    <a:pt x="25153" y="74009"/>
                    <a:pt x="25153" y="74009"/>
                    <a:pt x="25153" y="74009"/>
                  </a:cubicBezTo>
                  <a:cubicBezTo>
                    <a:pt x="51258" y="29022"/>
                    <a:pt x="109071" y="13711"/>
                    <a:pt x="154162" y="39702"/>
                  </a:cubicBezTo>
                  <a:cubicBezTo>
                    <a:pt x="168496" y="47924"/>
                    <a:pt x="180362" y="59738"/>
                    <a:pt x="188621" y="74009"/>
                  </a:cubicBezTo>
                  <a:cubicBezTo>
                    <a:pt x="192323" y="80436"/>
                    <a:pt x="200582" y="82705"/>
                    <a:pt x="207132" y="79019"/>
                  </a:cubicBezTo>
                  <a:cubicBezTo>
                    <a:pt x="213588" y="75333"/>
                    <a:pt x="215866" y="67110"/>
                    <a:pt x="212164" y="60589"/>
                  </a:cubicBezTo>
                  <a:cubicBezTo>
                    <a:pt x="178749" y="2748"/>
                    <a:pt x="104514" y="-17194"/>
                    <a:pt x="46322" y="16168"/>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2" name="Google Shape;432;p35"/>
          <p:cNvSpPr/>
          <p:nvPr/>
        </p:nvSpPr>
        <p:spPr>
          <a:xfrm>
            <a:off x="3860540" y="2690377"/>
            <a:ext cx="2999353" cy="2205681"/>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3" name="Google Shape;433;p35"/>
          <p:cNvGrpSpPr/>
          <p:nvPr/>
        </p:nvGrpSpPr>
        <p:grpSpPr>
          <a:xfrm>
            <a:off x="4404944" y="2918941"/>
            <a:ext cx="690490" cy="697192"/>
            <a:chOff x="6131432" y="3225800"/>
            <a:chExt cx="402868" cy="406778"/>
          </a:xfrm>
          <a:solidFill>
            <a:srgbClr val="95874D"/>
          </a:solidFill>
        </p:grpSpPr>
        <p:sp>
          <p:nvSpPr>
            <p:cNvPr id="434" name="Google Shape;434;p35"/>
            <p:cNvSpPr/>
            <p:nvPr/>
          </p:nvSpPr>
          <p:spPr>
            <a:xfrm>
              <a:off x="6366928"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5"/>
            <p:cNvSpPr/>
            <p:nvPr/>
          </p:nvSpPr>
          <p:spPr>
            <a:xfrm>
              <a:off x="6252443"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5"/>
            <p:cNvSpPr/>
            <p:nvPr/>
          </p:nvSpPr>
          <p:spPr>
            <a:xfrm>
              <a:off x="6131432" y="3225800"/>
              <a:ext cx="402868" cy="406778"/>
            </a:xfrm>
            <a:custGeom>
              <a:avLst/>
              <a:gdLst/>
              <a:ahLst/>
              <a:cxnLst/>
              <a:rect l="l" t="t" r="r" b="b"/>
              <a:pathLst>
                <a:path w="402868" h="406778" extrusionOk="0">
                  <a:moveTo>
                    <a:pt x="201701" y="0"/>
                  </a:moveTo>
                  <a:cubicBezTo>
                    <a:pt x="-67234" y="0"/>
                    <a:pt x="-67234" y="406778"/>
                    <a:pt x="201701" y="406778"/>
                  </a:cubicBezTo>
                  <a:cubicBezTo>
                    <a:pt x="470636" y="406778"/>
                    <a:pt x="469212" y="0"/>
                    <a:pt x="201701" y="0"/>
                  </a:cubicBezTo>
                  <a:close/>
                  <a:moveTo>
                    <a:pt x="201701" y="380693"/>
                  </a:moveTo>
                  <a:cubicBezTo>
                    <a:pt x="-32395" y="380693"/>
                    <a:pt x="-32395" y="27503"/>
                    <a:pt x="201701" y="27503"/>
                  </a:cubicBezTo>
                  <a:cubicBezTo>
                    <a:pt x="435797" y="27503"/>
                    <a:pt x="434278" y="380693"/>
                    <a:pt x="201701" y="380693"/>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35"/>
            <p:cNvSpPr/>
            <p:nvPr/>
          </p:nvSpPr>
          <p:spPr>
            <a:xfrm>
              <a:off x="6234217" y="3477673"/>
              <a:ext cx="196693" cy="26085"/>
            </a:xfrm>
            <a:custGeom>
              <a:avLst/>
              <a:gdLst/>
              <a:ahLst/>
              <a:cxnLst/>
              <a:rect l="l" t="t" r="r" b="b"/>
              <a:pathLst>
                <a:path w="196693" h="26085" extrusionOk="0">
                  <a:moveTo>
                    <a:pt x="183593" y="0"/>
                  </a:moveTo>
                  <a:lnTo>
                    <a:pt x="13100" y="0"/>
                  </a:lnTo>
                  <a:cubicBezTo>
                    <a:pt x="-4367" y="0"/>
                    <a:pt x="-4367" y="26085"/>
                    <a:pt x="13100" y="26085"/>
                  </a:cubicBezTo>
                  <a:lnTo>
                    <a:pt x="183593" y="26085"/>
                  </a:lnTo>
                  <a:cubicBezTo>
                    <a:pt x="201060" y="26085"/>
                    <a:pt x="201060" y="0"/>
                    <a:pt x="183593" y="0"/>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8" name="Google Shape;438;p35"/>
          <p:cNvSpPr txBox="1"/>
          <p:nvPr/>
        </p:nvSpPr>
        <p:spPr>
          <a:xfrm>
            <a:off x="1208980" y="3950158"/>
            <a:ext cx="1887633"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a:solidFill>
                  <a:srgbClr val="95874D"/>
                </a:solidFill>
                <a:latin typeface="Bebas Neue"/>
                <a:ea typeface="Bebas Neue"/>
                <a:cs typeface="Bebas Neue"/>
                <a:sym typeface="Bebas Neue"/>
              </a:rPr>
              <a:t>Promotores: </a:t>
            </a:r>
            <a:br>
              <a:rPr lang="pt-BR" sz="2400" b="1" i="1">
                <a:solidFill>
                  <a:srgbClr val="1C2E46"/>
                </a:solidFill>
                <a:latin typeface="Georgia"/>
                <a:ea typeface="Georgia"/>
                <a:cs typeface="Georgia"/>
                <a:sym typeface="Georgia"/>
              </a:rPr>
            </a:br>
            <a:r>
              <a:rPr lang="pt-BR" sz="2400" b="1" i="1">
                <a:solidFill>
                  <a:srgbClr val="1C2E46"/>
                </a:solidFill>
                <a:latin typeface="Georgia"/>
                <a:ea typeface="Georgia"/>
                <a:cs typeface="Georgia"/>
                <a:sym typeface="Georgia"/>
              </a:rPr>
              <a:t>95%</a:t>
            </a:r>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(soma das notas 10 + 9)</a:t>
            </a:r>
            <a:endParaRPr>
              <a:latin typeface="Calibri Light" panose="020F0302020204030204" pitchFamily="34" charset="0"/>
              <a:cs typeface="Calibri Light" panose="020F0302020204030204" pitchFamily="34" charset="0"/>
            </a:endParaRPr>
          </a:p>
        </p:txBody>
      </p:sp>
      <p:sp>
        <p:nvSpPr>
          <p:cNvPr id="439" name="Google Shape;439;p35"/>
          <p:cNvSpPr txBox="1"/>
          <p:nvPr/>
        </p:nvSpPr>
        <p:spPr>
          <a:xfrm>
            <a:off x="4360642" y="3796168"/>
            <a:ext cx="1796261"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a:solidFill>
                  <a:srgbClr val="95874D"/>
                </a:solidFill>
                <a:latin typeface="Bebas Neue"/>
                <a:ea typeface="Bebas Neue"/>
                <a:cs typeface="Bebas Neue"/>
                <a:sym typeface="Bebas Neue"/>
              </a:rPr>
              <a:t>Neutros: </a:t>
            </a:r>
            <a:br>
              <a:rPr lang="pt-BR" sz="2400">
                <a:solidFill>
                  <a:srgbClr val="1C2E46"/>
                </a:solidFill>
                <a:latin typeface="Calibri"/>
                <a:ea typeface="Calibri"/>
                <a:cs typeface="Calibri"/>
                <a:sym typeface="Calibri"/>
              </a:rPr>
            </a:br>
            <a:r>
              <a:rPr lang="pt-BR" sz="2400" b="1" i="1">
                <a:solidFill>
                  <a:srgbClr val="1C2E46"/>
                </a:solidFill>
                <a:latin typeface="Georgia"/>
                <a:ea typeface="Georgia"/>
                <a:cs typeface="Georgia"/>
                <a:sym typeface="Georgia"/>
              </a:rPr>
              <a:t>4%</a:t>
            </a:r>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(soma das notas 8 + 7)</a:t>
            </a:r>
            <a:endParaRPr>
              <a:latin typeface="Calibri Light" panose="020F0302020204030204" pitchFamily="34" charset="0"/>
              <a:cs typeface="Calibri Light" panose="020F0302020204030204" pitchFamily="34" charset="0"/>
            </a:endParaRPr>
          </a:p>
        </p:txBody>
      </p:sp>
      <p:sp>
        <p:nvSpPr>
          <p:cNvPr id="440" name="Google Shape;440;p35"/>
          <p:cNvSpPr txBox="1"/>
          <p:nvPr/>
        </p:nvSpPr>
        <p:spPr>
          <a:xfrm>
            <a:off x="7611360" y="3726574"/>
            <a:ext cx="1791452"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a:solidFill>
                  <a:srgbClr val="95874D"/>
                </a:solidFill>
                <a:latin typeface="Bebas Neue"/>
                <a:ea typeface="Bebas Neue"/>
                <a:cs typeface="Bebas Neue"/>
                <a:sym typeface="Bebas Neue"/>
              </a:rPr>
              <a:t>Detratores: </a:t>
            </a:r>
            <a:br>
              <a:rPr lang="pt-BR" sz="2400">
                <a:solidFill>
                  <a:srgbClr val="1C2E46"/>
                </a:solidFill>
                <a:latin typeface="Calibri"/>
                <a:ea typeface="Calibri"/>
                <a:cs typeface="Calibri"/>
                <a:sym typeface="Calibri"/>
              </a:rPr>
            </a:br>
            <a:r>
              <a:rPr lang="pt-BR" sz="2400" b="1" i="1">
                <a:solidFill>
                  <a:srgbClr val="1C2E46"/>
                </a:solidFill>
                <a:latin typeface="Georgia"/>
                <a:ea typeface="Georgia"/>
                <a:cs typeface="Georgia"/>
                <a:sym typeface="Georgia"/>
              </a:rPr>
              <a:t>1%</a:t>
            </a:r>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(soma das notas 6 a 1)</a:t>
            </a:r>
            <a:endParaRPr>
              <a:latin typeface="Calibri Light" panose="020F0302020204030204" pitchFamily="34" charset="0"/>
              <a:cs typeface="Calibri Light" panose="020F0302020204030204" pitchFamily="34" charset="0"/>
            </a:endParaRPr>
          </a:p>
        </p:txBody>
      </p:sp>
      <p:graphicFrame>
        <p:nvGraphicFramePr>
          <p:cNvPr id="441" name="Google Shape;441;p35"/>
          <p:cNvGraphicFramePr/>
          <p:nvPr>
            <p:extLst>
              <p:ext uri="{D42A27DB-BD31-4B8C-83A1-F6EECF244321}">
                <p14:modId xmlns:p14="http://schemas.microsoft.com/office/powerpoint/2010/main" val="1614184878"/>
              </p:ext>
            </p:extLst>
          </p:nvPr>
        </p:nvGraphicFramePr>
        <p:xfrm>
          <a:off x="5938858" y="1323098"/>
          <a:ext cx="2572578" cy="629150"/>
        </p:xfrm>
        <a:graphic>
          <a:graphicData uri="http://schemas.openxmlformats.org/drawingml/2006/table">
            <a:tbl>
              <a:tblPr firstRow="1" bandRow="1">
                <a:tableStyleId>{E269D01E-BC32-4049-B463-5C60D7B0CCD2}</a:tableStyleId>
              </a:tblPr>
              <a:tblGrid>
                <a:gridCol w="857526">
                  <a:extLst>
                    <a:ext uri="{9D8B030D-6E8A-4147-A177-3AD203B41FA5}">
                      <a16:colId xmlns:a16="http://schemas.microsoft.com/office/drawing/2014/main" val="1131244930"/>
                    </a:ext>
                  </a:extLst>
                </a:gridCol>
                <a:gridCol w="857526">
                  <a:extLst>
                    <a:ext uri="{9D8B030D-6E8A-4147-A177-3AD203B41FA5}">
                      <a16:colId xmlns:a16="http://schemas.microsoft.com/office/drawing/2014/main" val="20000"/>
                    </a:ext>
                  </a:extLst>
                </a:gridCol>
                <a:gridCol w="857526">
                  <a:extLst>
                    <a:ext uri="{9D8B030D-6E8A-4147-A177-3AD203B41FA5}">
                      <a16:colId xmlns:a16="http://schemas.microsoft.com/office/drawing/2014/main" val="20001"/>
                    </a:ext>
                  </a:extLst>
                </a:gridCol>
              </a:tblGrid>
              <a:tr h="254364">
                <a:tc>
                  <a:txBody>
                    <a:bodyPr/>
                    <a:lstStyle/>
                    <a:p>
                      <a:pPr marL="0" marR="0" lvl="0" indent="0" algn="ctr" rtl="0">
                        <a:spcBef>
                          <a:spcPts val="0"/>
                        </a:spcBef>
                        <a:spcAft>
                          <a:spcPts val="0"/>
                        </a:spcAft>
                        <a:buNone/>
                      </a:pPr>
                      <a:r>
                        <a:rPr lang="pt-BR" sz="1400" u="none" strike="noStrike" cap="none">
                          <a:solidFill>
                            <a:schemeClr val="bg2"/>
                          </a:solidFill>
                          <a:latin typeface="Bebas Neue Bold" panose="020B0604020202020204" charset="0"/>
                          <a:sym typeface="Bebas Neue"/>
                        </a:rPr>
                        <a:t>NPS (2023)</a:t>
                      </a:r>
                      <a:endParaRPr sz="1400" u="none" strike="noStrike" cap="none">
                        <a:solidFill>
                          <a:schemeClr val="bg2"/>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tc>
                  <a:txBody>
                    <a:bodyPr/>
                    <a:lstStyle/>
                    <a:p>
                      <a:pPr marL="0" marR="0" lvl="0" indent="0" algn="ctr" rtl="0">
                        <a:spcBef>
                          <a:spcPts val="0"/>
                        </a:spcBef>
                        <a:spcAft>
                          <a:spcPts val="0"/>
                        </a:spcAft>
                        <a:buNone/>
                      </a:pPr>
                      <a:r>
                        <a:rPr lang="pt-BR" sz="1400" u="none" strike="noStrike" cap="none">
                          <a:solidFill>
                            <a:schemeClr val="bg2"/>
                          </a:solidFill>
                          <a:latin typeface="Bebas Neue Bold" panose="020B0604020202020204" charset="0"/>
                          <a:sym typeface="Bebas Neue"/>
                        </a:rPr>
                        <a:t>NPS (2022)</a:t>
                      </a:r>
                      <a:endParaRPr sz="1400" u="none" strike="noStrike" cap="none">
                        <a:solidFill>
                          <a:schemeClr val="bg2"/>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tc>
                  <a:txBody>
                    <a:bodyPr/>
                    <a:lstStyle/>
                    <a:p>
                      <a:pPr marL="0" marR="0" lvl="0" indent="0" algn="ctr" rtl="0">
                        <a:spcBef>
                          <a:spcPts val="0"/>
                        </a:spcBef>
                        <a:spcAft>
                          <a:spcPts val="0"/>
                        </a:spcAft>
                        <a:buNone/>
                      </a:pPr>
                      <a:r>
                        <a:rPr lang="pt-BR" sz="1400" u="none" strike="noStrike" cap="none" err="1">
                          <a:solidFill>
                            <a:schemeClr val="bg2"/>
                          </a:solidFill>
                          <a:latin typeface="Bebas Neue Bold" panose="020B0604020202020204" charset="0"/>
                          <a:sym typeface="Bebas Neue"/>
                        </a:rPr>
                        <a:t>Nps</a:t>
                      </a:r>
                      <a:r>
                        <a:rPr lang="pt-BR" sz="1400" u="none" strike="noStrike" cap="none">
                          <a:solidFill>
                            <a:schemeClr val="bg2"/>
                          </a:solidFill>
                          <a:latin typeface="Bebas Neue Bold" panose="020B0604020202020204" charset="0"/>
                          <a:sym typeface="Bebas Neue"/>
                        </a:rPr>
                        <a:t> (2021)</a:t>
                      </a:r>
                      <a:endParaRPr sz="1400" u="none" strike="noStrike" cap="none">
                        <a:solidFill>
                          <a:schemeClr val="bg2"/>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extLst>
                  <a:ext uri="{0D108BD9-81ED-4DB2-BD59-A6C34878D82A}">
                    <a16:rowId xmlns:a16="http://schemas.microsoft.com/office/drawing/2014/main" val="10000"/>
                  </a:ext>
                </a:extLst>
              </a:tr>
              <a:tr h="221092">
                <a:tc>
                  <a:txBody>
                    <a:bodyPr/>
                    <a:lstStyle/>
                    <a:p>
                      <a:pPr marL="0" marR="0" lvl="0" indent="0" algn="ctr" rtl="0">
                        <a:spcBef>
                          <a:spcPts val="0"/>
                        </a:spcBef>
                        <a:spcAft>
                          <a:spcPts val="0"/>
                        </a:spcAft>
                        <a:buNone/>
                      </a:pPr>
                      <a:r>
                        <a:rPr lang="pt-BR" sz="1600" b="0">
                          <a:solidFill>
                            <a:schemeClr val="bg2"/>
                          </a:solidFill>
                          <a:latin typeface="Bebas Neue Bold" panose="020B0604020202020204" charset="0"/>
                        </a:rPr>
                        <a:t>94</a:t>
                      </a:r>
                      <a:endParaRPr sz="1600" b="0" i="0">
                        <a:solidFill>
                          <a:schemeClr val="bg2"/>
                        </a:solidFill>
                        <a:latin typeface="Bebas Neue Bold" panose="020B0604020202020204" charset="0"/>
                      </a:endParaRPr>
                    </a:p>
                  </a:txBody>
                  <a:tcPr marL="91450" marR="91450" marT="45725" marB="45725" anchor="ctr">
                    <a:solidFill>
                      <a:srgbClr val="D6D0BC"/>
                    </a:solidFill>
                  </a:tcPr>
                </a:tc>
                <a:tc>
                  <a:txBody>
                    <a:bodyPr/>
                    <a:lstStyle/>
                    <a:p>
                      <a:pPr marL="0" marR="0" lvl="0" indent="0" algn="ctr" rtl="0">
                        <a:spcBef>
                          <a:spcPts val="0"/>
                        </a:spcBef>
                        <a:spcAft>
                          <a:spcPts val="0"/>
                        </a:spcAft>
                        <a:buNone/>
                      </a:pPr>
                      <a:r>
                        <a:rPr lang="pt-BR" sz="1600" b="0" u="none" strike="noStrike" cap="none">
                          <a:solidFill>
                            <a:schemeClr val="bg2"/>
                          </a:solidFill>
                          <a:latin typeface="Bebas Neue Bold" panose="020B0604020202020204" charset="0"/>
                          <a:sym typeface="Calibri"/>
                        </a:rPr>
                        <a:t>94</a:t>
                      </a:r>
                      <a:endParaRPr sz="1600" b="0" i="0">
                        <a:solidFill>
                          <a:schemeClr val="bg2"/>
                        </a:solidFill>
                        <a:latin typeface="Bebas Neue Bold" panose="020B0604020202020204" charset="0"/>
                      </a:endParaRPr>
                    </a:p>
                  </a:txBody>
                  <a:tcPr marL="91450" marR="91450" marT="45725" marB="45725" anchor="ctr">
                    <a:solidFill>
                      <a:srgbClr val="D6D0BC"/>
                    </a:solidFill>
                  </a:tcPr>
                </a:tc>
                <a:tc>
                  <a:txBody>
                    <a:bodyPr/>
                    <a:lstStyle/>
                    <a:p>
                      <a:pPr marL="0" marR="0" lvl="0" indent="0" algn="ctr" rtl="0">
                        <a:spcBef>
                          <a:spcPts val="0"/>
                        </a:spcBef>
                        <a:spcAft>
                          <a:spcPts val="0"/>
                        </a:spcAft>
                        <a:buNone/>
                      </a:pPr>
                      <a:r>
                        <a:rPr lang="pt-BR" sz="1600" b="0" u="none" strike="noStrike" cap="none">
                          <a:solidFill>
                            <a:schemeClr val="bg2"/>
                          </a:solidFill>
                          <a:latin typeface="Bebas Neue Bold" panose="020B0604020202020204" charset="0"/>
                          <a:sym typeface="Calibri"/>
                        </a:rPr>
                        <a:t>94</a:t>
                      </a:r>
                      <a:endParaRPr sz="1600" b="0" i="0">
                        <a:solidFill>
                          <a:schemeClr val="bg2"/>
                        </a:solidFill>
                        <a:latin typeface="Bebas Neue Bold" panose="020B0604020202020204" charset="0"/>
                        <a:cs typeface="Calibri Light" panose="020F0302020204030204" pitchFamily="34" charset="0"/>
                      </a:endParaRPr>
                    </a:p>
                  </a:txBody>
                  <a:tcPr marL="6350" marR="6350" marT="6350" marB="0" anchor="ctr">
                    <a:solidFill>
                      <a:srgbClr val="D6D0BC"/>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BAC7B9F8-8C4A-5DD1-5296-6581A843545E}"/>
              </a:ext>
            </a:extLst>
          </p:cNvPr>
          <p:cNvPicPr>
            <a:picLocks noChangeAspect="1"/>
          </p:cNvPicPr>
          <p:nvPr/>
        </p:nvPicPr>
        <p:blipFill rotWithShape="1">
          <a:blip r:embed="rId3"/>
          <a:srcRect l="65686"/>
          <a:stretch/>
        </p:blipFill>
        <p:spPr>
          <a:xfrm>
            <a:off x="9525000" y="133181"/>
            <a:ext cx="2667000" cy="6012431"/>
          </a:xfrm>
          <a:prstGeom prst="rect">
            <a:avLst/>
          </a:prstGeom>
        </p:spPr>
      </p:pic>
      <p:sp>
        <p:nvSpPr>
          <p:cNvPr id="5" name="Slide Number Placeholder 4">
            <a:extLst>
              <a:ext uri="{FF2B5EF4-FFF2-40B4-BE49-F238E27FC236}">
                <a16:creationId xmlns:a16="http://schemas.microsoft.com/office/drawing/2014/main" id="{3BD39326-6A12-31B6-12AE-3DEBAD5A21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17</a:t>
            </a:fld>
            <a:endParaRPr lang="pt-BR"/>
          </a:p>
        </p:txBody>
      </p:sp>
      <p:sp>
        <p:nvSpPr>
          <p:cNvPr id="3" name="Google Shape;342;p30">
            <a:extLst>
              <a:ext uri="{FF2B5EF4-FFF2-40B4-BE49-F238E27FC236}">
                <a16:creationId xmlns:a16="http://schemas.microsoft.com/office/drawing/2014/main" id="{716C0BA2-DF01-84C8-03A0-C84AC87C4C4D}"/>
              </a:ext>
            </a:extLst>
          </p:cNvPr>
          <p:cNvSpPr/>
          <p:nvPr/>
        </p:nvSpPr>
        <p:spPr>
          <a:xfrm>
            <a:off x="898174" y="5154640"/>
            <a:ext cx="1802496" cy="850911"/>
          </a:xfrm>
          <a:prstGeom prst="roundRect">
            <a:avLst>
              <a:gd name="adj" fmla="val 8505"/>
            </a:avLst>
          </a:prstGeom>
          <a:solidFill>
            <a:srgbClr val="E4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357;p30">
            <a:extLst>
              <a:ext uri="{FF2B5EF4-FFF2-40B4-BE49-F238E27FC236}">
                <a16:creationId xmlns:a16="http://schemas.microsoft.com/office/drawing/2014/main" id="{23C59D6D-BD4A-2778-9F3D-F2DAE96A038E}"/>
              </a:ext>
            </a:extLst>
          </p:cNvPr>
          <p:cNvSpPr/>
          <p:nvPr/>
        </p:nvSpPr>
        <p:spPr>
          <a:xfrm>
            <a:off x="1033690" y="5215280"/>
            <a:ext cx="224409" cy="223521"/>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 name="Google Shape;358;p30">
            <a:extLst>
              <a:ext uri="{FF2B5EF4-FFF2-40B4-BE49-F238E27FC236}">
                <a16:creationId xmlns:a16="http://schemas.microsoft.com/office/drawing/2014/main" id="{96F2DA80-30A4-BAEA-C507-C14C2AF61850}"/>
              </a:ext>
            </a:extLst>
          </p:cNvPr>
          <p:cNvGrpSpPr/>
          <p:nvPr/>
        </p:nvGrpSpPr>
        <p:grpSpPr>
          <a:xfrm>
            <a:off x="1045777" y="5632689"/>
            <a:ext cx="224409" cy="224409"/>
            <a:chOff x="4099649" y="4028488"/>
            <a:chExt cx="659052" cy="659052"/>
          </a:xfrm>
        </p:grpSpPr>
        <p:sp>
          <p:nvSpPr>
            <p:cNvPr id="8" name="Google Shape;359;p30">
              <a:extLst>
                <a:ext uri="{FF2B5EF4-FFF2-40B4-BE49-F238E27FC236}">
                  <a16:creationId xmlns:a16="http://schemas.microsoft.com/office/drawing/2014/main" id="{4AEC6B0D-F8CB-0FC9-B16D-A3265F870BE3}"/>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360;p30">
              <a:extLst>
                <a:ext uri="{FF2B5EF4-FFF2-40B4-BE49-F238E27FC236}">
                  <a16:creationId xmlns:a16="http://schemas.microsoft.com/office/drawing/2014/main" id="{A6C5218B-BAD4-08B4-B873-78C3AEC76759}"/>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10" name="Google Shape;363;p30">
            <a:extLst>
              <a:ext uri="{FF2B5EF4-FFF2-40B4-BE49-F238E27FC236}">
                <a16:creationId xmlns:a16="http://schemas.microsoft.com/office/drawing/2014/main" id="{5C54AB34-DC8F-67BC-3F66-33E08465271D}"/>
              </a:ext>
            </a:extLst>
          </p:cNvPr>
          <p:cNvCxnSpPr>
            <a:cxnSpLocks/>
          </p:cNvCxnSpPr>
          <p:nvPr/>
        </p:nvCxnSpPr>
        <p:spPr>
          <a:xfrm flipH="1">
            <a:off x="1045778" y="5550105"/>
            <a:ext cx="1107018" cy="0"/>
          </a:xfrm>
          <a:prstGeom prst="straightConnector1">
            <a:avLst/>
          </a:prstGeom>
          <a:noFill/>
          <a:ln w="9525" cap="flat" cmpd="sng">
            <a:solidFill>
              <a:srgbClr val="1C2E46"/>
            </a:solidFill>
            <a:prstDash val="solid"/>
            <a:miter lim="800000"/>
            <a:headEnd type="none" w="sm" len="sm"/>
            <a:tailEnd type="none" w="sm" len="sm"/>
          </a:ln>
        </p:spPr>
      </p:cxnSp>
      <p:sp>
        <p:nvSpPr>
          <p:cNvPr id="12" name="Google Shape;361;p30">
            <a:extLst>
              <a:ext uri="{FF2B5EF4-FFF2-40B4-BE49-F238E27FC236}">
                <a16:creationId xmlns:a16="http://schemas.microsoft.com/office/drawing/2014/main" id="{600B0352-6700-2702-030D-19DD3A5AA882}"/>
              </a:ext>
            </a:extLst>
          </p:cNvPr>
          <p:cNvSpPr txBox="1"/>
          <p:nvPr/>
        </p:nvSpPr>
        <p:spPr>
          <a:xfrm>
            <a:off x="1340308" y="5151366"/>
            <a:ext cx="1188521"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Assinante</a:t>
            </a:r>
            <a:r>
              <a:rPr lang="pt-BR" sz="1400" b="1">
                <a:solidFill>
                  <a:srgbClr val="1C2E46"/>
                </a:solidFill>
                <a:latin typeface="Calibri"/>
                <a:ea typeface="Calibri"/>
                <a:cs typeface="Calibri"/>
                <a:sym typeface="Calibri"/>
              </a:rPr>
              <a:t> </a:t>
            </a:r>
            <a:endParaRPr b="1"/>
          </a:p>
          <a:p>
            <a:pPr marL="0" marR="0" lvl="0" indent="0" algn="l"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93%</a:t>
            </a:r>
            <a:endParaRPr b="1">
              <a:latin typeface="Calibri Light" panose="020F0302020204030204" pitchFamily="34" charset="0"/>
              <a:cs typeface="Calibri Light" panose="020F0302020204030204" pitchFamily="34" charset="0"/>
            </a:endParaRPr>
          </a:p>
        </p:txBody>
      </p:sp>
      <p:sp>
        <p:nvSpPr>
          <p:cNvPr id="13" name="Google Shape;362;p30">
            <a:extLst>
              <a:ext uri="{FF2B5EF4-FFF2-40B4-BE49-F238E27FC236}">
                <a16:creationId xmlns:a16="http://schemas.microsoft.com/office/drawing/2014/main" id="{E05DAE6B-4D2B-1C21-0621-31281A394963}"/>
              </a:ext>
            </a:extLst>
          </p:cNvPr>
          <p:cNvSpPr txBox="1"/>
          <p:nvPr/>
        </p:nvSpPr>
        <p:spPr>
          <a:xfrm>
            <a:off x="1317754" y="5608424"/>
            <a:ext cx="1279948"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Não Assinante</a:t>
            </a:r>
            <a:endParaRPr b="1"/>
          </a:p>
          <a:p>
            <a:pPr marL="0" marR="0" lvl="0" indent="0" algn="l"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97%</a:t>
            </a:r>
            <a:endParaRPr b="1">
              <a:latin typeface="Calibri Light" panose="020F0302020204030204" pitchFamily="34" charset="0"/>
              <a:cs typeface="Calibri Light" panose="020F0302020204030204" pitchFamily="34" charset="0"/>
            </a:endParaRPr>
          </a:p>
        </p:txBody>
      </p:sp>
      <p:sp>
        <p:nvSpPr>
          <p:cNvPr id="16" name="Google Shape;372;p31">
            <a:extLst>
              <a:ext uri="{FF2B5EF4-FFF2-40B4-BE49-F238E27FC236}">
                <a16:creationId xmlns:a16="http://schemas.microsoft.com/office/drawing/2014/main" id="{A91218FA-21CD-3CBC-6802-655E6CA2A43A}"/>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4" name="Google Shape;345;p30">
            <a:extLst>
              <a:ext uri="{FF2B5EF4-FFF2-40B4-BE49-F238E27FC236}">
                <a16:creationId xmlns:a16="http://schemas.microsoft.com/office/drawing/2014/main" id="{BFF4D2AF-8A96-EF19-39D2-FA88AEB6D16F}"/>
              </a:ext>
            </a:extLst>
          </p:cNvPr>
          <p:cNvSpPr txBox="1"/>
          <p:nvPr/>
        </p:nvSpPr>
        <p:spPr>
          <a:xfrm>
            <a:off x="2742759" y="5232712"/>
            <a:ext cx="6946901"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i="1">
                <a:solidFill>
                  <a:srgbClr val="1C2E46"/>
                </a:solidFill>
                <a:latin typeface="Calibri Light" panose="020F0302020204030204" pitchFamily="34" charset="0"/>
                <a:ea typeface="Calibri"/>
                <a:cs typeface="Calibri Light" panose="020F0302020204030204" pitchFamily="34" charset="0"/>
                <a:sym typeface="Calibri"/>
              </a:rPr>
              <a:t>Assinante tende a ser mais crítico </a:t>
            </a:r>
            <a:endParaRPr i="1">
              <a:solidFill>
                <a:srgbClr val="1C2E46"/>
              </a:solidFill>
              <a:latin typeface="Calibri Light" panose="020F0302020204030204" pitchFamily="34" charset="0"/>
              <a:cs typeface="Calibri Light" panose="020F0302020204030204" pitchFamily="34" charset="0"/>
            </a:endParaRPr>
          </a:p>
        </p:txBody>
      </p:sp>
      <p:sp>
        <p:nvSpPr>
          <p:cNvPr id="11" name="CaixaDeTexto 10">
            <a:extLst>
              <a:ext uri="{FF2B5EF4-FFF2-40B4-BE49-F238E27FC236}">
                <a16:creationId xmlns:a16="http://schemas.microsoft.com/office/drawing/2014/main" id="{B0BE9066-8122-4A78-713D-7C3E97EE4427}"/>
              </a:ext>
            </a:extLst>
          </p:cNvPr>
          <p:cNvSpPr txBox="1"/>
          <p:nvPr/>
        </p:nvSpPr>
        <p:spPr>
          <a:xfrm>
            <a:off x="437322" y="6569233"/>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4" name="Rectangle 3">
            <a:extLst>
              <a:ext uri="{FF2B5EF4-FFF2-40B4-BE49-F238E27FC236}">
                <a16:creationId xmlns:a16="http://schemas.microsoft.com/office/drawing/2014/main" id="{D16F1D38-3866-76E5-80C5-43B0FC23495F}"/>
              </a:ext>
            </a:extLst>
          </p:cNvPr>
          <p:cNvSpPr/>
          <p:nvPr/>
        </p:nvSpPr>
        <p:spPr>
          <a:xfrm>
            <a:off x="0" y="0"/>
            <a:ext cx="5337313" cy="6858000"/>
          </a:xfrm>
          <a:prstGeom prst="rect">
            <a:avLst/>
          </a:prstGeom>
          <a:solidFill>
            <a:srgbClr val="E6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3" name="Picture 2">
            <a:extLst>
              <a:ext uri="{FF2B5EF4-FFF2-40B4-BE49-F238E27FC236}">
                <a16:creationId xmlns:a16="http://schemas.microsoft.com/office/drawing/2014/main" id="{72AB2B00-60D5-2C61-9C67-39AEDACE726A}"/>
              </a:ext>
            </a:extLst>
          </p:cNvPr>
          <p:cNvPicPr>
            <a:picLocks noChangeAspect="1"/>
          </p:cNvPicPr>
          <p:nvPr/>
        </p:nvPicPr>
        <p:blipFill>
          <a:blip r:embed="rId3"/>
          <a:stretch>
            <a:fillRect/>
          </a:stretch>
        </p:blipFill>
        <p:spPr>
          <a:xfrm>
            <a:off x="1" y="0"/>
            <a:ext cx="3721470" cy="4191000"/>
          </a:xfrm>
          <a:prstGeom prst="rect">
            <a:avLst/>
          </a:prstGeom>
        </p:spPr>
      </p:pic>
      <p:sp>
        <p:nvSpPr>
          <p:cNvPr id="387" name="Google Shape;387;p32"/>
          <p:cNvSpPr txBox="1"/>
          <p:nvPr/>
        </p:nvSpPr>
        <p:spPr>
          <a:xfrm>
            <a:off x="1221921" y="2195258"/>
            <a:ext cx="54864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Satisfação geral</a:t>
            </a:r>
            <a:endParaRPr sz="4400">
              <a:solidFill>
                <a:srgbClr val="983703"/>
              </a:solidFill>
              <a:latin typeface="Allura"/>
              <a:ea typeface="Allura"/>
              <a:cs typeface="Allura"/>
              <a:sym typeface="Allura"/>
            </a:endParaRPr>
          </a:p>
        </p:txBody>
      </p:sp>
      <p:sp>
        <p:nvSpPr>
          <p:cNvPr id="388" name="Google Shape;388;p32"/>
          <p:cNvSpPr txBox="1"/>
          <p:nvPr/>
        </p:nvSpPr>
        <p:spPr>
          <a:xfrm>
            <a:off x="1237161" y="2804858"/>
            <a:ext cx="3718560" cy="220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b="1" i="1">
                <a:solidFill>
                  <a:srgbClr val="1C2E46"/>
                </a:solidFill>
                <a:latin typeface="Georgia" panose="02040502050405020303" pitchFamily="18" charset="0"/>
                <a:sym typeface="Bebas Neue"/>
              </a:rPr>
              <a:t>A Osesp aumenta ainda mais seu índice de satisfação entre os dois públicos</a:t>
            </a:r>
            <a:endParaRPr lang="pt-BR" sz="2400" b="1" i="1">
              <a:solidFill>
                <a:srgbClr val="1C2E46"/>
              </a:solidFill>
              <a:latin typeface="Georgia" panose="02040502050405020303" pitchFamily="18" charset="0"/>
            </a:endParaRPr>
          </a:p>
        </p:txBody>
      </p:sp>
      <p:sp>
        <p:nvSpPr>
          <p:cNvPr id="389" name="Google Shape;389;p32"/>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graphicFrame>
        <p:nvGraphicFramePr>
          <p:cNvPr id="390" name="Google Shape;390;p32"/>
          <p:cNvGraphicFramePr/>
          <p:nvPr>
            <p:extLst>
              <p:ext uri="{D42A27DB-BD31-4B8C-83A1-F6EECF244321}">
                <p14:modId xmlns:p14="http://schemas.microsoft.com/office/powerpoint/2010/main" val="1246203721"/>
              </p:ext>
            </p:extLst>
          </p:nvPr>
        </p:nvGraphicFramePr>
        <p:xfrm>
          <a:off x="6096000" y="4191000"/>
          <a:ext cx="5545125" cy="1591575"/>
        </p:xfrm>
        <a:graphic>
          <a:graphicData uri="http://schemas.openxmlformats.org/drawingml/2006/table">
            <a:tbl>
              <a:tblPr firstRow="1" bandRow="1">
                <a:noFill/>
                <a:tableStyleId>{92475FB8-E0E0-4428-AE14-0C280B31417A}</a:tableStyleId>
              </a:tblPr>
              <a:tblGrid>
                <a:gridCol w="1848375">
                  <a:extLst>
                    <a:ext uri="{9D8B030D-6E8A-4147-A177-3AD203B41FA5}">
                      <a16:colId xmlns:a16="http://schemas.microsoft.com/office/drawing/2014/main" val="20000"/>
                    </a:ext>
                  </a:extLst>
                </a:gridCol>
                <a:gridCol w="1848375">
                  <a:extLst>
                    <a:ext uri="{9D8B030D-6E8A-4147-A177-3AD203B41FA5}">
                      <a16:colId xmlns:a16="http://schemas.microsoft.com/office/drawing/2014/main" val="20001"/>
                    </a:ext>
                  </a:extLst>
                </a:gridCol>
                <a:gridCol w="1848375">
                  <a:extLst>
                    <a:ext uri="{9D8B030D-6E8A-4147-A177-3AD203B41FA5}">
                      <a16:colId xmlns:a16="http://schemas.microsoft.com/office/drawing/2014/main" val="20002"/>
                    </a:ext>
                  </a:extLst>
                </a:gridCol>
              </a:tblGrid>
              <a:tr h="296125">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média</a:t>
                      </a:r>
                      <a:endParaRPr sz="1200" u="none" strike="noStrike" cap="none">
                        <a:solidFill>
                          <a:srgbClr val="983703"/>
                        </a:solidFill>
                        <a:latin typeface="Bebas Neue"/>
                        <a:ea typeface="Bebas Neue"/>
                        <a:cs typeface="Bebas Neue"/>
                        <a:sym typeface="Bebas Neue"/>
                      </a:endParaRPr>
                    </a:p>
                  </a:txBody>
                  <a:tcPr marL="80525" marR="80525" marT="40250" marB="40250"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ASSINANTE</a:t>
                      </a:r>
                      <a:endParaRPr sz="1200" u="none" strike="noStrike" cap="none">
                        <a:solidFill>
                          <a:srgbClr val="983703"/>
                        </a:solidFill>
                        <a:latin typeface="Bebas Neue"/>
                        <a:ea typeface="Bebas Neue"/>
                        <a:cs typeface="Bebas Neue"/>
                        <a:sym typeface="Bebas Neue"/>
                      </a:endParaRPr>
                    </a:p>
                  </a:txBody>
                  <a:tcPr marL="80525" marR="80525" marT="40250" marB="402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AVULSO</a:t>
                      </a:r>
                      <a:endParaRPr sz="1200" u="none" strike="noStrike" cap="none">
                        <a:solidFill>
                          <a:srgbClr val="983703"/>
                        </a:solidFill>
                        <a:latin typeface="Bebas Neue"/>
                        <a:ea typeface="Bebas Neue"/>
                        <a:cs typeface="Bebas Neue"/>
                        <a:sym typeface="Bebas Neue"/>
                      </a:endParaRPr>
                    </a:p>
                  </a:txBody>
                  <a:tcPr marL="80525" marR="80525" marT="40250" marB="4025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45575">
                <a:tc>
                  <a:txBody>
                    <a:bodyPr/>
                    <a:lstStyle/>
                    <a:p>
                      <a:pPr marL="0" marR="0" lvl="0" indent="0" algn="l"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2023</a:t>
                      </a:r>
                      <a:endParaRPr sz="1800" b="1" i="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9,6</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9,8</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45575">
                <a:tc>
                  <a:txBody>
                    <a:bodyPr/>
                    <a:lstStyle/>
                    <a:p>
                      <a:pPr marL="0" marR="0" lvl="0" indent="0" algn="l"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2022</a:t>
                      </a:r>
                      <a:endParaRPr sz="1800" b="1" i="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9,5</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9,6</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245575">
                <a:tc>
                  <a:txBody>
                    <a:bodyPr/>
                    <a:lstStyle/>
                    <a:p>
                      <a:pPr marL="0" marR="0" lvl="0" indent="0" algn="l"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2021</a:t>
                      </a:r>
                      <a:endParaRPr sz="1800" b="1" i="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9,4</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9,6</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245575">
                <a:tc>
                  <a:txBody>
                    <a:bodyPr/>
                    <a:lstStyle/>
                    <a:p>
                      <a:pPr marL="0" marR="0" lvl="0" indent="0" algn="l"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2019</a:t>
                      </a:r>
                      <a:endParaRPr sz="1800" b="1" i="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9,2</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9,7</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245575">
                <a:tc>
                  <a:txBody>
                    <a:bodyPr/>
                    <a:lstStyle/>
                    <a:p>
                      <a:pPr marL="0" marR="0" lvl="0" indent="0" algn="l"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2018</a:t>
                      </a:r>
                      <a:endParaRPr sz="1800" b="1" i="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9,2</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9,4</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391" name="Google Shape;391;p32"/>
          <p:cNvGraphicFramePr/>
          <p:nvPr>
            <p:extLst>
              <p:ext uri="{D42A27DB-BD31-4B8C-83A1-F6EECF244321}">
                <p14:modId xmlns:p14="http://schemas.microsoft.com/office/powerpoint/2010/main" val="1785599112"/>
              </p:ext>
            </p:extLst>
          </p:nvPr>
        </p:nvGraphicFramePr>
        <p:xfrm>
          <a:off x="6096000" y="773723"/>
          <a:ext cx="5545150" cy="2922275"/>
        </p:xfrm>
        <a:graphic>
          <a:graphicData uri="http://schemas.openxmlformats.org/drawingml/2006/table">
            <a:tbl>
              <a:tblPr firstRow="1" bandRow="1">
                <a:noFill/>
                <a:tableStyleId>{92475FB8-E0E0-4428-AE14-0C280B31417A}</a:tableStyleId>
              </a:tblPr>
              <a:tblGrid>
                <a:gridCol w="2426650">
                  <a:extLst>
                    <a:ext uri="{9D8B030D-6E8A-4147-A177-3AD203B41FA5}">
                      <a16:colId xmlns:a16="http://schemas.microsoft.com/office/drawing/2014/main" val="20000"/>
                    </a:ext>
                  </a:extLst>
                </a:gridCol>
                <a:gridCol w="623700">
                  <a:extLst>
                    <a:ext uri="{9D8B030D-6E8A-4147-A177-3AD203B41FA5}">
                      <a16:colId xmlns:a16="http://schemas.microsoft.com/office/drawing/2014/main" val="20001"/>
                    </a:ext>
                  </a:extLst>
                </a:gridCol>
                <a:gridCol w="623700">
                  <a:extLst>
                    <a:ext uri="{9D8B030D-6E8A-4147-A177-3AD203B41FA5}">
                      <a16:colId xmlns:a16="http://schemas.microsoft.com/office/drawing/2014/main" val="20002"/>
                    </a:ext>
                  </a:extLst>
                </a:gridCol>
                <a:gridCol w="623700">
                  <a:extLst>
                    <a:ext uri="{9D8B030D-6E8A-4147-A177-3AD203B41FA5}">
                      <a16:colId xmlns:a16="http://schemas.microsoft.com/office/drawing/2014/main" val="20003"/>
                    </a:ext>
                  </a:extLst>
                </a:gridCol>
                <a:gridCol w="623700">
                  <a:extLst>
                    <a:ext uri="{9D8B030D-6E8A-4147-A177-3AD203B41FA5}">
                      <a16:colId xmlns:a16="http://schemas.microsoft.com/office/drawing/2014/main" val="20004"/>
                    </a:ext>
                  </a:extLst>
                </a:gridCol>
                <a:gridCol w="623700">
                  <a:extLst>
                    <a:ext uri="{9D8B030D-6E8A-4147-A177-3AD203B41FA5}">
                      <a16:colId xmlns:a16="http://schemas.microsoft.com/office/drawing/2014/main" val="20005"/>
                    </a:ext>
                  </a:extLst>
                </a:gridCol>
              </a:tblGrid>
              <a:tr h="610675">
                <a:tc>
                  <a:txBody>
                    <a:bodyPr/>
                    <a:lstStyle/>
                    <a:p>
                      <a:pPr marL="0" marR="0" lvl="0" indent="0" algn="ctr" rtl="0">
                        <a:spcBef>
                          <a:spcPts val="0"/>
                        </a:spcBef>
                        <a:spcAft>
                          <a:spcPts val="0"/>
                        </a:spcAft>
                        <a:buNone/>
                      </a:pPr>
                      <a:endParaRPr sz="1200" u="none" strike="noStrike" cap="none">
                        <a:solidFill>
                          <a:srgbClr val="1C2E46"/>
                        </a:solidFill>
                        <a:latin typeface="Arial Narrow"/>
                        <a:ea typeface="Arial Narrow"/>
                        <a:cs typeface="Arial Narrow"/>
                        <a:sym typeface="Arial Narrow"/>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2023</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2022</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2021</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2019</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2018</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577900">
                <a:tc>
                  <a:txBody>
                    <a:bodyPr/>
                    <a:lstStyle/>
                    <a:p>
                      <a:pPr marL="0" marR="0" lvl="0" indent="0" algn="l"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Notas 6 ou -</a:t>
                      </a:r>
                      <a:endParaRPr sz="2400" b="0" i="0">
                        <a:latin typeface="Calibri Light" panose="020F0302020204030204" pitchFamily="34" charset="0"/>
                        <a:cs typeface="Calibri Light" panose="020F0302020204030204" pitchFamily="34" charset="0"/>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1" i="0" u="none" strike="noStrike" cap="none">
                          <a:solidFill>
                            <a:srgbClr val="1C2E46"/>
                          </a:solidFill>
                          <a:latin typeface="Calibri Light" panose="020F0302020204030204" pitchFamily="34" charset="0"/>
                          <a:cs typeface="Calibri Light" panose="020F0302020204030204" pitchFamily="34" charset="0"/>
                          <a:sym typeface="Arial"/>
                        </a:rPr>
                        <a:t>0%</a:t>
                      </a:r>
                      <a:endParaRPr sz="14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0%</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0%</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577900">
                <a:tc>
                  <a:txBody>
                    <a:bodyPr/>
                    <a:lstStyle/>
                    <a:p>
                      <a:pPr marL="0" marR="0" lvl="0" indent="0" algn="l"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Notas 7 e 8</a:t>
                      </a:r>
                      <a:endParaRPr sz="2400" b="0" i="0">
                        <a:latin typeface="Calibri Light" panose="020F0302020204030204" pitchFamily="34" charset="0"/>
                        <a:cs typeface="Calibri Light" panose="020F0302020204030204" pitchFamily="34" charset="0"/>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1" i="0" u="none" strike="noStrike" cap="none">
                          <a:solidFill>
                            <a:srgbClr val="1C2E46"/>
                          </a:solidFill>
                          <a:latin typeface="Calibri Light" panose="020F0302020204030204" pitchFamily="34" charset="0"/>
                          <a:cs typeface="Calibri Light" panose="020F0302020204030204" pitchFamily="34" charset="0"/>
                          <a:sym typeface="Arial"/>
                        </a:rPr>
                        <a:t>7%</a:t>
                      </a:r>
                      <a:endParaRPr sz="14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10%</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12%</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11%</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16%</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577900">
                <a:tc>
                  <a:txBody>
                    <a:bodyPr/>
                    <a:lstStyle/>
                    <a:p>
                      <a:pPr marL="0" marR="0" lvl="0" indent="0" algn="l"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Notas 9 e 10</a:t>
                      </a:r>
                      <a:endParaRP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93%</a:t>
                      </a:r>
                      <a:endParaRPr sz="1400" b="1"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89%</a:t>
                      </a:r>
                      <a:endParaRP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88%</a:t>
                      </a:r>
                      <a:endParaRP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89%</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83%</a:t>
                      </a:r>
                      <a:endParaRPr sz="2400" b="0" i="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577900">
                <a:tc>
                  <a:txBody>
                    <a:bodyPr/>
                    <a:lstStyle/>
                    <a:p>
                      <a:pPr marL="0" marR="0" lvl="0" indent="0" algn="l" rtl="0">
                        <a:spcBef>
                          <a:spcPts val="0"/>
                        </a:spcBef>
                        <a:spcAft>
                          <a:spcPts val="0"/>
                        </a:spcAft>
                        <a:buNone/>
                      </a:pPr>
                      <a:r>
                        <a:rPr lang="pt-BR" sz="1400" b="1" i="0" u="none" strike="noStrike" cap="none">
                          <a:solidFill>
                            <a:srgbClr val="1C2E46"/>
                          </a:solidFill>
                          <a:latin typeface="Calibri"/>
                          <a:ea typeface="Calibri"/>
                          <a:cs typeface="Calibri"/>
                          <a:sym typeface="Calibri"/>
                        </a:rPr>
                        <a:t>Média</a:t>
                      </a:r>
                      <a:endParaRPr sz="2400"/>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9,7</a:t>
                      </a:r>
                      <a:endParaRPr sz="1400" b="1" i="0" u="none" strike="noStrike" cap="none">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9,5</a:t>
                      </a:r>
                      <a:endParaRPr sz="1400" b="1" i="0" u="none" strike="noStrike" cap="none">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9,5</a:t>
                      </a:r>
                      <a:endParaRPr sz="1400" b="1" i="0" u="none" strike="noStrike" cap="none">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9,2</a:t>
                      </a:r>
                      <a:endParaRPr sz="2400"/>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9,3</a:t>
                      </a:r>
                      <a:endParaRPr sz="2400"/>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cxnSp>
        <p:nvCxnSpPr>
          <p:cNvPr id="392" name="Google Shape;392;p32"/>
          <p:cNvCxnSpPr/>
          <p:nvPr/>
        </p:nvCxnSpPr>
        <p:spPr>
          <a:xfrm rot="10800000">
            <a:off x="8348751" y="3059717"/>
            <a:ext cx="3292387" cy="0"/>
          </a:xfrm>
          <a:prstGeom prst="straightConnector1">
            <a:avLst/>
          </a:prstGeom>
          <a:noFill/>
          <a:ln w="28575" cap="flat" cmpd="sng">
            <a:solidFill>
              <a:srgbClr val="95874D"/>
            </a:solidFill>
            <a:prstDash val="solid"/>
            <a:miter lim="800000"/>
            <a:headEnd type="none" w="sm" len="sm"/>
            <a:tailEnd type="arrow" w="med" len="med"/>
          </a:ln>
        </p:spPr>
      </p:cxnSp>
      <p:pic>
        <p:nvPicPr>
          <p:cNvPr id="5" name="Picture 4">
            <a:extLst>
              <a:ext uri="{FF2B5EF4-FFF2-40B4-BE49-F238E27FC236}">
                <a16:creationId xmlns:a16="http://schemas.microsoft.com/office/drawing/2014/main" id="{FDC63134-E3F0-01DD-2E17-1D15700D6D1D}"/>
              </a:ext>
            </a:extLst>
          </p:cNvPr>
          <p:cNvPicPr>
            <a:picLocks noChangeAspect="1"/>
          </p:cNvPicPr>
          <p:nvPr/>
        </p:nvPicPr>
        <p:blipFill rotWithShape="1">
          <a:blip r:embed="rId4"/>
          <a:srcRect b="66093"/>
          <a:stretch/>
        </p:blipFill>
        <p:spPr>
          <a:xfrm>
            <a:off x="1221921" y="5334000"/>
            <a:ext cx="4648095" cy="1524000"/>
          </a:xfrm>
          <a:prstGeom prst="rect">
            <a:avLst/>
          </a:prstGeom>
        </p:spPr>
      </p:pic>
      <p:sp>
        <p:nvSpPr>
          <p:cNvPr id="6" name="Slide Number Placeholder 5">
            <a:extLst>
              <a:ext uri="{FF2B5EF4-FFF2-40B4-BE49-F238E27FC236}">
                <a16:creationId xmlns:a16="http://schemas.microsoft.com/office/drawing/2014/main" id="{A3458AFE-025E-837D-5845-72A0AB5B2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18</a:t>
            </a:fld>
            <a:endParaRPr lang="pt-BR"/>
          </a:p>
        </p:txBody>
      </p:sp>
      <p:sp>
        <p:nvSpPr>
          <p:cNvPr id="7" name="CaixaDeTexto 6">
            <a:extLst>
              <a:ext uri="{FF2B5EF4-FFF2-40B4-BE49-F238E27FC236}">
                <a16:creationId xmlns:a16="http://schemas.microsoft.com/office/drawing/2014/main" id="{36787990-1296-AACF-9B99-21E00029791E}"/>
              </a:ext>
            </a:extLst>
          </p:cNvPr>
          <p:cNvSpPr txBox="1"/>
          <p:nvPr/>
        </p:nvSpPr>
        <p:spPr>
          <a:xfrm>
            <a:off x="394071" y="6556806"/>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3"/>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98" name="Google Shape;398;p33"/>
          <p:cNvSpPr txBox="1"/>
          <p:nvPr/>
        </p:nvSpPr>
        <p:spPr>
          <a:xfrm>
            <a:off x="457200" y="699946"/>
            <a:ext cx="10591800" cy="99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AVALIAÇÃO ASPECTOS ESPECÍFICOS </a:t>
            </a:r>
            <a:endParaRPr sz="4400">
              <a:solidFill>
                <a:srgbClr val="983703"/>
              </a:solidFill>
              <a:latin typeface="Allura"/>
              <a:ea typeface="Allura"/>
              <a:cs typeface="Allura"/>
              <a:sym typeface="Allura"/>
            </a:endParaRPr>
          </a:p>
        </p:txBody>
      </p:sp>
      <p:sp>
        <p:nvSpPr>
          <p:cNvPr id="399" name="Google Shape;399;p33"/>
          <p:cNvSpPr txBox="1"/>
          <p:nvPr/>
        </p:nvSpPr>
        <p:spPr>
          <a:xfrm>
            <a:off x="457200" y="1341857"/>
            <a:ext cx="5943600"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95874D"/>
                </a:solidFill>
                <a:latin typeface="Calibri Light" panose="020F0302020204030204" pitchFamily="34" charset="0"/>
                <a:ea typeface="Calibri"/>
                <a:cs typeface="Calibri Light" panose="020F0302020204030204" pitchFamily="34" charset="0"/>
                <a:sym typeface="Calibri"/>
              </a:rPr>
              <a:t>Avaliação bastante positiva e em linha com os anos anteriores</a:t>
            </a:r>
            <a:endParaRPr sz="1600" b="1">
              <a:solidFill>
                <a:srgbClr val="95874D"/>
              </a:solidFill>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55583B4A-0952-9F36-ABBD-129A4DFBD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19</a:t>
            </a:fld>
            <a:endParaRPr lang="pt-BR"/>
          </a:p>
        </p:txBody>
      </p:sp>
      <p:graphicFrame>
        <p:nvGraphicFramePr>
          <p:cNvPr id="3" name="Tabela 2">
            <a:extLst>
              <a:ext uri="{FF2B5EF4-FFF2-40B4-BE49-F238E27FC236}">
                <a16:creationId xmlns:a16="http://schemas.microsoft.com/office/drawing/2014/main" id="{44DBF46B-6CBE-12AC-A983-7359FC465C19}"/>
              </a:ext>
            </a:extLst>
          </p:cNvPr>
          <p:cNvGraphicFramePr>
            <a:graphicFrameLocks noGrp="1"/>
          </p:cNvGraphicFramePr>
          <p:nvPr>
            <p:extLst>
              <p:ext uri="{D42A27DB-BD31-4B8C-83A1-F6EECF244321}">
                <p14:modId xmlns:p14="http://schemas.microsoft.com/office/powerpoint/2010/main" val="2166626447"/>
              </p:ext>
            </p:extLst>
          </p:nvPr>
        </p:nvGraphicFramePr>
        <p:xfrm>
          <a:off x="457200" y="1823211"/>
          <a:ext cx="7452584" cy="3017520"/>
        </p:xfrm>
        <a:graphic>
          <a:graphicData uri="http://schemas.openxmlformats.org/drawingml/2006/table">
            <a:tbl>
              <a:tblPr firstRow="1" bandRow="1">
                <a:tableStyleId>{1E171933-4619-4E11-9A3F-F7608DF75F80}</a:tableStyleId>
              </a:tblPr>
              <a:tblGrid>
                <a:gridCol w="4442778">
                  <a:extLst>
                    <a:ext uri="{9D8B030D-6E8A-4147-A177-3AD203B41FA5}">
                      <a16:colId xmlns:a16="http://schemas.microsoft.com/office/drawing/2014/main" val="20000"/>
                    </a:ext>
                  </a:extLst>
                </a:gridCol>
                <a:gridCol w="608965">
                  <a:extLst>
                    <a:ext uri="{9D8B030D-6E8A-4147-A177-3AD203B41FA5}">
                      <a16:colId xmlns:a16="http://schemas.microsoft.com/office/drawing/2014/main" val="430004108"/>
                    </a:ext>
                  </a:extLst>
                </a:gridCol>
                <a:gridCol w="608965">
                  <a:extLst>
                    <a:ext uri="{9D8B030D-6E8A-4147-A177-3AD203B41FA5}">
                      <a16:colId xmlns:a16="http://schemas.microsoft.com/office/drawing/2014/main" val="2897788468"/>
                    </a:ext>
                  </a:extLst>
                </a:gridCol>
                <a:gridCol w="608965">
                  <a:extLst>
                    <a:ext uri="{9D8B030D-6E8A-4147-A177-3AD203B41FA5}">
                      <a16:colId xmlns:a16="http://schemas.microsoft.com/office/drawing/2014/main" val="165314473"/>
                    </a:ext>
                  </a:extLst>
                </a:gridCol>
                <a:gridCol w="608965">
                  <a:extLst>
                    <a:ext uri="{9D8B030D-6E8A-4147-A177-3AD203B41FA5}">
                      <a16:colId xmlns:a16="http://schemas.microsoft.com/office/drawing/2014/main" val="20001"/>
                    </a:ext>
                  </a:extLst>
                </a:gridCol>
                <a:gridCol w="573946">
                  <a:extLst>
                    <a:ext uri="{9D8B030D-6E8A-4147-A177-3AD203B41FA5}">
                      <a16:colId xmlns:a16="http://schemas.microsoft.com/office/drawing/2014/main" val="20002"/>
                    </a:ext>
                  </a:extLst>
                </a:gridCol>
              </a:tblGrid>
              <a:tr h="329409">
                <a:tc>
                  <a:txBody>
                    <a:bodyPr/>
                    <a:lstStyle/>
                    <a:p>
                      <a:r>
                        <a:rPr lang="pt-BR" sz="1400" i="1">
                          <a:solidFill>
                            <a:schemeClr val="tx1"/>
                          </a:solidFill>
                          <a:latin typeface="Arial Narrow" panose="020B0606020202030204" pitchFamily="34" charset="0"/>
                        </a:rPr>
                        <a:t>Médias das notas</a:t>
                      </a:r>
                    </a:p>
                  </a:txBody>
                  <a:tcPr marL="121920" marR="121920" marT="60960" marB="60960">
                    <a:solidFill>
                      <a:srgbClr val="D2D7DC"/>
                    </a:solidFill>
                  </a:tcPr>
                </a:tc>
                <a:tc>
                  <a:txBody>
                    <a:bodyPr/>
                    <a:lstStyle/>
                    <a:p>
                      <a:pPr algn="ctr"/>
                      <a:r>
                        <a:rPr lang="pt-BR" sz="1400">
                          <a:solidFill>
                            <a:schemeClr val="tx1"/>
                          </a:solidFill>
                          <a:latin typeface="Arial Narrow" panose="020B0606020202030204" pitchFamily="34" charset="0"/>
                        </a:rPr>
                        <a:t>2023</a:t>
                      </a:r>
                    </a:p>
                  </a:txBody>
                  <a:tcPr marL="121920" marR="121920" marT="60960" marB="60960" anchor="ctr">
                    <a:solidFill>
                      <a:srgbClr val="D2D7DC"/>
                    </a:solidFill>
                  </a:tcPr>
                </a:tc>
                <a:tc>
                  <a:txBody>
                    <a:bodyPr/>
                    <a:lstStyle/>
                    <a:p>
                      <a:pPr algn="ctr"/>
                      <a:r>
                        <a:rPr lang="pt-BR" sz="1400">
                          <a:solidFill>
                            <a:schemeClr val="tx1"/>
                          </a:solidFill>
                          <a:latin typeface="Arial Narrow" panose="020B0606020202030204" pitchFamily="34" charset="0"/>
                        </a:rPr>
                        <a:t>2022</a:t>
                      </a:r>
                    </a:p>
                  </a:txBody>
                  <a:tcPr marL="121920" marR="121920" marT="60960" marB="60960" anchor="ctr">
                    <a:solidFill>
                      <a:srgbClr val="D2D7DC"/>
                    </a:solidFill>
                  </a:tcPr>
                </a:tc>
                <a:tc>
                  <a:txBody>
                    <a:bodyPr/>
                    <a:lstStyle/>
                    <a:p>
                      <a:pPr algn="ctr"/>
                      <a:r>
                        <a:rPr lang="pt-BR" sz="1400">
                          <a:solidFill>
                            <a:schemeClr val="tx1"/>
                          </a:solidFill>
                          <a:latin typeface="Arial Narrow" panose="020B0606020202030204" pitchFamily="34" charset="0"/>
                        </a:rPr>
                        <a:t>2021</a:t>
                      </a:r>
                    </a:p>
                  </a:txBody>
                  <a:tcPr marL="121920" marR="121920" marT="60960" marB="60960" anchor="ctr">
                    <a:solidFill>
                      <a:srgbClr val="D2D7DC"/>
                    </a:solidFill>
                  </a:tcPr>
                </a:tc>
                <a:tc>
                  <a:txBody>
                    <a:bodyPr/>
                    <a:lstStyle/>
                    <a:p>
                      <a:pPr algn="ctr"/>
                      <a:r>
                        <a:rPr lang="pt-BR" sz="1400">
                          <a:solidFill>
                            <a:schemeClr val="tx1"/>
                          </a:solidFill>
                          <a:latin typeface="Arial Narrow" panose="020B0606020202030204" pitchFamily="34" charset="0"/>
                        </a:rPr>
                        <a:t>2019</a:t>
                      </a:r>
                    </a:p>
                  </a:txBody>
                  <a:tcPr marL="121920" marR="121920" marT="60960" marB="60960" anchor="ctr">
                    <a:solidFill>
                      <a:srgbClr val="D2D7DC"/>
                    </a:solidFill>
                  </a:tcPr>
                </a:tc>
                <a:tc>
                  <a:txBody>
                    <a:bodyPr/>
                    <a:lstStyle/>
                    <a:p>
                      <a:pPr algn="ctr"/>
                      <a:r>
                        <a:rPr lang="pt-BR" sz="1400">
                          <a:solidFill>
                            <a:schemeClr val="tx1"/>
                          </a:solidFill>
                          <a:latin typeface="Arial Narrow" panose="020B0606020202030204" pitchFamily="34" charset="0"/>
                        </a:rPr>
                        <a:t>2018</a:t>
                      </a:r>
                    </a:p>
                  </a:txBody>
                  <a:tcPr marL="121920" marR="121920" marT="60960" marB="60960" anchor="ctr">
                    <a:solidFill>
                      <a:srgbClr val="D2D7DC"/>
                    </a:solidFill>
                  </a:tcPr>
                </a:tc>
                <a:extLst>
                  <a:ext uri="{0D108BD9-81ED-4DB2-BD59-A6C34878D82A}">
                    <a16:rowId xmlns:a16="http://schemas.microsoft.com/office/drawing/2014/main" val="10000"/>
                  </a:ext>
                </a:extLst>
              </a:tr>
              <a:tr h="0">
                <a:tc>
                  <a:txBody>
                    <a:bodyPr/>
                    <a:lstStyle/>
                    <a:p>
                      <a:pPr algn="l" fontAlgn="t"/>
                      <a:r>
                        <a:rPr lang="pt-BR" sz="1400" b="0">
                          <a:solidFill>
                            <a:schemeClr val="tx1"/>
                          </a:solidFill>
                          <a:latin typeface="Arial Narrow" panose="020B0606020202030204" pitchFamily="34" charset="0"/>
                        </a:rPr>
                        <a:t>Orquestra Osesp</a:t>
                      </a:r>
                    </a:p>
                  </a:txBody>
                  <a:tcPr marL="121920" marR="121920" marT="60960" marB="6096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9,8</a:t>
                      </a: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9,7</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9,7</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algn="ctr"/>
                      <a:r>
                        <a:rPr lang="pt-BR" sz="1400" b="0">
                          <a:solidFill>
                            <a:schemeClr val="tx1"/>
                          </a:solidFill>
                          <a:latin typeface="Arial Narrow" panose="020B0606020202030204" pitchFamily="34" charset="0"/>
                        </a:rPr>
                        <a:t>9,6</a:t>
                      </a:r>
                    </a:p>
                  </a:txBody>
                  <a:tcPr marL="121920" marR="121920" marT="60960" marB="60960" anchor="ctr">
                    <a:solidFill>
                      <a:srgbClr val="E6EAF0"/>
                    </a:solidFill>
                  </a:tcPr>
                </a:tc>
                <a:tc>
                  <a:txBody>
                    <a:bodyPr/>
                    <a:lstStyle/>
                    <a:p>
                      <a:pPr algn="ctr"/>
                      <a:r>
                        <a:rPr lang="pt-BR" sz="1400" b="0">
                          <a:solidFill>
                            <a:schemeClr val="tx1"/>
                          </a:solidFill>
                          <a:latin typeface="Arial Narrow" panose="020B0606020202030204" pitchFamily="34" charset="0"/>
                        </a:rPr>
                        <a:t>9,5</a:t>
                      </a:r>
                    </a:p>
                  </a:txBody>
                  <a:tcPr marL="121920" marR="121920" marT="60960" marB="60960" anchor="ctr">
                    <a:solidFill>
                      <a:srgbClr val="E6EAF0"/>
                    </a:solidFill>
                  </a:tcP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Maestros convidados pela Osesp</a:t>
                      </a:r>
                    </a:p>
                  </a:txBody>
                  <a:tcPr marL="121920" marR="121920" marT="60960" marB="6096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9,6</a:t>
                      </a: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9,4</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9,4</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rgbClr val="E6EAF0"/>
                    </a:solidFill>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Solistas convidados da Osesp</a:t>
                      </a:r>
                    </a:p>
                  </a:txBody>
                  <a:tcPr marL="121920" marR="121920" marT="60960" marB="6096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9,6</a:t>
                      </a: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9,1</a:t>
                      </a:r>
                    </a:p>
                  </a:txBody>
                  <a:tcPr marL="121920" marR="121920" marT="60960" marB="6096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9,4</a:t>
                      </a:r>
                    </a:p>
                  </a:txBody>
                  <a:tcPr marL="121920" marR="121920" marT="60960" marB="60960" anchor="ctr">
                    <a:solidFill>
                      <a:srgbClr val="E6EAF0"/>
                    </a:solidFill>
                  </a:tcPr>
                </a:tc>
                <a:extLst>
                  <a:ext uri="{0D108BD9-81ED-4DB2-BD59-A6C34878D82A}">
                    <a16:rowId xmlns:a16="http://schemas.microsoft.com/office/drawing/2014/main" val="10003"/>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Coro da Osesp</a:t>
                      </a:r>
                    </a:p>
                  </a:txBody>
                  <a:tcPr marL="121920" marR="121920" marT="60960" marB="6096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9,6</a:t>
                      </a: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9,4</a:t>
                      </a:r>
                    </a:p>
                  </a:txBody>
                  <a:tcPr marL="121920" marR="121920" marT="60960" marB="60960" anchor="ctr">
                    <a:solidFill>
                      <a:srgbClr val="E6EA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9,3</a:t>
                      </a:r>
                    </a:p>
                  </a:txBody>
                  <a:tcPr marL="121920" marR="121920" marT="60960" marB="60960" anchor="ctr">
                    <a:solidFill>
                      <a:srgbClr val="E6EAF0"/>
                    </a:solidFill>
                  </a:tcPr>
                </a:tc>
                <a:extLst>
                  <a:ext uri="{0D108BD9-81ED-4DB2-BD59-A6C34878D82A}">
                    <a16:rowId xmlns:a16="http://schemas.microsoft.com/office/drawing/2014/main" val="10004"/>
                  </a:ext>
                </a:extLst>
              </a:tr>
              <a:tr h="0">
                <a:tc>
                  <a:txBody>
                    <a:bodyPr/>
                    <a:lstStyle/>
                    <a:p>
                      <a:pPr algn="l" fontAlgn="t"/>
                      <a:r>
                        <a:rPr lang="pt-BR" sz="1400" b="0">
                          <a:solidFill>
                            <a:schemeClr val="tx1"/>
                          </a:solidFill>
                          <a:latin typeface="Arial Narrow" panose="020B0606020202030204" pitchFamily="34" charset="0"/>
                        </a:rPr>
                        <a:t>Diretor Musical e Maestro Titular da Osesp – Thierry Fischer</a:t>
                      </a:r>
                    </a:p>
                  </a:txBody>
                  <a:tcPr marL="121920" marR="121920" marT="60960" marB="60960" anchor="ctr">
                    <a:solidFill>
                      <a:schemeClr val="bg1"/>
                    </a:solidFill>
                  </a:tcPr>
                </a:tc>
                <a:tc>
                  <a:txBody>
                    <a:bodyPr/>
                    <a:lstStyle/>
                    <a:p>
                      <a:pPr marL="0" algn="ctr" defTabSz="914400" rtl="0" eaLnBrk="1" latinLnBrk="0" hangingPunct="1"/>
                      <a:r>
                        <a:rPr lang="pt-BR" sz="1400" b="0" kern="1200">
                          <a:solidFill>
                            <a:schemeClr val="tx1"/>
                          </a:solidFill>
                          <a:latin typeface="Arial Narrow" panose="020B0606020202030204" pitchFamily="34" charset="0"/>
                          <a:ea typeface="+mn-ea"/>
                          <a:cs typeface="+mn-cs"/>
                        </a:rPr>
                        <a:t>9,5</a:t>
                      </a:r>
                    </a:p>
                  </a:txBody>
                  <a:tcPr marL="121920" marR="121920" marT="60960" marB="60960" anchor="ctr">
                    <a:solidFill>
                      <a:schemeClr val="bg1"/>
                    </a:solidFill>
                  </a:tcPr>
                </a:tc>
                <a:tc>
                  <a:txBody>
                    <a:bodyPr/>
                    <a:lstStyle/>
                    <a:p>
                      <a:pPr marL="0" algn="ctr" defTabSz="914400" rtl="0" eaLnBrk="1" latinLnBrk="0" hangingPunct="1"/>
                      <a:r>
                        <a:rPr lang="pt-BR" sz="1400" b="0" kern="1200">
                          <a:solidFill>
                            <a:schemeClr val="tx1"/>
                          </a:solidFill>
                          <a:latin typeface="Arial Narrow" panose="020B0606020202030204" pitchFamily="34" charset="0"/>
                        </a:rPr>
                        <a:t>9,4</a:t>
                      </a:r>
                      <a:endParaRPr lang="pt-BR" sz="1400" b="0" kern="1200">
                        <a:solidFill>
                          <a:schemeClr val="tx1"/>
                        </a:solidFill>
                        <a:latin typeface="Arial Narrow" panose="020B0606020202030204" pitchFamily="34" charset="0"/>
                        <a:ea typeface="+mn-ea"/>
                        <a:cs typeface="+mn-cs"/>
                      </a:endParaRPr>
                    </a:p>
                  </a:txBody>
                  <a:tcPr marL="121920" marR="121920" marT="60960" marB="60960" anchor="ctr">
                    <a:solidFill>
                      <a:schemeClr val="bg1"/>
                    </a:solidFill>
                  </a:tcPr>
                </a:tc>
                <a:tc>
                  <a:txBody>
                    <a:bodyPr/>
                    <a:lstStyle/>
                    <a:p>
                      <a:pPr marL="0" algn="ctr" defTabSz="914400" rtl="0" eaLnBrk="1" latinLnBrk="0" hangingPunct="1"/>
                      <a:r>
                        <a:rPr lang="pt-BR" sz="1400" b="0" kern="1200">
                          <a:solidFill>
                            <a:schemeClr val="tx1"/>
                          </a:solidFill>
                          <a:latin typeface="Arial Narrow" panose="020B0606020202030204" pitchFamily="34" charset="0"/>
                        </a:rPr>
                        <a:t>9,5</a:t>
                      </a:r>
                      <a:endParaRPr lang="pt-BR" sz="1400" b="0" kern="1200">
                        <a:solidFill>
                          <a:schemeClr val="tx1"/>
                        </a:solidFill>
                        <a:latin typeface="Arial Narrow" panose="020B0606020202030204" pitchFamily="34" charset="0"/>
                        <a:ea typeface="+mn-ea"/>
                        <a:cs typeface="+mn-cs"/>
                      </a:endParaRPr>
                    </a:p>
                  </a:txBody>
                  <a:tcPr marL="121920" marR="121920" marT="60960" marB="60960" anchor="ctr">
                    <a:solidFill>
                      <a:schemeClr val="bg1"/>
                    </a:solidFill>
                  </a:tcPr>
                </a:tc>
                <a:tc>
                  <a:txBody>
                    <a:bodyPr/>
                    <a:lstStyle/>
                    <a:p>
                      <a:pPr algn="ctr"/>
                      <a:r>
                        <a:rPr lang="pt-BR" sz="1400" b="0">
                          <a:solidFill>
                            <a:schemeClr val="tx1"/>
                          </a:solidFill>
                          <a:latin typeface="Arial Narrow" panose="020B0606020202030204" pitchFamily="34" charset="0"/>
                        </a:rPr>
                        <a:t>9,3</a:t>
                      </a:r>
                    </a:p>
                  </a:txBody>
                  <a:tcPr marL="121920" marR="121920" marT="60960" marB="60960" anchor="ctr">
                    <a:solidFill>
                      <a:schemeClr val="bg1"/>
                    </a:solidFill>
                  </a:tcPr>
                </a:tc>
                <a:tc>
                  <a:txBody>
                    <a:bodyPr/>
                    <a:lstStyle/>
                    <a:p>
                      <a:pPr algn="ctr"/>
                      <a:r>
                        <a:rPr lang="pt-BR" sz="1400" b="0">
                          <a:solidFill>
                            <a:schemeClr val="tx1"/>
                          </a:solidFill>
                          <a:latin typeface="Arial Narrow" panose="020B0606020202030204" pitchFamily="34" charset="0"/>
                        </a:rPr>
                        <a:t>9,2</a:t>
                      </a:r>
                    </a:p>
                  </a:txBody>
                  <a:tcPr marL="121920" marR="121920" marT="60960" marB="60960" anchor="ctr">
                    <a:solidFill>
                      <a:schemeClr val="bg1"/>
                    </a:solidFill>
                  </a:tcPr>
                </a:tc>
                <a:extLst>
                  <a:ext uri="{0D108BD9-81ED-4DB2-BD59-A6C34878D82A}">
                    <a16:rowId xmlns:a16="http://schemas.microsoft.com/office/drawing/2014/main" val="10005"/>
                  </a:ext>
                </a:extLst>
              </a:tr>
              <a:tr h="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Programação de Câmara (recitais de solistas e quinteto (Osesp)</a:t>
                      </a:r>
                    </a:p>
                  </a:txBody>
                  <a:tcPr marL="121920" marR="121920" marT="60960" marB="6096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9,4</a:t>
                      </a: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9,2</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9,2</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9,2</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extLst>
                  <a:ext uri="{0D108BD9-81ED-4DB2-BD59-A6C34878D82A}">
                    <a16:rowId xmlns:a16="http://schemas.microsoft.com/office/drawing/2014/main" val="412221591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Programação do Coro</a:t>
                      </a:r>
                    </a:p>
                  </a:txBody>
                  <a:tcPr marL="121920" marR="121920" marT="60960" marB="6096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9,3</a:t>
                      </a: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9,1</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9,1</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9,1</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8,9</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extLst>
                  <a:ext uri="{0D108BD9-81ED-4DB2-BD59-A6C34878D82A}">
                    <a16:rowId xmlns:a16="http://schemas.microsoft.com/office/drawing/2014/main" val="10006"/>
                  </a:ext>
                </a:extLst>
              </a:tr>
              <a:tr h="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Programação da Orquestra</a:t>
                      </a:r>
                    </a:p>
                  </a:txBody>
                  <a:tcPr marL="121920" marR="121920" marT="60960" marB="6096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ea typeface="+mn-ea"/>
                          <a:cs typeface="+mn-cs"/>
                        </a:rPr>
                        <a:t>9,2</a:t>
                      </a: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9,1</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algn="ctr" defTabSz="914400" rtl="0" eaLnBrk="1" fontAlgn="t" latinLnBrk="0" hangingPunct="1"/>
                      <a:r>
                        <a:rPr lang="pt-BR" sz="1400" b="0" kern="1200">
                          <a:solidFill>
                            <a:schemeClr val="tx1"/>
                          </a:solidFill>
                          <a:latin typeface="Arial Narrow" panose="020B0606020202030204" pitchFamily="34" charset="0"/>
                        </a:rPr>
                        <a:t>9,1</a:t>
                      </a:r>
                      <a:endParaRPr lang="pt-BR" sz="1400" b="0" kern="1200">
                        <a:solidFill>
                          <a:schemeClr val="tx1"/>
                        </a:solidFill>
                        <a:latin typeface="Arial Narrow" panose="020B0606020202030204" pitchFamily="34" charset="0"/>
                        <a:ea typeface="+mn-ea"/>
                        <a:cs typeface="+mn-cs"/>
                      </a:endParaRPr>
                    </a:p>
                  </a:txBody>
                  <a:tcPr marL="9525" marR="9525" marT="952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9,8</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8,8</a:t>
                      </a:r>
                      <a:endParaRPr lang="pt-BR" sz="1400" b="0">
                        <a:solidFill>
                          <a:schemeClr val="tx1"/>
                        </a:solidFill>
                        <a:latin typeface="Arial Narrow" panose="020B0606020202030204" pitchFamily="34" charset="0"/>
                        <a:cs typeface="Calibri" pitchFamily="34" charset="0"/>
                      </a:endParaRPr>
                    </a:p>
                  </a:txBody>
                  <a:tcPr marL="121920" marR="121920" marT="60960" marB="60960" anchor="ctr">
                    <a:solidFill>
                      <a:schemeClr val="bg1"/>
                    </a:solidFill>
                  </a:tcPr>
                </a:tc>
                <a:extLst>
                  <a:ext uri="{0D108BD9-81ED-4DB2-BD59-A6C34878D82A}">
                    <a16:rowId xmlns:a16="http://schemas.microsoft.com/office/drawing/2014/main" val="10007"/>
                  </a:ext>
                </a:extLst>
              </a:tr>
            </a:tbl>
          </a:graphicData>
        </a:graphic>
      </p:graphicFrame>
      <p:graphicFrame>
        <p:nvGraphicFramePr>
          <p:cNvPr id="4" name="Tabela 3">
            <a:extLst>
              <a:ext uri="{FF2B5EF4-FFF2-40B4-BE49-F238E27FC236}">
                <a16:creationId xmlns:a16="http://schemas.microsoft.com/office/drawing/2014/main" id="{437739AC-85DD-5F7B-5534-4E99C492E16E}"/>
              </a:ext>
            </a:extLst>
          </p:cNvPr>
          <p:cNvGraphicFramePr>
            <a:graphicFrameLocks noGrp="1"/>
          </p:cNvGraphicFramePr>
          <p:nvPr>
            <p:extLst>
              <p:ext uri="{D42A27DB-BD31-4B8C-83A1-F6EECF244321}">
                <p14:modId xmlns:p14="http://schemas.microsoft.com/office/powerpoint/2010/main" val="2481678579"/>
              </p:ext>
            </p:extLst>
          </p:nvPr>
        </p:nvGraphicFramePr>
        <p:xfrm>
          <a:off x="8185467" y="3088800"/>
          <a:ext cx="3930333" cy="2585086"/>
        </p:xfrm>
        <a:graphic>
          <a:graphicData uri="http://schemas.openxmlformats.org/drawingml/2006/table">
            <a:tbl>
              <a:tblPr firstRow="1" bandRow="1">
                <a:tableStyleId>{E269D01E-BC32-4049-B463-5C60D7B0CCD2}</a:tableStyleId>
              </a:tblPr>
              <a:tblGrid>
                <a:gridCol w="2102803">
                  <a:extLst>
                    <a:ext uri="{9D8B030D-6E8A-4147-A177-3AD203B41FA5}">
                      <a16:colId xmlns:a16="http://schemas.microsoft.com/office/drawing/2014/main" val="727599940"/>
                    </a:ext>
                  </a:extLst>
                </a:gridCol>
                <a:gridCol w="1005840">
                  <a:extLst>
                    <a:ext uri="{9D8B030D-6E8A-4147-A177-3AD203B41FA5}">
                      <a16:colId xmlns:a16="http://schemas.microsoft.com/office/drawing/2014/main" val="4212355190"/>
                    </a:ext>
                  </a:extLst>
                </a:gridCol>
                <a:gridCol w="821690">
                  <a:extLst>
                    <a:ext uri="{9D8B030D-6E8A-4147-A177-3AD203B41FA5}">
                      <a16:colId xmlns:a16="http://schemas.microsoft.com/office/drawing/2014/main" val="1568357810"/>
                    </a:ext>
                  </a:extLst>
                </a:gridCol>
              </a:tblGrid>
              <a:tr h="566171">
                <a:tc>
                  <a:txBody>
                    <a:bodyPr/>
                    <a:lstStyle/>
                    <a:p>
                      <a:pPr algn="ctr"/>
                      <a:endParaRPr lang="pt-BR" sz="1000">
                        <a:solidFill>
                          <a:schemeClr val="tx1"/>
                        </a:solidFill>
                        <a:latin typeface="Arial Narrow" panose="020B0606020202030204" pitchFamily="34" charset="0"/>
                      </a:endParaRPr>
                    </a:p>
                  </a:txBody>
                  <a:tcPr marL="121920" marR="121920" marT="60960" marB="60960" anchor="ctr">
                    <a:solidFill>
                      <a:srgbClr val="D6D0BC"/>
                    </a:solidFill>
                  </a:tcPr>
                </a:tc>
                <a:tc gridSpan="2">
                  <a:txBody>
                    <a:bodyPr/>
                    <a:lstStyle/>
                    <a:p>
                      <a:pPr algn="ctr"/>
                      <a:r>
                        <a:rPr lang="pt-BR" sz="1000">
                          <a:solidFill>
                            <a:schemeClr val="tx1"/>
                          </a:solidFill>
                        </a:rPr>
                        <a:t>2023</a:t>
                      </a:r>
                      <a:endParaRPr lang="pt-BR" sz="1000">
                        <a:solidFill>
                          <a:schemeClr val="tx1"/>
                        </a:solidFill>
                        <a:latin typeface="Arial Narrow" panose="020B0606020202030204" pitchFamily="34" charset="0"/>
                      </a:endParaRPr>
                    </a:p>
                  </a:txBody>
                  <a:tcPr marL="121920" marR="121920" marT="60960" marB="60960" anchor="ctr">
                    <a:solidFill>
                      <a:srgbClr val="D6D0BC"/>
                    </a:solidFill>
                  </a:tcPr>
                </a:tc>
                <a:tc hMerge="1">
                  <a:txBody>
                    <a:bodyPr/>
                    <a:lstStyle/>
                    <a:p>
                      <a:pPr algn="ctr"/>
                      <a:endParaRPr lang="pt-BR" sz="1400">
                        <a:latin typeface="Arial Narrow" panose="020B0606020202030204" pitchFamily="34" charset="0"/>
                      </a:endParaRP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567115"/>
                  </a:ext>
                </a:extLst>
              </a:tr>
              <a:tr h="342075">
                <a:tc>
                  <a:txBody>
                    <a:bodyPr/>
                    <a:lstStyle/>
                    <a:p>
                      <a:pPr algn="ctr"/>
                      <a:endParaRPr lang="pt-BR" sz="900" b="1">
                        <a:solidFill>
                          <a:schemeClr val="tx1"/>
                        </a:solidFill>
                        <a:latin typeface="Arial Narrow" panose="020B0606020202030204" pitchFamily="34" charset="0"/>
                      </a:endParaRPr>
                    </a:p>
                  </a:txBody>
                  <a:tcPr marL="121920" marR="121920" marT="60960" marB="60960" anchor="ctr">
                    <a:solidFill>
                      <a:srgbClr val="D6D0BC"/>
                    </a:solidFill>
                  </a:tcPr>
                </a:tc>
                <a:tc>
                  <a:txBody>
                    <a:bodyPr/>
                    <a:lstStyle/>
                    <a:p>
                      <a:pPr algn="ctr"/>
                      <a:r>
                        <a:rPr lang="pt-BR" sz="900" b="1">
                          <a:solidFill>
                            <a:schemeClr val="tx1"/>
                          </a:solidFill>
                        </a:rPr>
                        <a:t>ASSINANTES</a:t>
                      </a:r>
                      <a:endParaRPr lang="pt-BR" sz="900" b="1">
                        <a:solidFill>
                          <a:schemeClr val="tx1"/>
                        </a:solidFill>
                        <a:latin typeface="Arial Narrow" panose="020B0606020202030204" pitchFamily="34" charset="0"/>
                      </a:endParaRPr>
                    </a:p>
                  </a:txBody>
                  <a:tcPr marL="121920" marR="121920" marT="60960" marB="60960" anchor="ctr">
                    <a:solidFill>
                      <a:srgbClr val="D6D0BC"/>
                    </a:solidFill>
                  </a:tcPr>
                </a:tc>
                <a:tc>
                  <a:txBody>
                    <a:bodyPr/>
                    <a:lstStyle/>
                    <a:p>
                      <a:pPr algn="ctr"/>
                      <a:r>
                        <a:rPr lang="pt-BR" sz="900" b="1">
                          <a:solidFill>
                            <a:schemeClr val="tx1"/>
                          </a:solidFill>
                        </a:rPr>
                        <a:t>AVULSOS</a:t>
                      </a:r>
                      <a:endParaRPr lang="pt-BR" sz="900" b="1">
                        <a:solidFill>
                          <a:schemeClr val="tx1"/>
                        </a:solidFill>
                        <a:latin typeface="Arial Narrow" panose="020B0606020202030204" pitchFamily="34" charset="0"/>
                      </a:endParaRPr>
                    </a:p>
                  </a:txBody>
                  <a:tcPr marL="121920" marR="121920" marT="60960" marB="60960" anchor="ctr">
                    <a:solidFill>
                      <a:srgbClr val="D6D0BC"/>
                    </a:solidFill>
                  </a:tcPr>
                </a:tc>
                <a:extLst>
                  <a:ext uri="{0D108BD9-81ED-4DB2-BD59-A6C34878D82A}">
                    <a16:rowId xmlns:a16="http://schemas.microsoft.com/office/drawing/2014/main" val="1146683114"/>
                  </a:ext>
                </a:extLst>
              </a:tr>
              <a:tr h="209605">
                <a:tc>
                  <a:txBody>
                    <a:bodyPr/>
                    <a:lstStyle/>
                    <a:p>
                      <a:pPr algn="l" rtl="0" fontAlgn="t"/>
                      <a:r>
                        <a:rPr lang="en-US" sz="1000" b="0" i="0" u="none" strike="noStrike" err="1">
                          <a:solidFill>
                            <a:srgbClr val="000000"/>
                          </a:solidFill>
                          <a:effectLst/>
                          <a:latin typeface="Arial" panose="020B0604020202020204" pitchFamily="34" charset="0"/>
                        </a:rPr>
                        <a:t>Orquestra</a:t>
                      </a:r>
                      <a:r>
                        <a:rPr lang="en-US" sz="1000" b="0" i="0" u="none" strike="noStrike">
                          <a:solidFill>
                            <a:srgbClr val="000000"/>
                          </a:solidFill>
                          <a:effectLst/>
                          <a:latin typeface="Arial" panose="020B0604020202020204" pitchFamily="34" charset="0"/>
                        </a:rPr>
                        <a:t> </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9,70</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9,82</a:t>
                      </a:r>
                    </a:p>
                  </a:txBody>
                  <a:tcPr marL="6350" marR="6350" marT="6350" marB="0" anchor="ctr">
                    <a:solidFill>
                      <a:srgbClr val="D6D0BC"/>
                    </a:solidFill>
                  </a:tcPr>
                </a:tc>
                <a:extLst>
                  <a:ext uri="{0D108BD9-81ED-4DB2-BD59-A6C34878D82A}">
                    <a16:rowId xmlns:a16="http://schemas.microsoft.com/office/drawing/2014/main" val="2942188334"/>
                  </a:ext>
                </a:extLst>
              </a:tr>
              <a:tr h="209605">
                <a:tc>
                  <a:txBody>
                    <a:bodyPr/>
                    <a:lstStyle/>
                    <a:p>
                      <a:pPr algn="l" rtl="0" fontAlgn="ctr"/>
                      <a:r>
                        <a:rPr lang="en-US" sz="1000" b="0" i="0" u="none" strike="noStrike">
                          <a:solidFill>
                            <a:srgbClr val="000000"/>
                          </a:solidFill>
                          <a:effectLst/>
                          <a:latin typeface="Arial" panose="020B0604020202020204" pitchFamily="34" charset="0"/>
                        </a:rPr>
                        <a:t>Coro </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9,55</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9,71</a:t>
                      </a:r>
                    </a:p>
                  </a:txBody>
                  <a:tcPr marL="6350" marR="6350" marT="6350" marB="0" anchor="ctr">
                    <a:solidFill>
                      <a:srgbClr val="D6D0BC"/>
                    </a:solidFill>
                  </a:tcPr>
                </a:tc>
                <a:extLst>
                  <a:ext uri="{0D108BD9-81ED-4DB2-BD59-A6C34878D82A}">
                    <a16:rowId xmlns:a16="http://schemas.microsoft.com/office/drawing/2014/main" val="3852044044"/>
                  </a:ext>
                </a:extLst>
              </a:tr>
              <a:tr h="209605">
                <a:tc>
                  <a:txBody>
                    <a:bodyPr/>
                    <a:lstStyle/>
                    <a:p>
                      <a:pPr algn="l" rtl="0" fontAlgn="ctr"/>
                      <a:r>
                        <a:rPr lang="en-US" sz="1000" b="0" i="0" u="none" strike="noStrike">
                          <a:solidFill>
                            <a:srgbClr val="000000"/>
                          </a:solidFill>
                          <a:effectLst/>
                          <a:latin typeface="Arial" panose="020B0604020202020204" pitchFamily="34" charset="0"/>
                        </a:rPr>
                        <a:t>Solistas convidados </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9,50</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9,67</a:t>
                      </a:r>
                    </a:p>
                  </a:txBody>
                  <a:tcPr marL="6350" marR="6350" marT="6350" marB="0" anchor="ctr">
                    <a:solidFill>
                      <a:srgbClr val="D6D0BC"/>
                    </a:solidFill>
                  </a:tcPr>
                </a:tc>
                <a:extLst>
                  <a:ext uri="{0D108BD9-81ED-4DB2-BD59-A6C34878D82A}">
                    <a16:rowId xmlns:a16="http://schemas.microsoft.com/office/drawing/2014/main" val="3721437218"/>
                  </a:ext>
                </a:extLst>
              </a:tr>
              <a:tr h="209605">
                <a:tc>
                  <a:txBody>
                    <a:bodyPr/>
                    <a:lstStyle/>
                    <a:p>
                      <a:pPr algn="l" rtl="0" fontAlgn="ctr"/>
                      <a:r>
                        <a:rPr lang="en-US" sz="1000" b="0" i="0" u="none" strike="noStrike">
                          <a:solidFill>
                            <a:srgbClr val="000000"/>
                          </a:solidFill>
                          <a:effectLst/>
                          <a:latin typeface="Arial" panose="020B0604020202020204" pitchFamily="34" charset="0"/>
                        </a:rPr>
                        <a:t>Maestros convidados </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9,47</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9,66</a:t>
                      </a:r>
                    </a:p>
                  </a:txBody>
                  <a:tcPr marL="6350" marR="6350" marT="6350" marB="0" anchor="ctr">
                    <a:solidFill>
                      <a:srgbClr val="D6D0BC"/>
                    </a:solidFill>
                  </a:tcPr>
                </a:tc>
                <a:extLst>
                  <a:ext uri="{0D108BD9-81ED-4DB2-BD59-A6C34878D82A}">
                    <a16:rowId xmlns:a16="http://schemas.microsoft.com/office/drawing/2014/main" val="362185907"/>
                  </a:ext>
                </a:extLst>
              </a:tr>
              <a:tr h="209605">
                <a:tc>
                  <a:txBody>
                    <a:bodyPr/>
                    <a:lstStyle/>
                    <a:p>
                      <a:pPr algn="l" rtl="0" fontAlgn="t"/>
                      <a:r>
                        <a:rPr lang="pt-BR" sz="1000" b="0" i="0" u="none" strike="noStrike">
                          <a:solidFill>
                            <a:srgbClr val="000000"/>
                          </a:solidFill>
                          <a:effectLst/>
                          <a:latin typeface="Arial" panose="020B0604020202020204" pitchFamily="34" charset="0"/>
                        </a:rPr>
                        <a:t>Diretor Musical e Maestro Titular</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9,40</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9,64</a:t>
                      </a:r>
                    </a:p>
                  </a:txBody>
                  <a:tcPr marL="6350" marR="6350" marT="6350" marB="0" anchor="ctr">
                    <a:solidFill>
                      <a:srgbClr val="D6D0BC"/>
                    </a:solidFill>
                  </a:tcPr>
                </a:tc>
                <a:extLst>
                  <a:ext uri="{0D108BD9-81ED-4DB2-BD59-A6C34878D82A}">
                    <a16:rowId xmlns:a16="http://schemas.microsoft.com/office/drawing/2014/main" val="3425623918"/>
                  </a:ext>
                </a:extLst>
              </a:tr>
              <a:tr h="209605">
                <a:tc>
                  <a:txBody>
                    <a:bodyPr/>
                    <a:lstStyle/>
                    <a:p>
                      <a:pPr algn="l" rtl="0" fontAlgn="t"/>
                      <a:r>
                        <a:rPr lang="en-US" sz="1000" b="0" i="0" u="none" strike="noStrike">
                          <a:solidFill>
                            <a:srgbClr val="000000"/>
                          </a:solidFill>
                          <a:effectLst/>
                          <a:latin typeface="Arial" panose="020B0604020202020204" pitchFamily="34" charset="0"/>
                        </a:rPr>
                        <a:t>Programação de Câmara</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9,23</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9,50</a:t>
                      </a:r>
                    </a:p>
                  </a:txBody>
                  <a:tcPr marL="6350" marR="6350" marT="6350" marB="0" anchor="ctr">
                    <a:solidFill>
                      <a:srgbClr val="D6D0BC"/>
                    </a:solidFill>
                  </a:tcPr>
                </a:tc>
                <a:extLst>
                  <a:ext uri="{0D108BD9-81ED-4DB2-BD59-A6C34878D82A}">
                    <a16:rowId xmlns:a16="http://schemas.microsoft.com/office/drawing/2014/main" val="2611635829"/>
                  </a:ext>
                </a:extLst>
              </a:tr>
              <a:tr h="209605">
                <a:tc>
                  <a:txBody>
                    <a:bodyPr/>
                    <a:lstStyle/>
                    <a:p>
                      <a:pPr algn="l" rtl="0" fontAlgn="ctr"/>
                      <a:r>
                        <a:rPr lang="en-US" sz="1000" b="0" i="0" u="none" strike="noStrike">
                          <a:solidFill>
                            <a:srgbClr val="000000"/>
                          </a:solidFill>
                          <a:effectLst/>
                          <a:latin typeface="Arial" panose="020B0604020202020204" pitchFamily="34" charset="0"/>
                        </a:rPr>
                        <a:t>Programação do Coro</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9,19</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9,38</a:t>
                      </a:r>
                    </a:p>
                  </a:txBody>
                  <a:tcPr marL="6350" marR="6350" marT="6350" marB="0" anchor="ctr">
                    <a:solidFill>
                      <a:srgbClr val="D6D0BC"/>
                    </a:solidFill>
                  </a:tcPr>
                </a:tc>
                <a:extLst>
                  <a:ext uri="{0D108BD9-81ED-4DB2-BD59-A6C34878D82A}">
                    <a16:rowId xmlns:a16="http://schemas.microsoft.com/office/drawing/2014/main" val="4100783552"/>
                  </a:ext>
                </a:extLst>
              </a:tr>
              <a:tr h="209605">
                <a:tc>
                  <a:txBody>
                    <a:bodyPr/>
                    <a:lstStyle/>
                    <a:p>
                      <a:pPr algn="l" rtl="0" fontAlgn="t"/>
                      <a:r>
                        <a:rPr lang="en-US" sz="1000" b="0" i="0" u="none" strike="noStrike">
                          <a:solidFill>
                            <a:srgbClr val="000000"/>
                          </a:solidFill>
                          <a:effectLst/>
                          <a:latin typeface="Arial" panose="020B0604020202020204" pitchFamily="34" charset="0"/>
                        </a:rPr>
                        <a:t>Programação da Orquestra</a:t>
                      </a:r>
                    </a:p>
                  </a:txBody>
                  <a:tcPr marL="95250" marR="6350" marT="6350" marB="0" anchor="ctr">
                    <a:solidFill>
                      <a:srgbClr val="D6D0BC"/>
                    </a:solidFill>
                  </a:tcPr>
                </a:tc>
                <a:tc>
                  <a:txBody>
                    <a:bodyPr/>
                    <a:lstStyle/>
                    <a:p>
                      <a:pPr algn="ctr" rtl="0" fontAlgn="t"/>
                      <a:r>
                        <a:rPr lang="en-US" sz="900" b="0" i="0" u="none" strike="noStrike">
                          <a:solidFill>
                            <a:srgbClr val="000000"/>
                          </a:solidFill>
                          <a:effectLst/>
                          <a:latin typeface="Arial" panose="020B0604020202020204" pitchFamily="34" charset="0"/>
                        </a:rPr>
                        <a:t>8,91</a:t>
                      </a:r>
                    </a:p>
                  </a:txBody>
                  <a:tcPr marL="6350" marR="6350" marT="6350" marB="0" anchor="ctr">
                    <a:solidFill>
                      <a:srgbClr val="D6D0BC"/>
                    </a:solidFill>
                  </a:tcPr>
                </a:tc>
                <a:tc>
                  <a:txBody>
                    <a:bodyPr/>
                    <a:lstStyle/>
                    <a:p>
                      <a:pPr algn="ctr" rtl="0" fontAlgn="t"/>
                      <a:r>
                        <a:rPr lang="en-US" sz="900" b="0" i="0" u="none" strike="noStrike">
                          <a:solidFill>
                            <a:srgbClr val="000000"/>
                          </a:solidFill>
                          <a:effectLst/>
                          <a:highlight>
                            <a:srgbClr val="E4E0D3"/>
                          </a:highlight>
                          <a:latin typeface="Arial" panose="020B0604020202020204" pitchFamily="34" charset="0"/>
                        </a:rPr>
                        <a:t>9,32</a:t>
                      </a:r>
                    </a:p>
                  </a:txBody>
                  <a:tcPr marL="6350" marR="6350" marT="6350" marB="0" anchor="ctr">
                    <a:solidFill>
                      <a:srgbClr val="D6D0BC"/>
                    </a:solidFill>
                  </a:tcPr>
                </a:tc>
                <a:extLst>
                  <a:ext uri="{0D108BD9-81ED-4DB2-BD59-A6C34878D82A}">
                    <a16:rowId xmlns:a16="http://schemas.microsoft.com/office/drawing/2014/main" val="768842965"/>
                  </a:ext>
                </a:extLst>
              </a:tr>
            </a:tbl>
          </a:graphicData>
        </a:graphic>
      </p:graphicFrame>
      <p:pic>
        <p:nvPicPr>
          <p:cNvPr id="6" name="Google Shape;136;p22">
            <a:extLst>
              <a:ext uri="{FF2B5EF4-FFF2-40B4-BE49-F238E27FC236}">
                <a16:creationId xmlns:a16="http://schemas.microsoft.com/office/drawing/2014/main" id="{B4847CAC-A673-25E5-559F-C9B9C09D3DF4}"/>
              </a:ext>
            </a:extLst>
          </p:cNvPr>
          <p:cNvPicPr preferRelativeResize="0"/>
          <p:nvPr/>
        </p:nvPicPr>
        <p:blipFill rotWithShape="1">
          <a:blip r:embed="rId3">
            <a:alphaModFix/>
          </a:blip>
          <a:srcRect/>
          <a:stretch/>
        </p:blipFill>
        <p:spPr>
          <a:xfrm>
            <a:off x="7241220" y="0"/>
            <a:ext cx="4954154" cy="2716296"/>
          </a:xfrm>
          <a:prstGeom prst="rect">
            <a:avLst/>
          </a:prstGeom>
          <a:noFill/>
          <a:ln>
            <a:noFill/>
          </a:ln>
        </p:spPr>
      </p:pic>
      <p:sp>
        <p:nvSpPr>
          <p:cNvPr id="9" name="Google Shape;399;p33">
            <a:extLst>
              <a:ext uri="{FF2B5EF4-FFF2-40B4-BE49-F238E27FC236}">
                <a16:creationId xmlns:a16="http://schemas.microsoft.com/office/drawing/2014/main" id="{9E6E8803-07AF-A548-07FD-D714B91BF517}"/>
              </a:ext>
            </a:extLst>
          </p:cNvPr>
          <p:cNvSpPr txBox="1"/>
          <p:nvPr/>
        </p:nvSpPr>
        <p:spPr>
          <a:xfrm>
            <a:off x="8077200" y="2708509"/>
            <a:ext cx="5943600"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95874D"/>
                </a:solidFill>
                <a:latin typeface="Calibri Light" panose="020F0302020204030204" pitchFamily="34" charset="0"/>
                <a:ea typeface="Calibri"/>
                <a:cs typeface="Calibri Light" panose="020F0302020204030204" pitchFamily="34" charset="0"/>
                <a:sym typeface="Calibri"/>
              </a:rPr>
              <a:t>Compradores avulsos avaliam ainda melhor</a:t>
            </a:r>
            <a:endParaRPr b="1">
              <a:solidFill>
                <a:srgbClr val="95874D"/>
              </a:solidFill>
              <a:latin typeface="Calibri Light" panose="020F0302020204030204" pitchFamily="34" charset="0"/>
              <a:cs typeface="Calibri Light" panose="020F0302020204030204" pitchFamily="34" charset="0"/>
            </a:endParaRPr>
          </a:p>
        </p:txBody>
      </p:sp>
      <p:sp>
        <p:nvSpPr>
          <p:cNvPr id="5" name="CaixaDeTexto 4">
            <a:extLst>
              <a:ext uri="{FF2B5EF4-FFF2-40B4-BE49-F238E27FC236}">
                <a16:creationId xmlns:a16="http://schemas.microsoft.com/office/drawing/2014/main" id="{6014E204-04DB-C2AF-F739-AE8BC63BAA29}"/>
              </a:ext>
            </a:extLst>
          </p:cNvPr>
          <p:cNvSpPr txBox="1"/>
          <p:nvPr/>
        </p:nvSpPr>
        <p:spPr>
          <a:xfrm>
            <a:off x="457200" y="6570821"/>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21421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p21" descr="A violin with a bow&#10;&#10;Description automatically generated"/>
          <p:cNvPicPr preferRelativeResize="0"/>
          <p:nvPr/>
        </p:nvPicPr>
        <p:blipFill rotWithShape="1">
          <a:blip r:embed="rId3">
            <a:alphaModFix/>
          </a:blip>
          <a:srcRect l="12053" r="48439"/>
          <a:stretch/>
        </p:blipFill>
        <p:spPr>
          <a:xfrm>
            <a:off x="6629400" y="-457200"/>
            <a:ext cx="4495800" cy="7574525"/>
          </a:xfrm>
          <a:prstGeom prst="rect">
            <a:avLst/>
          </a:prstGeom>
          <a:noFill/>
          <a:ln>
            <a:noFill/>
          </a:ln>
        </p:spPr>
      </p:pic>
      <p:sp>
        <p:nvSpPr>
          <p:cNvPr id="2" name="Google Shape;117;p21">
            <a:extLst>
              <a:ext uri="{FF2B5EF4-FFF2-40B4-BE49-F238E27FC236}">
                <a16:creationId xmlns:a16="http://schemas.microsoft.com/office/drawing/2014/main" id="{0F2CDC3B-B05F-3AE6-7E5F-99F7706BE576}"/>
              </a:ext>
            </a:extLst>
          </p:cNvPr>
          <p:cNvSpPr txBox="1"/>
          <p:nvPr/>
        </p:nvSpPr>
        <p:spPr>
          <a:xfrm>
            <a:off x="1066800" y="2868397"/>
            <a:ext cx="6934200" cy="92333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Introdução</a:t>
            </a:r>
            <a:endParaRPr sz="5400" b="1">
              <a:solidFill>
                <a:schemeClr val="lt1"/>
              </a:solidFill>
              <a:latin typeface="Georgia"/>
              <a:ea typeface="Georgia"/>
              <a:cs typeface="Georgia"/>
              <a:sym typeface="Georgia"/>
            </a:endParaRPr>
          </a:p>
        </p:txBody>
      </p:sp>
      <p:pic>
        <p:nvPicPr>
          <p:cNvPr id="3" name="Picture 2" descr="A black and white logo&#10;&#10;Description automatically generated">
            <a:extLst>
              <a:ext uri="{FF2B5EF4-FFF2-40B4-BE49-F238E27FC236}">
                <a16:creationId xmlns:a16="http://schemas.microsoft.com/office/drawing/2014/main" id="{B561AF53-4B06-A6D8-AF15-2D74B8EAAD92}"/>
              </a:ext>
            </a:extLst>
          </p:cNvPr>
          <p:cNvPicPr>
            <a:picLocks noChangeAspect="1"/>
          </p:cNvPicPr>
          <p:nvPr/>
        </p:nvPicPr>
        <p:blipFill>
          <a:blip r:embed="rId4"/>
          <a:stretch>
            <a:fillRect/>
          </a:stretch>
        </p:blipFill>
        <p:spPr>
          <a:xfrm>
            <a:off x="1230154" y="381000"/>
            <a:ext cx="2200517" cy="4999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3"/>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98" name="Google Shape;398;p33"/>
          <p:cNvSpPr txBox="1"/>
          <p:nvPr/>
        </p:nvSpPr>
        <p:spPr>
          <a:xfrm>
            <a:off x="457200" y="699946"/>
            <a:ext cx="10591800" cy="99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CONHECIMENTO DA MISSÃO </a:t>
            </a:r>
            <a:endParaRPr sz="4400">
              <a:solidFill>
                <a:srgbClr val="983703"/>
              </a:solidFill>
              <a:latin typeface="Allura"/>
              <a:ea typeface="Allura"/>
              <a:cs typeface="Allura"/>
              <a:sym typeface="Allura"/>
            </a:endParaRPr>
          </a:p>
        </p:txBody>
      </p:sp>
      <p:sp>
        <p:nvSpPr>
          <p:cNvPr id="399" name="Google Shape;399;p33"/>
          <p:cNvSpPr txBox="1"/>
          <p:nvPr/>
        </p:nvSpPr>
        <p:spPr>
          <a:xfrm>
            <a:off x="8492580" y="1039983"/>
            <a:ext cx="3502947" cy="1854665"/>
          </a:xfrm>
          <a:prstGeom prst="rect">
            <a:avLst/>
          </a:prstGeom>
          <a:noFill/>
          <a:ln>
            <a:noFill/>
          </a:ln>
        </p:spPr>
        <p:txBody>
          <a:bodyPr spcFirstLastPara="1" wrap="square" lIns="91425" tIns="45700" rIns="91425" bIns="45700" anchor="t" anchorCtr="0">
            <a:noAutofit/>
          </a:bodyPr>
          <a:lstStyle/>
          <a:p>
            <a:pPr>
              <a:lnSpc>
                <a:spcPct val="90000"/>
              </a:lnSpc>
            </a:pPr>
            <a:r>
              <a:rPr lang="pt-BR" b="1">
                <a:solidFill>
                  <a:srgbClr val="95874D"/>
                </a:solidFill>
                <a:latin typeface="Calibri Light" panose="020F0302020204030204" pitchFamily="34" charset="0"/>
                <a:cs typeface="Calibri Light" panose="020F0302020204030204" pitchFamily="34" charset="0"/>
              </a:rPr>
              <a:t>A Osesp é altamente relacionada à</a:t>
            </a:r>
            <a:r>
              <a:rPr lang="pt-BR" b="1">
                <a:solidFill>
                  <a:srgbClr val="95874D"/>
                </a:solidFill>
                <a:latin typeface="Calibri Light" panose="020F0302020204030204" pitchFamily="34" charset="0"/>
                <a:cs typeface="Calibri Light" panose="020F0302020204030204" pitchFamily="34" charset="0"/>
                <a:sym typeface="Calibri"/>
              </a:rPr>
              <a:t>: </a:t>
            </a:r>
            <a:r>
              <a:rPr lang="pt-BR" b="1" i="1">
                <a:solidFill>
                  <a:srgbClr val="95874D"/>
                </a:solidFill>
                <a:latin typeface="Calibri Light" panose="020F0302020204030204" pitchFamily="34" charset="0"/>
                <a:cs typeface="Calibri Light" panose="020F0302020204030204" pitchFamily="34" charset="0"/>
                <a:sym typeface="Calibri"/>
              </a:rPr>
              <a:t>goza de prestígio internacional</a:t>
            </a:r>
            <a:r>
              <a:rPr lang="pt-BR" b="1">
                <a:solidFill>
                  <a:srgbClr val="95874D"/>
                </a:solidFill>
                <a:latin typeface="Calibri Light" panose="020F0302020204030204" pitchFamily="34" charset="0"/>
                <a:cs typeface="Calibri Light" panose="020F0302020204030204" pitchFamily="34" charset="0"/>
                <a:sym typeface="Calibri"/>
              </a:rPr>
              <a:t>, </a:t>
            </a:r>
            <a:r>
              <a:rPr lang="pt-BR" b="1" i="1">
                <a:solidFill>
                  <a:srgbClr val="95874D"/>
                </a:solidFill>
                <a:latin typeface="Calibri Light" panose="020F0302020204030204" pitchFamily="34" charset="0"/>
                <a:cs typeface="Calibri Light" panose="020F0302020204030204" pitchFamily="34" charset="0"/>
                <a:sym typeface="Calibri"/>
              </a:rPr>
              <a:t>contribui para o cultivo da música brasileira</a:t>
            </a:r>
            <a:r>
              <a:rPr lang="pt-BR" b="1">
                <a:solidFill>
                  <a:srgbClr val="95874D"/>
                </a:solidFill>
                <a:latin typeface="Calibri Light" panose="020F0302020204030204" pitchFamily="34" charset="0"/>
                <a:cs typeface="Calibri Light" panose="020F0302020204030204" pitchFamily="34" charset="0"/>
                <a:sym typeface="Calibri"/>
              </a:rPr>
              <a:t> e também </a:t>
            </a:r>
            <a:r>
              <a:rPr lang="pt-BR" b="1" i="1">
                <a:solidFill>
                  <a:srgbClr val="95874D"/>
                </a:solidFill>
                <a:latin typeface="Calibri Light" panose="020F0302020204030204" pitchFamily="34" charset="0"/>
                <a:cs typeface="Calibri Light" panose="020F0302020204030204" pitchFamily="34" charset="0"/>
                <a:sym typeface="Calibri"/>
              </a:rPr>
              <a:t>contribui com a evolução do meu conhecimento musical</a:t>
            </a:r>
            <a:r>
              <a:rPr lang="pt-BR" b="1">
                <a:solidFill>
                  <a:srgbClr val="95874D"/>
                </a:solidFill>
                <a:latin typeface="Calibri Light" panose="020F0302020204030204" pitchFamily="34" charset="0"/>
                <a:cs typeface="Calibri Light" panose="020F0302020204030204" pitchFamily="34" charset="0"/>
                <a:sym typeface="Calibri"/>
              </a:rPr>
              <a:t> (inserido nesta última onda).</a:t>
            </a:r>
          </a:p>
          <a:p>
            <a:pPr>
              <a:lnSpc>
                <a:spcPct val="90000"/>
              </a:lnSpc>
            </a:pPr>
            <a:endParaRPr lang="pt-BR" b="1">
              <a:solidFill>
                <a:srgbClr val="95874D"/>
              </a:solidFill>
              <a:latin typeface="Calibri Light" panose="020F0302020204030204" pitchFamily="34" charset="0"/>
              <a:cs typeface="Calibri Light" panose="020F0302020204030204" pitchFamily="34" charset="0"/>
              <a:sym typeface="Calibri"/>
            </a:endParaRPr>
          </a:p>
          <a:p>
            <a:pPr>
              <a:lnSpc>
                <a:spcPct val="90000"/>
              </a:lnSpc>
            </a:pPr>
            <a:r>
              <a:rPr lang="pt-BR" b="1">
                <a:solidFill>
                  <a:srgbClr val="95874D"/>
                </a:solidFill>
                <a:latin typeface="Calibri Light" panose="020F0302020204030204" pitchFamily="34" charset="0"/>
                <a:cs typeface="Calibri Light" panose="020F0302020204030204" pitchFamily="34" charset="0"/>
                <a:sym typeface="Calibri"/>
              </a:rPr>
              <a:t>Falta ainda ser mais associada, principalmente, a uma </a:t>
            </a:r>
            <a:r>
              <a:rPr lang="pt-BR" b="1" i="1">
                <a:solidFill>
                  <a:srgbClr val="95874D"/>
                </a:solidFill>
                <a:latin typeface="Calibri Light" panose="020F0302020204030204" pitchFamily="34" charset="0"/>
                <a:cs typeface="Calibri Light" panose="020F0302020204030204" pitchFamily="34" charset="0"/>
                <a:sym typeface="Calibri"/>
              </a:rPr>
              <a:t>orquestra que contribui efetivamente para a democratização da música clássica no Brasil</a:t>
            </a:r>
            <a:endParaRPr b="1" i="1">
              <a:solidFill>
                <a:srgbClr val="95874D"/>
              </a:solidFill>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55583B4A-0952-9F36-ABBD-129A4DFBD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20</a:t>
            </a:fld>
            <a:endParaRPr lang="pt-BR"/>
          </a:p>
        </p:txBody>
      </p:sp>
      <p:graphicFrame>
        <p:nvGraphicFramePr>
          <p:cNvPr id="11" name="Gráfico 10">
            <a:extLst>
              <a:ext uri="{FF2B5EF4-FFF2-40B4-BE49-F238E27FC236}">
                <a16:creationId xmlns:a16="http://schemas.microsoft.com/office/drawing/2014/main" id="{F93DC619-7D96-13FD-A052-977BDBC749DB}"/>
              </a:ext>
            </a:extLst>
          </p:cNvPr>
          <p:cNvGraphicFramePr/>
          <p:nvPr>
            <p:extLst>
              <p:ext uri="{D42A27DB-BD31-4B8C-83A1-F6EECF244321}">
                <p14:modId xmlns:p14="http://schemas.microsoft.com/office/powerpoint/2010/main" val="955671774"/>
              </p:ext>
            </p:extLst>
          </p:nvPr>
        </p:nvGraphicFramePr>
        <p:xfrm>
          <a:off x="248032" y="1966858"/>
          <a:ext cx="6473085" cy="4357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ela 11">
            <a:extLst>
              <a:ext uri="{FF2B5EF4-FFF2-40B4-BE49-F238E27FC236}">
                <a16:creationId xmlns:a16="http://schemas.microsoft.com/office/drawing/2014/main" id="{0CF864AF-8B81-A757-104E-211D55B6A2CF}"/>
              </a:ext>
            </a:extLst>
          </p:cNvPr>
          <p:cNvGraphicFramePr>
            <a:graphicFrameLocks noGrp="1"/>
          </p:cNvGraphicFramePr>
          <p:nvPr>
            <p:extLst>
              <p:ext uri="{D42A27DB-BD31-4B8C-83A1-F6EECF244321}">
                <p14:modId xmlns:p14="http://schemas.microsoft.com/office/powerpoint/2010/main" val="4077861500"/>
              </p:ext>
            </p:extLst>
          </p:nvPr>
        </p:nvGraphicFramePr>
        <p:xfrm>
          <a:off x="6863103" y="3378034"/>
          <a:ext cx="5040000" cy="2407920"/>
        </p:xfrm>
        <a:graphic>
          <a:graphicData uri="http://schemas.openxmlformats.org/drawingml/2006/table">
            <a:tbl>
              <a:tblPr firstRow="1" bandRow="1">
                <a:tableStyleId>{69012ECD-51FC-41F1-AA8D-1B2483CD663E}</a:tableStyleId>
              </a:tblPr>
              <a:tblGrid>
                <a:gridCol w="2520000">
                  <a:extLst>
                    <a:ext uri="{9D8B030D-6E8A-4147-A177-3AD203B41FA5}">
                      <a16:colId xmlns:a16="http://schemas.microsoft.com/office/drawing/2014/main" val="3882437953"/>
                    </a:ext>
                  </a:extLst>
                </a:gridCol>
                <a:gridCol w="504000">
                  <a:extLst>
                    <a:ext uri="{9D8B030D-6E8A-4147-A177-3AD203B41FA5}">
                      <a16:colId xmlns:a16="http://schemas.microsoft.com/office/drawing/2014/main" val="2888440835"/>
                    </a:ext>
                  </a:extLst>
                </a:gridCol>
                <a:gridCol w="504000">
                  <a:extLst>
                    <a:ext uri="{9D8B030D-6E8A-4147-A177-3AD203B41FA5}">
                      <a16:colId xmlns:a16="http://schemas.microsoft.com/office/drawing/2014/main" val="2069900456"/>
                    </a:ext>
                  </a:extLst>
                </a:gridCol>
                <a:gridCol w="504000">
                  <a:extLst>
                    <a:ext uri="{9D8B030D-6E8A-4147-A177-3AD203B41FA5}">
                      <a16:colId xmlns:a16="http://schemas.microsoft.com/office/drawing/2014/main" val="938375698"/>
                    </a:ext>
                  </a:extLst>
                </a:gridCol>
                <a:gridCol w="504000">
                  <a:extLst>
                    <a:ext uri="{9D8B030D-6E8A-4147-A177-3AD203B41FA5}">
                      <a16:colId xmlns:a16="http://schemas.microsoft.com/office/drawing/2014/main" val="3284724273"/>
                    </a:ext>
                  </a:extLst>
                </a:gridCol>
                <a:gridCol w="504000">
                  <a:extLst>
                    <a:ext uri="{9D8B030D-6E8A-4147-A177-3AD203B41FA5}">
                      <a16:colId xmlns:a16="http://schemas.microsoft.com/office/drawing/2014/main" val="1203332033"/>
                    </a:ext>
                  </a:extLst>
                </a:gridCol>
              </a:tblGrid>
              <a:tr h="0">
                <a:tc>
                  <a:txBody>
                    <a:bodyPr/>
                    <a:lstStyle/>
                    <a:p>
                      <a:r>
                        <a:rPr lang="pt-BR" sz="1000">
                          <a:solidFill>
                            <a:schemeClr val="tx1"/>
                          </a:solidFill>
                          <a:latin typeface="Arial Narrow" panose="020B0606020202030204" pitchFamily="34" charset="0"/>
                        </a:rPr>
                        <a:t>%</a:t>
                      </a:r>
                    </a:p>
                  </a:txBody>
                  <a:tcPr marL="121920" marR="121920" marT="60960" marB="60960" anchor="ctr">
                    <a:solidFill>
                      <a:srgbClr val="D2D7DC"/>
                    </a:solidFill>
                  </a:tcPr>
                </a:tc>
                <a:tc>
                  <a:txBody>
                    <a:bodyPr/>
                    <a:lstStyle/>
                    <a:p>
                      <a:pPr algn="ctr"/>
                      <a:r>
                        <a:rPr lang="pt-BR" sz="1000">
                          <a:solidFill>
                            <a:schemeClr val="tx1"/>
                          </a:solidFill>
                          <a:latin typeface="Arial Narrow" panose="020B0606020202030204" pitchFamily="34" charset="0"/>
                        </a:rPr>
                        <a:t>2023</a:t>
                      </a:r>
                    </a:p>
                  </a:txBody>
                  <a:tcPr marL="121920" marR="121920" marT="60960" marB="60960" anchor="ctr">
                    <a:solidFill>
                      <a:srgbClr val="D2D7DC"/>
                    </a:solidFill>
                  </a:tcPr>
                </a:tc>
                <a:tc>
                  <a:txBody>
                    <a:bodyPr/>
                    <a:lstStyle/>
                    <a:p>
                      <a:pPr algn="ctr"/>
                      <a:r>
                        <a:rPr lang="pt-BR" sz="1000">
                          <a:solidFill>
                            <a:schemeClr val="tx1"/>
                          </a:solidFill>
                          <a:latin typeface="Arial Narrow" panose="020B0606020202030204" pitchFamily="34" charset="0"/>
                        </a:rPr>
                        <a:t>2022</a:t>
                      </a:r>
                    </a:p>
                  </a:txBody>
                  <a:tcPr marL="121920" marR="121920" marT="60960" marB="60960" anchor="ctr">
                    <a:solidFill>
                      <a:srgbClr val="D2D7DC"/>
                    </a:solidFill>
                  </a:tcPr>
                </a:tc>
                <a:tc>
                  <a:txBody>
                    <a:bodyPr/>
                    <a:lstStyle/>
                    <a:p>
                      <a:pPr algn="ctr"/>
                      <a:r>
                        <a:rPr lang="pt-BR" sz="1000">
                          <a:solidFill>
                            <a:schemeClr val="tx1"/>
                          </a:solidFill>
                          <a:latin typeface="Arial Narrow" panose="020B0606020202030204" pitchFamily="34" charset="0"/>
                        </a:rPr>
                        <a:t>2021</a:t>
                      </a:r>
                    </a:p>
                  </a:txBody>
                  <a:tcPr marL="121920" marR="121920" marT="60960" marB="60960" anchor="ctr">
                    <a:solidFill>
                      <a:srgbClr val="D2D7DC"/>
                    </a:solidFill>
                  </a:tcPr>
                </a:tc>
                <a:tc>
                  <a:txBody>
                    <a:bodyPr/>
                    <a:lstStyle/>
                    <a:p>
                      <a:pPr algn="ctr"/>
                      <a:r>
                        <a:rPr lang="pt-BR" sz="1000">
                          <a:solidFill>
                            <a:schemeClr val="tx1"/>
                          </a:solidFill>
                          <a:latin typeface="Arial Narrow" panose="020B0606020202030204" pitchFamily="34" charset="0"/>
                        </a:rPr>
                        <a:t>2019</a:t>
                      </a:r>
                    </a:p>
                  </a:txBody>
                  <a:tcPr marL="121920" marR="121920" marT="60960" marB="60960" anchor="ctr">
                    <a:solidFill>
                      <a:srgbClr val="D2D7DC"/>
                    </a:solidFill>
                  </a:tcPr>
                </a:tc>
                <a:tc>
                  <a:txBody>
                    <a:bodyPr/>
                    <a:lstStyle/>
                    <a:p>
                      <a:pPr algn="ctr"/>
                      <a:r>
                        <a:rPr lang="pt-BR" sz="1000">
                          <a:solidFill>
                            <a:schemeClr val="tx1"/>
                          </a:solidFill>
                          <a:latin typeface="Arial Narrow" panose="020B0606020202030204" pitchFamily="34" charset="0"/>
                        </a:rPr>
                        <a:t>2018</a:t>
                      </a:r>
                    </a:p>
                  </a:txBody>
                  <a:tcPr marL="121920" marR="121920" marT="60960" marB="60960" anchor="ctr">
                    <a:solidFill>
                      <a:srgbClr val="D2D7DC"/>
                    </a:solidFill>
                  </a:tcPr>
                </a:tc>
                <a:extLst>
                  <a:ext uri="{0D108BD9-81ED-4DB2-BD59-A6C34878D82A}">
                    <a16:rowId xmlns:a16="http://schemas.microsoft.com/office/drawing/2014/main" val="3005951809"/>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a:solidFill>
                            <a:schemeClr val="tx1"/>
                          </a:solidFill>
                          <a:latin typeface="Arial Narrow" panose="020B0606020202030204" pitchFamily="34" charset="0"/>
                        </a:rPr>
                        <a:t>Goza de prestígio internacional</a:t>
                      </a:r>
                      <a:endParaRPr lang="pt-BR" sz="1000" b="0">
                        <a:solidFill>
                          <a:schemeClr val="tx1"/>
                        </a:solidFill>
                        <a:latin typeface="Arial Narrow" panose="020B0606020202030204" pitchFamily="34" charset="0"/>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a:solidFill>
                            <a:schemeClr val="tx1"/>
                          </a:solidFill>
                          <a:highlight>
                            <a:srgbClr val="E4E0D3"/>
                          </a:highlight>
                          <a:latin typeface="Arial Narrow" panose="020B0606020202030204" pitchFamily="34" charset="0"/>
                        </a:rPr>
                        <a:t>97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a:solidFill>
                            <a:schemeClr val="tx1"/>
                          </a:solidFill>
                          <a:highlight>
                            <a:srgbClr val="E4E0D3"/>
                          </a:highlight>
                          <a:latin typeface="Arial Narrow" panose="020B0606020202030204" pitchFamily="34" charset="0"/>
                        </a:rPr>
                        <a:t>97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92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91</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a:solidFill>
                            <a:schemeClr val="tx1"/>
                          </a:solidFill>
                          <a:latin typeface="Arial Narrow" panose="020B0606020202030204" pitchFamily="34" charset="0"/>
                        </a:rPr>
                        <a:t>87</a:t>
                      </a:r>
                      <a:endParaRPr lang="pt-BR" sz="1000" b="0">
                        <a:solidFill>
                          <a:schemeClr val="tx1"/>
                        </a:solidFill>
                        <a:latin typeface="Arial Narrow" panose="020B0606020202030204" pitchFamily="34" charset="0"/>
                      </a:endParaRPr>
                    </a:p>
                  </a:txBody>
                  <a:tcPr marL="121920" marR="121920" marT="60960" marB="60960" anchor="ctr"/>
                </a:tc>
                <a:extLst>
                  <a:ext uri="{0D108BD9-81ED-4DB2-BD59-A6C34878D82A}">
                    <a16:rowId xmlns:a16="http://schemas.microsoft.com/office/drawing/2014/main" val="2624557854"/>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Contribui efetivamente</a:t>
                      </a:r>
                      <a:r>
                        <a:rPr lang="pt-BR" sz="1000" b="0" baseline="0">
                          <a:solidFill>
                            <a:schemeClr val="tx1"/>
                          </a:solidFill>
                          <a:latin typeface="Arial Narrow" panose="020B0606020202030204" pitchFamily="34" charset="0"/>
                        </a:rPr>
                        <a:t> para o cultivo da música brasileira</a:t>
                      </a:r>
                      <a:endParaRPr lang="pt-BR" sz="1000" b="0">
                        <a:solidFill>
                          <a:schemeClr val="tx1"/>
                        </a:solidFill>
                        <a:latin typeface="Arial Narrow" panose="020B0606020202030204" pitchFamily="34" charset="0"/>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a:solidFill>
                            <a:schemeClr val="tx1"/>
                          </a:solidFill>
                          <a:highlight>
                            <a:srgbClr val="E4E0D3"/>
                          </a:highlight>
                          <a:latin typeface="Arial Narrow" panose="020B0606020202030204" pitchFamily="34" charset="0"/>
                        </a:rPr>
                        <a:t>93</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a:solidFill>
                            <a:schemeClr val="tx1"/>
                          </a:solidFill>
                          <a:highlight>
                            <a:srgbClr val="E4E0D3"/>
                          </a:highlight>
                          <a:latin typeface="Arial Narrow" panose="020B0606020202030204" pitchFamily="34" charset="0"/>
                        </a:rPr>
                        <a:t>93</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a:solidFill>
                            <a:schemeClr val="tx1"/>
                          </a:solidFill>
                          <a:latin typeface="Arial Narrow" panose="020B0606020202030204" pitchFamily="34" charset="0"/>
                        </a:rPr>
                        <a:t>86</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a:solidFill>
                            <a:schemeClr val="tx1"/>
                          </a:solidFill>
                          <a:latin typeface="Arial Narrow" panose="020B0606020202030204" pitchFamily="34" charset="0"/>
                        </a:rPr>
                        <a:t>88</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a:solidFill>
                            <a:schemeClr val="tx1"/>
                          </a:solidFill>
                          <a:latin typeface="Arial Narrow" panose="020B0606020202030204" pitchFamily="34" charset="0"/>
                        </a:rPr>
                        <a:t>83</a:t>
                      </a:r>
                    </a:p>
                  </a:txBody>
                  <a:tcPr marL="121920" marR="121920" marT="60960" marB="60960" anchor="ctr"/>
                </a:tc>
                <a:extLst>
                  <a:ext uri="{0D108BD9-81ED-4DB2-BD59-A6C34878D82A}">
                    <a16:rowId xmlns:a16="http://schemas.microsoft.com/office/drawing/2014/main" val="21031641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a:solidFill>
                            <a:schemeClr val="tx1"/>
                          </a:solidFill>
                          <a:latin typeface="Arial Narrow" panose="020B0606020202030204" pitchFamily="34" charset="0"/>
                        </a:rPr>
                        <a:t>Principal referência na música sinfônica no Brasil e na América Latina</a:t>
                      </a:r>
                      <a:endParaRPr lang="pt-BR" sz="1000" b="0" kern="1200" baseline="0">
                        <a:solidFill>
                          <a:schemeClr val="tx1"/>
                        </a:solidFill>
                        <a:latin typeface="Arial Narrow" panose="020B0606020202030204" pitchFamily="34" charset="0"/>
                        <a:ea typeface="+mn-ea"/>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89</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88</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89</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a:t>
                      </a:r>
                    </a:p>
                  </a:txBody>
                  <a:tcPr marL="121920" marR="121920" marT="60960" marB="60960" anchor="ctr"/>
                </a:tc>
                <a:extLst>
                  <a:ext uri="{0D108BD9-81ED-4DB2-BD59-A6C34878D82A}">
                    <a16:rowId xmlns:a16="http://schemas.microsoft.com/office/drawing/2014/main" val="415142936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a:solidFill>
                            <a:schemeClr val="tx1"/>
                          </a:solidFill>
                          <a:latin typeface="Arial Narrow" panose="020B0606020202030204" pitchFamily="34" charset="0"/>
                        </a:rPr>
                        <a:t>A Osesp é uma orquestra que contribui efetivamente para a democratização da música clássica</a:t>
                      </a:r>
                      <a:endParaRPr lang="pt-BR" sz="1000" b="0" kern="1200" baseline="0">
                        <a:solidFill>
                          <a:schemeClr val="tx1"/>
                        </a:solidFill>
                        <a:latin typeface="Arial Narrow" panose="020B0606020202030204" pitchFamily="34" charset="0"/>
                        <a:ea typeface="+mn-ea"/>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84</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84</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a:solidFill>
                            <a:schemeClr val="tx1"/>
                          </a:solidFill>
                          <a:latin typeface="Arial Narrow" panose="020B0606020202030204" pitchFamily="34" charset="0"/>
                        </a:rPr>
                        <a:t>///</a:t>
                      </a:r>
                    </a:p>
                  </a:txBody>
                  <a:tcPr marL="121920" marR="121920" marT="60960" marB="60960" anchor="ctr"/>
                </a:tc>
                <a:extLst>
                  <a:ext uri="{0D108BD9-81ED-4DB2-BD59-A6C34878D82A}">
                    <a16:rowId xmlns:a16="http://schemas.microsoft.com/office/drawing/2014/main" val="220428545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a:solidFill>
                            <a:schemeClr val="tx1"/>
                          </a:solidFill>
                          <a:latin typeface="Arial Narrow" panose="020B0606020202030204" pitchFamily="34" charset="0"/>
                          <a:ea typeface="+mn-ea"/>
                          <a:cs typeface="Calibri" pitchFamily="34" charset="0"/>
                        </a:rPr>
                        <a:t>A Osesp contribui com a evolução do meu conhecimento musical</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a:solidFill>
                            <a:schemeClr val="tx1"/>
                          </a:solidFill>
                          <a:latin typeface="Arial Narrow" panose="020B0606020202030204" pitchFamily="34" charset="0"/>
                        </a:rPr>
                        <a:t>95</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a:solidFill>
                          <a:schemeClr val="tx1"/>
                        </a:solidFill>
                        <a:latin typeface="Arial Narrow" panose="020B0606020202030204"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a:solidFill>
                          <a:schemeClr val="tx1"/>
                        </a:solidFill>
                        <a:latin typeface="Arial Narrow" panose="020B0606020202030204"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a:solidFill>
                          <a:schemeClr val="tx1"/>
                        </a:solidFill>
                        <a:latin typeface="Arial Narrow" panose="020B0606020202030204"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a:solidFill>
                          <a:schemeClr val="tx1"/>
                        </a:solidFill>
                        <a:latin typeface="Arial Narrow" panose="020B0606020202030204" pitchFamily="34" charset="0"/>
                      </a:endParaRPr>
                    </a:p>
                  </a:txBody>
                  <a:tcPr marL="121920" marR="121920" marT="60960" marB="60960" anchor="ctr"/>
                </a:tc>
                <a:extLst>
                  <a:ext uri="{0D108BD9-81ED-4DB2-BD59-A6C34878D82A}">
                    <a16:rowId xmlns:a16="http://schemas.microsoft.com/office/drawing/2014/main" val="39404388"/>
                  </a:ext>
                </a:extLst>
              </a:tr>
            </a:tbl>
          </a:graphicData>
        </a:graphic>
      </p:graphicFrame>
      <p:cxnSp>
        <p:nvCxnSpPr>
          <p:cNvPr id="14" name="Conector de Seta Reta 13">
            <a:extLst>
              <a:ext uri="{FF2B5EF4-FFF2-40B4-BE49-F238E27FC236}">
                <a16:creationId xmlns:a16="http://schemas.microsoft.com/office/drawing/2014/main" id="{59E08FC5-8989-57BF-6120-BD8E2CE0759F}"/>
              </a:ext>
            </a:extLst>
          </p:cNvPr>
          <p:cNvCxnSpPr/>
          <p:nvPr/>
        </p:nvCxnSpPr>
        <p:spPr>
          <a:xfrm flipH="1">
            <a:off x="9556341" y="3985149"/>
            <a:ext cx="2226366" cy="0"/>
          </a:xfrm>
          <a:prstGeom prst="straightConnector1">
            <a:avLst/>
          </a:prstGeom>
          <a:ln w="38100">
            <a:solidFill>
              <a:srgbClr val="95874D"/>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1">
            <a:extLst>
              <a:ext uri="{FF2B5EF4-FFF2-40B4-BE49-F238E27FC236}">
                <a16:creationId xmlns:a16="http://schemas.microsoft.com/office/drawing/2014/main" id="{E660FBA6-42DA-38E4-8BF1-146051551A2E}"/>
              </a:ext>
            </a:extLst>
          </p:cNvPr>
          <p:cNvPicPr>
            <a:picLocks noChangeAspect="1"/>
          </p:cNvPicPr>
          <p:nvPr/>
        </p:nvPicPr>
        <p:blipFill>
          <a:blip r:embed="rId4"/>
          <a:stretch>
            <a:fillRect/>
          </a:stretch>
        </p:blipFill>
        <p:spPr>
          <a:xfrm>
            <a:off x="6439017" y="-382896"/>
            <a:ext cx="2035398" cy="3519237"/>
          </a:xfrm>
          <a:prstGeom prst="rect">
            <a:avLst/>
          </a:prstGeom>
        </p:spPr>
      </p:pic>
      <p:sp>
        <p:nvSpPr>
          <p:cNvPr id="17" name="CaixaDeTexto 16">
            <a:extLst>
              <a:ext uri="{FF2B5EF4-FFF2-40B4-BE49-F238E27FC236}">
                <a16:creationId xmlns:a16="http://schemas.microsoft.com/office/drawing/2014/main" id="{0EC125F2-075B-E178-FDF5-ED4853ACFCD1}"/>
              </a:ext>
            </a:extLst>
          </p:cNvPr>
          <p:cNvSpPr txBox="1"/>
          <p:nvPr/>
        </p:nvSpPr>
        <p:spPr>
          <a:xfrm>
            <a:off x="457200" y="1221632"/>
            <a:ext cx="6564182" cy="523220"/>
          </a:xfrm>
          <a:prstGeom prst="rect">
            <a:avLst/>
          </a:prstGeom>
          <a:noFill/>
        </p:spPr>
        <p:txBody>
          <a:bodyPr wrap="square">
            <a:spAutoFit/>
          </a:bodyPr>
          <a:lstStyle/>
          <a:p>
            <a:r>
              <a:rPr lang="pt-BR" b="1">
                <a:solidFill>
                  <a:srgbClr val="95874D"/>
                </a:solidFill>
                <a:latin typeface="Calibri Light" panose="020F0302020204030204" pitchFamily="34" charset="0"/>
                <a:cs typeface="Calibri Light" panose="020F0302020204030204" pitchFamily="34" charset="0"/>
                <a:sym typeface="Calibri"/>
              </a:rPr>
              <a:t>Desde 2022, compreendem que a Osesp </a:t>
            </a:r>
            <a:r>
              <a:rPr lang="pt-BR" b="1">
                <a:solidFill>
                  <a:srgbClr val="95874D"/>
                </a:solidFill>
                <a:latin typeface="Calibri Light" panose="020F0302020204030204" pitchFamily="34" charset="0"/>
                <a:cs typeface="Calibri Light" panose="020F0302020204030204" pitchFamily="34" charset="0"/>
              </a:rPr>
              <a:t>cumpre com excelência a sua missão relacionada a apresentação do melhor da música, mas não totalmente seu papel formativo. </a:t>
            </a:r>
            <a:endParaRPr lang="en-US"/>
          </a:p>
        </p:txBody>
      </p:sp>
      <p:sp>
        <p:nvSpPr>
          <p:cNvPr id="3" name="CaixaDeTexto 2">
            <a:extLst>
              <a:ext uri="{FF2B5EF4-FFF2-40B4-BE49-F238E27FC236}">
                <a16:creationId xmlns:a16="http://schemas.microsoft.com/office/drawing/2014/main" id="{1EBF35E7-98AC-C8BF-2CDC-D16D0F49D2D5}"/>
              </a:ext>
            </a:extLst>
          </p:cNvPr>
          <p:cNvSpPr txBox="1"/>
          <p:nvPr/>
        </p:nvSpPr>
        <p:spPr>
          <a:xfrm>
            <a:off x="457200" y="6588053"/>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3210814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C2E46"/>
        </a:solidFill>
        <a:effectLst/>
      </p:bgPr>
    </p:bg>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11EA1B4-C6DB-0385-E6BB-483E1DE982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21</a:t>
            </a:fld>
            <a:endParaRPr lang="pt-BR"/>
          </a:p>
        </p:txBody>
      </p:sp>
      <p:sp>
        <p:nvSpPr>
          <p:cNvPr id="3" name="Google Shape;196;p26">
            <a:extLst>
              <a:ext uri="{FF2B5EF4-FFF2-40B4-BE49-F238E27FC236}">
                <a16:creationId xmlns:a16="http://schemas.microsoft.com/office/drawing/2014/main" id="{1849B3FE-CA3C-0BCD-D373-E1644645A63B}"/>
              </a:ext>
            </a:extLst>
          </p:cNvPr>
          <p:cNvSpPr txBox="1"/>
          <p:nvPr/>
        </p:nvSpPr>
        <p:spPr>
          <a:xfrm>
            <a:off x="1066800" y="2672418"/>
            <a:ext cx="10528300" cy="258528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Quais são os atributos que mais impactam na satisfação? </a:t>
            </a:r>
            <a:endParaRPr sz="5400" b="1">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389084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extLst>
              <a:ext uri="{FF2B5EF4-FFF2-40B4-BE49-F238E27FC236}">
                <a16:creationId xmlns:a16="http://schemas.microsoft.com/office/drawing/2014/main" id="{8BDB6708-82FE-6C6A-9480-B7E1BADE15B0}"/>
              </a:ext>
            </a:extLst>
          </p:cNvPr>
          <p:cNvSpPr>
            <a:spLocks noChangeArrowheads="1"/>
          </p:cNvSpPr>
          <p:nvPr/>
        </p:nvSpPr>
        <p:spPr bwMode="auto">
          <a:xfrm rot="16200000">
            <a:off x="241300" y="3319748"/>
            <a:ext cx="2533650" cy="369332"/>
          </a:xfrm>
          <a:prstGeom prst="rect">
            <a:avLst/>
          </a:prstGeom>
          <a:noFill/>
          <a:ln w="9525">
            <a:noFill/>
            <a:miter lim="800000"/>
            <a:headEnd/>
            <a:tailEnd/>
          </a:ln>
        </p:spPr>
        <p:txBody>
          <a:bodyPr lIns="0" tIns="0" rIns="0" bIns="0">
            <a:spAutoFit/>
          </a:bodyPr>
          <a:lstStyle/>
          <a:p>
            <a:pPr algn="ctr" fontAlgn="auto">
              <a:spcBef>
                <a:spcPts val="0"/>
              </a:spcBef>
              <a:spcAft>
                <a:spcPts val="0"/>
              </a:spcAft>
              <a:defRPr/>
            </a:pPr>
            <a:r>
              <a:rPr lang="pt-BR" sz="1200" b="1" kern="0">
                <a:solidFill>
                  <a:schemeClr val="bg2">
                    <a:lumMod val="50000"/>
                  </a:schemeClr>
                </a:solidFill>
                <a:latin typeface="Arial Narrow" panose="020B0606020202030204" pitchFamily="34" charset="0"/>
              </a:rPr>
              <a:t>IMPORTÂNCIA DOS ATRIBUTOS NA SATISFAÇÃO (%)</a:t>
            </a:r>
          </a:p>
        </p:txBody>
      </p:sp>
      <p:sp>
        <p:nvSpPr>
          <p:cNvPr id="7" name="Rectangle 22">
            <a:extLst>
              <a:ext uri="{FF2B5EF4-FFF2-40B4-BE49-F238E27FC236}">
                <a16:creationId xmlns:a16="http://schemas.microsoft.com/office/drawing/2014/main" id="{82985DC6-4316-7690-8C71-02EDF8A662A6}"/>
              </a:ext>
            </a:extLst>
          </p:cNvPr>
          <p:cNvSpPr>
            <a:spLocks noChangeArrowheads="1"/>
          </p:cNvSpPr>
          <p:nvPr/>
        </p:nvSpPr>
        <p:spPr bwMode="auto">
          <a:xfrm rot="16200000">
            <a:off x="5804044" y="5492462"/>
            <a:ext cx="184666" cy="1792157"/>
          </a:xfrm>
          <a:prstGeom prst="rect">
            <a:avLst/>
          </a:prstGeom>
          <a:noFill/>
          <a:ln w="9525">
            <a:noFill/>
            <a:miter lim="800000"/>
            <a:headEnd/>
            <a:tailEnd/>
          </a:ln>
        </p:spPr>
        <p:txBody>
          <a:bodyPr vert="eaVert" wrap="none" lIns="0" tIns="0" rIns="0" bIns="0">
            <a:spAutoFit/>
          </a:bodyPr>
          <a:lstStyle/>
          <a:p>
            <a:pPr algn="ctr" fontAlgn="auto">
              <a:spcBef>
                <a:spcPts val="0"/>
              </a:spcBef>
              <a:spcAft>
                <a:spcPts val="0"/>
              </a:spcAft>
              <a:defRPr/>
            </a:pPr>
            <a:r>
              <a:rPr lang="pt-BR" sz="1200" b="1" kern="0">
                <a:solidFill>
                  <a:schemeClr val="bg2">
                    <a:lumMod val="50000"/>
                  </a:schemeClr>
                </a:solidFill>
                <a:latin typeface="Arial Narrow" panose="020B0606020202030204" pitchFamily="34" charset="0"/>
              </a:rPr>
              <a:t>PERFORMANCE (TOPBOX %)</a:t>
            </a:r>
            <a:endParaRPr lang="pt-BR" sz="1200" b="1" kern="0">
              <a:solidFill>
                <a:srgbClr val="63426C"/>
              </a:solidFill>
              <a:latin typeface="Arial Narrow" panose="020B0606020202030204" pitchFamily="34" charset="0"/>
            </a:endParaRPr>
          </a:p>
        </p:txBody>
      </p:sp>
      <p:grpSp>
        <p:nvGrpSpPr>
          <p:cNvPr id="8" name="Grupo 34">
            <a:extLst>
              <a:ext uri="{FF2B5EF4-FFF2-40B4-BE49-F238E27FC236}">
                <a16:creationId xmlns:a16="http://schemas.microsoft.com/office/drawing/2014/main" id="{A50668A1-3408-89FC-5143-0FADA865ADE3}"/>
              </a:ext>
            </a:extLst>
          </p:cNvPr>
          <p:cNvGrpSpPr>
            <a:grpSpLocks/>
          </p:cNvGrpSpPr>
          <p:nvPr/>
        </p:nvGrpSpPr>
        <p:grpSpPr bwMode="auto">
          <a:xfrm>
            <a:off x="1770062" y="1318419"/>
            <a:ext cx="8821735" cy="4860731"/>
            <a:chOff x="438534" y="1509055"/>
            <a:chExt cx="7218777" cy="3965162"/>
          </a:xfrm>
        </p:grpSpPr>
        <p:grpSp>
          <p:nvGrpSpPr>
            <p:cNvPr id="9" name="Grupo 7">
              <a:extLst>
                <a:ext uri="{FF2B5EF4-FFF2-40B4-BE49-F238E27FC236}">
                  <a16:creationId xmlns:a16="http://schemas.microsoft.com/office/drawing/2014/main" id="{D0D0C4A6-F999-A883-3985-FF889AE45A78}"/>
                </a:ext>
              </a:extLst>
            </p:cNvPr>
            <p:cNvGrpSpPr>
              <a:grpSpLocks/>
            </p:cNvGrpSpPr>
            <p:nvPr/>
          </p:nvGrpSpPr>
          <p:grpSpPr bwMode="auto">
            <a:xfrm>
              <a:off x="4057446" y="1509055"/>
              <a:ext cx="3599865" cy="1979240"/>
              <a:chOff x="4690219" y="1517787"/>
              <a:chExt cx="3599865" cy="1979240"/>
            </a:xfrm>
          </p:grpSpPr>
          <p:sp>
            <p:nvSpPr>
              <p:cNvPr id="22" name="Rectangle 3">
                <a:extLst>
                  <a:ext uri="{FF2B5EF4-FFF2-40B4-BE49-F238E27FC236}">
                    <a16:creationId xmlns:a16="http://schemas.microsoft.com/office/drawing/2014/main" id="{A704EB5B-6146-EEC2-EB47-18A2CD3A6EAC}"/>
                  </a:ext>
                </a:extLst>
              </p:cNvPr>
              <p:cNvSpPr>
                <a:spLocks noChangeArrowheads="1"/>
              </p:cNvSpPr>
              <p:nvPr/>
            </p:nvSpPr>
            <p:spPr bwMode="auto">
              <a:xfrm>
                <a:off x="4690219" y="1517787"/>
                <a:ext cx="3599865" cy="1979240"/>
              </a:xfrm>
              <a:prstGeom prst="rect">
                <a:avLst/>
              </a:prstGeom>
              <a:solidFill>
                <a:srgbClr val="D2D7DC">
                  <a:alpha val="50195"/>
                </a:srgbClr>
              </a:solidFill>
              <a:ln w="38100">
                <a:noFill/>
                <a:miter lim="800000"/>
                <a:headEnd/>
                <a:tailEnd/>
              </a:ln>
            </p:spPr>
            <p:txBody>
              <a:bodyPr wrap="none" anchor="ctr"/>
              <a:lstStyle/>
              <a:p>
                <a:pPr algn="ctr" fontAlgn="auto">
                  <a:spcBef>
                    <a:spcPts val="0"/>
                  </a:spcBef>
                  <a:spcAft>
                    <a:spcPts val="0"/>
                  </a:spcAft>
                  <a:defRPr/>
                </a:pPr>
                <a:endParaRPr lang="pt-BR" sz="1400" kern="0">
                  <a:solidFill>
                    <a:schemeClr val="bg2">
                      <a:lumMod val="50000"/>
                    </a:schemeClr>
                  </a:solidFill>
                  <a:latin typeface="Arial Narrow" panose="020B0606020202030204" pitchFamily="34" charset="0"/>
                </a:endParaRPr>
              </a:p>
            </p:txBody>
          </p:sp>
          <p:sp>
            <p:nvSpPr>
              <p:cNvPr id="23" name="Rectangle 61">
                <a:extLst>
                  <a:ext uri="{FF2B5EF4-FFF2-40B4-BE49-F238E27FC236}">
                    <a16:creationId xmlns:a16="http://schemas.microsoft.com/office/drawing/2014/main" id="{8C401E3D-FB73-E7E1-D9B8-59ADF71B99F3}"/>
                  </a:ext>
                </a:extLst>
              </p:cNvPr>
              <p:cNvSpPr>
                <a:spLocks noChangeArrowheads="1"/>
              </p:cNvSpPr>
              <p:nvPr/>
            </p:nvSpPr>
            <p:spPr bwMode="auto">
              <a:xfrm>
                <a:off x="5879064" y="1533327"/>
                <a:ext cx="1222176" cy="251070"/>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a:solidFill>
                      <a:schemeClr val="bg2">
                        <a:lumMod val="50000"/>
                      </a:schemeClr>
                    </a:solidFill>
                    <a:latin typeface="Arial Narrow" panose="020B0606020202030204" pitchFamily="34" charset="0"/>
                  </a:rPr>
                  <a:t>MANTER</a:t>
                </a:r>
              </a:p>
            </p:txBody>
          </p:sp>
          <p:sp>
            <p:nvSpPr>
              <p:cNvPr id="24" name="CaixaDeTexto 17">
                <a:extLst>
                  <a:ext uri="{FF2B5EF4-FFF2-40B4-BE49-F238E27FC236}">
                    <a16:creationId xmlns:a16="http://schemas.microsoft.com/office/drawing/2014/main" id="{15951646-8D17-B90D-00CC-006DDF9FC703}"/>
                  </a:ext>
                </a:extLst>
              </p:cNvPr>
              <p:cNvSpPr txBox="1">
                <a:spLocks noChangeArrowheads="1"/>
              </p:cNvSpPr>
              <p:nvPr/>
            </p:nvSpPr>
            <p:spPr bwMode="auto">
              <a:xfrm>
                <a:off x="5061634" y="2062529"/>
                <a:ext cx="2857036" cy="954066"/>
              </a:xfrm>
              <a:prstGeom prst="rect">
                <a:avLst/>
              </a:prstGeom>
              <a:noFill/>
              <a:ln w="9525">
                <a:noFill/>
                <a:miter lim="800000"/>
                <a:headEnd/>
                <a:tailEnd/>
              </a:ln>
            </p:spPr>
            <p:txBody>
              <a:bodyPr>
                <a:spAutoFit/>
              </a:bodyPr>
              <a:lstStyle/>
              <a:p>
                <a:pPr algn="just" fontAlgn="auto">
                  <a:spcBef>
                    <a:spcPts val="0"/>
                  </a:spcBef>
                  <a:spcAft>
                    <a:spcPts val="0"/>
                  </a:spcAft>
                  <a:defRPr/>
                </a:pPr>
                <a:r>
                  <a:rPr lang="pt-BR" sz="1400" b="1" kern="0">
                    <a:solidFill>
                      <a:schemeClr val="bg2">
                        <a:lumMod val="50000"/>
                      </a:schemeClr>
                    </a:solidFill>
                    <a:latin typeface="Arial Narrow" panose="020B0606020202030204" pitchFamily="34" charset="0"/>
                  </a:rPr>
                  <a:t>Alta Satisfação e Alta Importância</a:t>
                </a:r>
              </a:p>
              <a:p>
                <a:pPr fontAlgn="auto">
                  <a:spcBef>
                    <a:spcPts val="0"/>
                  </a:spcBef>
                  <a:spcAft>
                    <a:spcPts val="0"/>
                  </a:spcAft>
                  <a:defRPr/>
                </a:pPr>
                <a:r>
                  <a:rPr lang="pt-BR" sz="1400" kern="0">
                    <a:solidFill>
                      <a:schemeClr val="bg2">
                        <a:lumMod val="50000"/>
                      </a:schemeClr>
                    </a:solidFill>
                    <a:latin typeface="Arial Narrow" panose="020B0606020202030204" pitchFamily="34" charset="0"/>
                  </a:rPr>
                  <a:t>(neste quadrante estão os atributos básicos e essenciais para estar no mercado e que já são entregues pela empresa) e que podem ser reforçados em uma comunicação</a:t>
                </a:r>
                <a:endParaRPr lang="pt-BR" sz="1400" b="1" kern="0">
                  <a:solidFill>
                    <a:schemeClr val="bg2">
                      <a:lumMod val="50000"/>
                    </a:schemeClr>
                  </a:solidFill>
                  <a:latin typeface="Arial Narrow" panose="020B0606020202030204" pitchFamily="34" charset="0"/>
                </a:endParaRPr>
              </a:p>
            </p:txBody>
          </p:sp>
        </p:grpSp>
        <p:grpSp>
          <p:nvGrpSpPr>
            <p:cNvPr id="10" name="Grupo 6">
              <a:extLst>
                <a:ext uri="{FF2B5EF4-FFF2-40B4-BE49-F238E27FC236}">
                  <a16:creationId xmlns:a16="http://schemas.microsoft.com/office/drawing/2014/main" id="{18591866-1A44-C04B-9592-CF4349660CB1}"/>
                </a:ext>
              </a:extLst>
            </p:cNvPr>
            <p:cNvGrpSpPr>
              <a:grpSpLocks/>
            </p:cNvGrpSpPr>
            <p:nvPr/>
          </p:nvGrpSpPr>
          <p:grpSpPr bwMode="auto">
            <a:xfrm>
              <a:off x="4036812" y="3494976"/>
              <a:ext cx="3599865" cy="1979241"/>
              <a:chOff x="4498763" y="3537508"/>
              <a:chExt cx="3599865" cy="1979241"/>
            </a:xfrm>
          </p:grpSpPr>
          <p:sp>
            <p:nvSpPr>
              <p:cNvPr id="19" name="Rectangle 5">
                <a:extLst>
                  <a:ext uri="{FF2B5EF4-FFF2-40B4-BE49-F238E27FC236}">
                    <a16:creationId xmlns:a16="http://schemas.microsoft.com/office/drawing/2014/main" id="{B715D634-3FC2-4FCD-4A19-0FBEC49A7D42}"/>
                  </a:ext>
                </a:extLst>
              </p:cNvPr>
              <p:cNvSpPr>
                <a:spLocks noChangeArrowheads="1"/>
              </p:cNvSpPr>
              <p:nvPr/>
            </p:nvSpPr>
            <p:spPr bwMode="auto">
              <a:xfrm>
                <a:off x="4498763" y="3537508"/>
                <a:ext cx="3599865" cy="1979241"/>
              </a:xfrm>
              <a:prstGeom prst="rect">
                <a:avLst/>
              </a:prstGeom>
              <a:solidFill>
                <a:srgbClr val="E4E0D3">
                  <a:alpha val="6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2">
                      <a:lumMod val="50000"/>
                    </a:schemeClr>
                  </a:solidFill>
                  <a:latin typeface="Arial Narrow" panose="020B0606020202030204" pitchFamily="34" charset="0"/>
                </a:endParaRPr>
              </a:p>
            </p:txBody>
          </p:sp>
          <p:sp>
            <p:nvSpPr>
              <p:cNvPr id="20" name="Rectangle 63">
                <a:extLst>
                  <a:ext uri="{FF2B5EF4-FFF2-40B4-BE49-F238E27FC236}">
                    <a16:creationId xmlns:a16="http://schemas.microsoft.com/office/drawing/2014/main" id="{04D991CB-FA5B-BAFE-5BC3-B6E0654D8D3D}"/>
                  </a:ext>
                </a:extLst>
              </p:cNvPr>
              <p:cNvSpPr>
                <a:spLocks noChangeArrowheads="1"/>
              </p:cNvSpPr>
              <p:nvPr/>
            </p:nvSpPr>
            <p:spPr bwMode="auto">
              <a:xfrm>
                <a:off x="5649513" y="5240576"/>
                <a:ext cx="1298364" cy="251070"/>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a:solidFill>
                      <a:schemeClr val="bg2">
                        <a:lumMod val="50000"/>
                      </a:schemeClr>
                    </a:solidFill>
                    <a:latin typeface="Arial Narrow" panose="020B0606020202030204" pitchFamily="34" charset="0"/>
                  </a:rPr>
                  <a:t>CUIDAR</a:t>
                </a:r>
              </a:p>
            </p:txBody>
          </p:sp>
          <p:sp>
            <p:nvSpPr>
              <p:cNvPr id="21" name="CaixaDeTexto 19">
                <a:extLst>
                  <a:ext uri="{FF2B5EF4-FFF2-40B4-BE49-F238E27FC236}">
                    <a16:creationId xmlns:a16="http://schemas.microsoft.com/office/drawing/2014/main" id="{4AB75A42-8347-F191-F03D-1B875EE74B5A}"/>
                  </a:ext>
                </a:extLst>
              </p:cNvPr>
              <p:cNvSpPr txBox="1">
                <a:spLocks noChangeArrowheads="1"/>
              </p:cNvSpPr>
              <p:nvPr/>
            </p:nvSpPr>
            <p:spPr bwMode="auto">
              <a:xfrm>
                <a:off x="4870177" y="3822167"/>
                <a:ext cx="2972904" cy="1481314"/>
              </a:xfrm>
              <a:prstGeom prst="rect">
                <a:avLst/>
              </a:prstGeom>
              <a:noFill/>
              <a:ln w="9525">
                <a:noFill/>
                <a:miter lim="800000"/>
                <a:headEnd/>
                <a:tailEnd/>
              </a:ln>
            </p:spPr>
            <p:txBody>
              <a:bodyPr wrap="square">
                <a:spAutoFit/>
              </a:bodyPr>
              <a:lstStyle/>
              <a:p>
                <a:pPr fontAlgn="auto">
                  <a:spcBef>
                    <a:spcPts val="0"/>
                  </a:spcBef>
                  <a:spcAft>
                    <a:spcPts val="0"/>
                  </a:spcAft>
                  <a:defRPr/>
                </a:pPr>
                <a:r>
                  <a:rPr lang="pt-BR" sz="1400" b="1" kern="0">
                    <a:solidFill>
                      <a:schemeClr val="bg2">
                        <a:lumMod val="50000"/>
                      </a:schemeClr>
                    </a:solidFill>
                    <a:latin typeface="Arial Narrow" panose="020B0606020202030204" pitchFamily="34" charset="0"/>
                  </a:rPr>
                  <a:t>Alta Satisfação e Baixa importância</a:t>
                </a:r>
              </a:p>
              <a:p>
                <a:pPr fontAlgn="auto">
                  <a:spcBef>
                    <a:spcPts val="0"/>
                  </a:spcBef>
                  <a:spcAft>
                    <a:spcPts val="0"/>
                  </a:spcAft>
                  <a:defRPr/>
                </a:pPr>
                <a:r>
                  <a:rPr lang="pt-BR" sz="1400" kern="0">
                    <a:solidFill>
                      <a:schemeClr val="bg2">
                        <a:lumMod val="50000"/>
                      </a:schemeClr>
                    </a:solidFill>
                    <a:latin typeface="Arial Narrow" panose="020B0606020202030204" pitchFamily="34" charset="0"/>
                  </a:rPr>
                  <a:t>atributos pouco acionáveis, pois já possuem alto nível de satisfação. Contudo devem ser mantidos caso sejam aspectos defendidos pela empresa. Nesse caso, devem ser comunicados como diferenciais, pois embora menos importantes podem representar oportunidades de diferenciação e uniqueness</a:t>
                </a:r>
                <a:endParaRPr lang="pt-BR" sz="1400" b="1" kern="0">
                  <a:solidFill>
                    <a:schemeClr val="bg2">
                      <a:lumMod val="50000"/>
                    </a:schemeClr>
                  </a:solidFill>
                  <a:latin typeface="Arial Narrow" panose="020B0606020202030204" pitchFamily="34" charset="0"/>
                </a:endParaRPr>
              </a:p>
            </p:txBody>
          </p:sp>
        </p:grpSp>
        <p:grpSp>
          <p:nvGrpSpPr>
            <p:cNvPr id="11" name="Grupo 9">
              <a:extLst>
                <a:ext uri="{FF2B5EF4-FFF2-40B4-BE49-F238E27FC236}">
                  <a16:creationId xmlns:a16="http://schemas.microsoft.com/office/drawing/2014/main" id="{EE7D9A88-B4E2-5FD3-BB08-823B0DE085D2}"/>
                </a:ext>
              </a:extLst>
            </p:cNvPr>
            <p:cNvGrpSpPr>
              <a:grpSpLocks/>
            </p:cNvGrpSpPr>
            <p:nvPr/>
          </p:nvGrpSpPr>
          <p:grpSpPr bwMode="auto">
            <a:xfrm>
              <a:off x="438534" y="1516825"/>
              <a:ext cx="3599865" cy="1979240"/>
              <a:chOff x="438534" y="1508094"/>
              <a:chExt cx="3599865" cy="1979240"/>
            </a:xfrm>
          </p:grpSpPr>
          <p:sp>
            <p:nvSpPr>
              <p:cNvPr id="16" name="Rectangle 2">
                <a:extLst>
                  <a:ext uri="{FF2B5EF4-FFF2-40B4-BE49-F238E27FC236}">
                    <a16:creationId xmlns:a16="http://schemas.microsoft.com/office/drawing/2014/main" id="{BCACF9D5-DE5A-C34C-6797-489FC7308629}"/>
                  </a:ext>
                </a:extLst>
              </p:cNvPr>
              <p:cNvSpPr>
                <a:spLocks noChangeArrowheads="1"/>
              </p:cNvSpPr>
              <p:nvPr/>
            </p:nvSpPr>
            <p:spPr bwMode="auto">
              <a:xfrm>
                <a:off x="438534" y="1508094"/>
                <a:ext cx="3599865" cy="1979240"/>
              </a:xfrm>
              <a:prstGeom prst="rect">
                <a:avLst/>
              </a:prstGeom>
              <a:solidFill>
                <a:srgbClr val="FFCCCC">
                  <a:alpha val="4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2">
                      <a:lumMod val="50000"/>
                    </a:schemeClr>
                  </a:solidFill>
                  <a:latin typeface="Arial Narrow" panose="020B0606020202030204" pitchFamily="34" charset="0"/>
                </a:endParaRPr>
              </a:p>
            </p:txBody>
          </p:sp>
          <p:sp>
            <p:nvSpPr>
              <p:cNvPr id="17" name="Rectangle 62">
                <a:extLst>
                  <a:ext uri="{FF2B5EF4-FFF2-40B4-BE49-F238E27FC236}">
                    <a16:creationId xmlns:a16="http://schemas.microsoft.com/office/drawing/2014/main" id="{6D509417-3AF7-53E7-9E3E-0C510B3F6561}"/>
                  </a:ext>
                </a:extLst>
              </p:cNvPr>
              <p:cNvSpPr>
                <a:spLocks noChangeArrowheads="1"/>
              </p:cNvSpPr>
              <p:nvPr/>
            </p:nvSpPr>
            <p:spPr bwMode="auto">
              <a:xfrm>
                <a:off x="1069973" y="1523634"/>
                <a:ext cx="2368165" cy="251070"/>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a:solidFill>
                      <a:schemeClr val="bg2">
                        <a:lumMod val="50000"/>
                      </a:schemeClr>
                    </a:solidFill>
                    <a:latin typeface="Arial Narrow" panose="020B0606020202030204" pitchFamily="34" charset="0"/>
                  </a:rPr>
                  <a:t>APRIMORAR</a:t>
                </a:r>
              </a:p>
            </p:txBody>
          </p:sp>
          <p:sp>
            <p:nvSpPr>
              <p:cNvPr id="18" name="CaixaDeTexto 20">
                <a:extLst>
                  <a:ext uri="{FF2B5EF4-FFF2-40B4-BE49-F238E27FC236}">
                    <a16:creationId xmlns:a16="http://schemas.microsoft.com/office/drawing/2014/main" id="{F4953423-57AC-6DFC-B8F1-8308CB5DF94B}"/>
                  </a:ext>
                </a:extLst>
              </p:cNvPr>
              <p:cNvSpPr txBox="1">
                <a:spLocks noChangeArrowheads="1"/>
              </p:cNvSpPr>
              <p:nvPr/>
            </p:nvSpPr>
            <p:spPr bwMode="auto">
              <a:xfrm>
                <a:off x="809949" y="1967293"/>
                <a:ext cx="2857036" cy="954066"/>
              </a:xfrm>
              <a:prstGeom prst="rect">
                <a:avLst/>
              </a:prstGeom>
              <a:noFill/>
              <a:ln w="9525">
                <a:noFill/>
                <a:miter lim="800000"/>
                <a:headEnd/>
                <a:tailEnd/>
              </a:ln>
            </p:spPr>
            <p:txBody>
              <a:bodyPr>
                <a:spAutoFit/>
              </a:bodyPr>
              <a:lstStyle/>
              <a:p>
                <a:pPr fontAlgn="auto">
                  <a:spcBef>
                    <a:spcPts val="0"/>
                  </a:spcBef>
                  <a:spcAft>
                    <a:spcPts val="0"/>
                  </a:spcAft>
                  <a:defRPr/>
                </a:pPr>
                <a:r>
                  <a:rPr lang="pt-BR" sz="1400" b="1" kern="0">
                    <a:solidFill>
                      <a:schemeClr val="bg2">
                        <a:lumMod val="50000"/>
                      </a:schemeClr>
                    </a:solidFill>
                    <a:latin typeface="Arial Narrow" panose="020B0606020202030204" pitchFamily="34" charset="0"/>
                  </a:rPr>
                  <a:t>Baixa Satisfação e Alta Importância</a:t>
                </a:r>
              </a:p>
              <a:p>
                <a:pPr fontAlgn="auto">
                  <a:spcBef>
                    <a:spcPts val="0"/>
                  </a:spcBef>
                  <a:spcAft>
                    <a:spcPts val="0"/>
                  </a:spcAft>
                  <a:defRPr/>
                </a:pPr>
                <a:r>
                  <a:rPr lang="pt-BR" sz="1400" kern="0">
                    <a:solidFill>
                      <a:schemeClr val="bg2">
                        <a:lumMod val="50000"/>
                      </a:schemeClr>
                    </a:solidFill>
                    <a:latin typeface="Arial Narrow" panose="020B0606020202030204" pitchFamily="34" charset="0"/>
                  </a:rPr>
                  <a:t>neste quadrante estão as áreas que merecem atenção especial, pois representam as expectativas dos clientes, mas ainda não são entregues pela empresa.</a:t>
                </a:r>
                <a:endParaRPr lang="pt-BR" sz="1400" b="1" kern="0">
                  <a:solidFill>
                    <a:schemeClr val="bg2">
                      <a:lumMod val="50000"/>
                    </a:schemeClr>
                  </a:solidFill>
                  <a:latin typeface="Arial Narrow" panose="020B0606020202030204" pitchFamily="34" charset="0"/>
                </a:endParaRPr>
              </a:p>
            </p:txBody>
          </p:sp>
        </p:grpSp>
        <p:grpSp>
          <p:nvGrpSpPr>
            <p:cNvPr id="12" name="Grupo 8">
              <a:extLst>
                <a:ext uri="{FF2B5EF4-FFF2-40B4-BE49-F238E27FC236}">
                  <a16:creationId xmlns:a16="http://schemas.microsoft.com/office/drawing/2014/main" id="{D94292B0-18D6-0734-0582-D64749603BD4}"/>
                </a:ext>
              </a:extLst>
            </p:cNvPr>
            <p:cNvGrpSpPr>
              <a:grpSpLocks/>
            </p:cNvGrpSpPr>
            <p:nvPr/>
          </p:nvGrpSpPr>
          <p:grpSpPr bwMode="auto">
            <a:xfrm>
              <a:off x="438534" y="3494976"/>
              <a:ext cx="3599865" cy="1979241"/>
              <a:chOff x="438534" y="3537508"/>
              <a:chExt cx="3599865" cy="1979241"/>
            </a:xfrm>
          </p:grpSpPr>
          <p:sp>
            <p:nvSpPr>
              <p:cNvPr id="13" name="Rectangle 4">
                <a:extLst>
                  <a:ext uri="{FF2B5EF4-FFF2-40B4-BE49-F238E27FC236}">
                    <a16:creationId xmlns:a16="http://schemas.microsoft.com/office/drawing/2014/main" id="{B4CD9F84-857E-866F-ACC8-D609D1A70A50}"/>
                  </a:ext>
                </a:extLst>
              </p:cNvPr>
              <p:cNvSpPr>
                <a:spLocks noChangeArrowheads="1"/>
              </p:cNvSpPr>
              <p:nvPr/>
            </p:nvSpPr>
            <p:spPr bwMode="auto">
              <a:xfrm>
                <a:off x="438534" y="3537508"/>
                <a:ext cx="3599865" cy="1979241"/>
              </a:xfrm>
              <a:prstGeom prst="rect">
                <a:avLst/>
              </a:prstGeom>
              <a:solidFill>
                <a:schemeClr val="accent1">
                  <a:lumMod val="20000"/>
                  <a:lumOff val="80000"/>
                  <a:alpha val="40000"/>
                </a:scheme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2">
                      <a:lumMod val="50000"/>
                    </a:schemeClr>
                  </a:solidFill>
                  <a:latin typeface="Arial Narrow" panose="020B0606020202030204" pitchFamily="34" charset="0"/>
                </a:endParaRPr>
              </a:p>
            </p:txBody>
          </p:sp>
          <p:sp>
            <p:nvSpPr>
              <p:cNvPr id="14" name="Rectangle 64">
                <a:extLst>
                  <a:ext uri="{FF2B5EF4-FFF2-40B4-BE49-F238E27FC236}">
                    <a16:creationId xmlns:a16="http://schemas.microsoft.com/office/drawing/2014/main" id="{21D19219-DD3A-7B1D-9BC6-B0C4631EAD42}"/>
                  </a:ext>
                </a:extLst>
              </p:cNvPr>
              <p:cNvSpPr>
                <a:spLocks noChangeArrowheads="1"/>
              </p:cNvSpPr>
              <p:nvPr/>
            </p:nvSpPr>
            <p:spPr bwMode="auto">
              <a:xfrm>
                <a:off x="1519446" y="5232639"/>
                <a:ext cx="1438041" cy="251070"/>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a:solidFill>
                      <a:schemeClr val="bg2">
                        <a:lumMod val="50000"/>
                      </a:schemeClr>
                    </a:solidFill>
                    <a:latin typeface="Arial Narrow" panose="020B0606020202030204" pitchFamily="34" charset="0"/>
                  </a:rPr>
                  <a:t>ANALISAR</a:t>
                </a:r>
              </a:p>
            </p:txBody>
          </p:sp>
          <p:sp>
            <p:nvSpPr>
              <p:cNvPr id="15" name="CaixaDeTexto 21">
                <a:extLst>
                  <a:ext uri="{FF2B5EF4-FFF2-40B4-BE49-F238E27FC236}">
                    <a16:creationId xmlns:a16="http://schemas.microsoft.com/office/drawing/2014/main" id="{4D6D49A2-3E2F-FD35-4E05-59BC49A296F5}"/>
                  </a:ext>
                </a:extLst>
              </p:cNvPr>
              <p:cNvSpPr txBox="1">
                <a:spLocks noChangeArrowheads="1"/>
              </p:cNvSpPr>
              <p:nvPr/>
            </p:nvSpPr>
            <p:spPr bwMode="auto">
              <a:xfrm>
                <a:off x="694080" y="3836582"/>
                <a:ext cx="3088773" cy="954066"/>
              </a:xfrm>
              <a:prstGeom prst="rect">
                <a:avLst/>
              </a:prstGeom>
              <a:noFill/>
              <a:ln w="9525">
                <a:noFill/>
                <a:miter lim="800000"/>
                <a:headEnd/>
                <a:tailEnd/>
              </a:ln>
            </p:spPr>
            <p:txBody>
              <a:bodyPr>
                <a:spAutoFit/>
              </a:bodyPr>
              <a:lstStyle/>
              <a:p>
                <a:pPr algn="just" fontAlgn="auto">
                  <a:spcBef>
                    <a:spcPts val="0"/>
                  </a:spcBef>
                  <a:spcAft>
                    <a:spcPts val="0"/>
                  </a:spcAft>
                  <a:defRPr/>
                </a:pPr>
                <a:r>
                  <a:rPr lang="pt-BR" sz="1400" b="1" kern="0">
                    <a:solidFill>
                      <a:schemeClr val="bg2">
                        <a:lumMod val="50000"/>
                      </a:schemeClr>
                    </a:solidFill>
                    <a:latin typeface="Arial Narrow" panose="020B0606020202030204" pitchFamily="34" charset="0"/>
                  </a:rPr>
                  <a:t>Baixa Satisfação e Baixa Importância</a:t>
                </a:r>
              </a:p>
              <a:p>
                <a:pPr algn="just" fontAlgn="auto">
                  <a:spcBef>
                    <a:spcPts val="0"/>
                  </a:spcBef>
                  <a:spcAft>
                    <a:spcPts val="0"/>
                  </a:spcAft>
                  <a:defRPr/>
                </a:pPr>
                <a:r>
                  <a:rPr lang="pt-BR" sz="1400" kern="0">
                    <a:solidFill>
                      <a:schemeClr val="bg2">
                        <a:lumMod val="50000"/>
                      </a:schemeClr>
                    </a:solidFill>
                    <a:latin typeface="Arial Narrow" panose="020B0606020202030204" pitchFamily="34" charset="0"/>
                  </a:rPr>
                  <a:t>podem representar oportunidades específicas caso sejam aspectos defendidos pela empresa: do contrário não merecem esforço, pois não incrementam o engajamento do cliente. </a:t>
                </a:r>
                <a:endParaRPr lang="pt-BR" sz="1400" b="1" kern="0">
                  <a:solidFill>
                    <a:schemeClr val="bg2">
                      <a:lumMod val="50000"/>
                    </a:schemeClr>
                  </a:solidFill>
                  <a:latin typeface="Arial Narrow" panose="020B0606020202030204" pitchFamily="34" charset="0"/>
                </a:endParaRPr>
              </a:p>
            </p:txBody>
          </p:sp>
        </p:grpSp>
      </p:grpSp>
      <p:sp>
        <p:nvSpPr>
          <p:cNvPr id="26" name="TextBox 26">
            <a:extLst>
              <a:ext uri="{FF2B5EF4-FFF2-40B4-BE49-F238E27FC236}">
                <a16:creationId xmlns:a16="http://schemas.microsoft.com/office/drawing/2014/main" id="{A98FF408-725B-8D76-07AA-789F19A12734}"/>
              </a:ext>
            </a:extLst>
          </p:cNvPr>
          <p:cNvSpPr txBox="1"/>
          <p:nvPr/>
        </p:nvSpPr>
        <p:spPr>
          <a:xfrm>
            <a:off x="449694" y="428322"/>
            <a:ext cx="10893366" cy="604781"/>
          </a:xfrm>
          <a:prstGeom prst="rect">
            <a:avLst/>
          </a:prstGeom>
          <a:noFill/>
        </p:spPr>
        <p:txBody>
          <a:bodyPr wrap="square" rtlCol="0">
            <a:spAutoFit/>
          </a:bodyPr>
          <a:lstStyle/>
          <a:p>
            <a:pPr>
              <a:lnSpc>
                <a:spcPct val="90000"/>
              </a:lnSpc>
            </a:pPr>
            <a:r>
              <a:rPr lang="pt-BR" sz="3600">
                <a:solidFill>
                  <a:srgbClr val="1C2E46"/>
                </a:solidFill>
                <a:latin typeface="Bebas Neue"/>
              </a:rPr>
              <a:t>Análise de quadrantes – Matriz de Oportunidades</a:t>
            </a:r>
          </a:p>
        </p:txBody>
      </p:sp>
      <p:sp>
        <p:nvSpPr>
          <p:cNvPr id="2" name="CaixaDeTexto 1">
            <a:extLst>
              <a:ext uri="{FF2B5EF4-FFF2-40B4-BE49-F238E27FC236}">
                <a16:creationId xmlns:a16="http://schemas.microsoft.com/office/drawing/2014/main" id="{42C2D629-0370-C48F-75E0-ED7A35B22AD2}"/>
              </a:ext>
            </a:extLst>
          </p:cNvPr>
          <p:cNvSpPr txBox="1"/>
          <p:nvPr/>
        </p:nvSpPr>
        <p:spPr>
          <a:xfrm>
            <a:off x="4392522" y="658671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45007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ângulo 30">
            <a:extLst>
              <a:ext uri="{FF2B5EF4-FFF2-40B4-BE49-F238E27FC236}">
                <a16:creationId xmlns:a16="http://schemas.microsoft.com/office/drawing/2014/main" id="{4AFF6945-7247-D7FF-48BE-47DBED99C302}"/>
              </a:ext>
            </a:extLst>
          </p:cNvPr>
          <p:cNvSpPr/>
          <p:nvPr/>
        </p:nvSpPr>
        <p:spPr>
          <a:xfrm>
            <a:off x="5395574" y="3248449"/>
            <a:ext cx="5457942" cy="1727492"/>
          </a:xfrm>
          <a:prstGeom prst="rect">
            <a:avLst/>
          </a:prstGeom>
          <a:solidFill>
            <a:schemeClr val="accent4">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29">
            <a:extLst>
              <a:ext uri="{FF2B5EF4-FFF2-40B4-BE49-F238E27FC236}">
                <a16:creationId xmlns:a16="http://schemas.microsoft.com/office/drawing/2014/main" id="{844BF1C5-36E9-A6DD-90F0-FD0034DDA090}"/>
              </a:ext>
            </a:extLst>
          </p:cNvPr>
          <p:cNvSpPr/>
          <p:nvPr/>
        </p:nvSpPr>
        <p:spPr>
          <a:xfrm>
            <a:off x="5368698" y="876861"/>
            <a:ext cx="3202132" cy="2352870"/>
          </a:xfrm>
          <a:prstGeom prst="rect">
            <a:avLst/>
          </a:prstGeom>
          <a:solidFill>
            <a:srgbClr val="E4E0D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A9C27146-5563-DE18-F26F-95ECBB08E0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23</a:t>
            </a:fld>
            <a:endParaRPr lang="pt-BR"/>
          </a:p>
        </p:txBody>
      </p:sp>
      <p:sp>
        <p:nvSpPr>
          <p:cNvPr id="3" name="Retângulo 2">
            <a:extLst>
              <a:ext uri="{FF2B5EF4-FFF2-40B4-BE49-F238E27FC236}">
                <a16:creationId xmlns:a16="http://schemas.microsoft.com/office/drawing/2014/main" id="{EEC3A5CE-5308-1B9E-829C-C129663A54C3}"/>
              </a:ext>
            </a:extLst>
          </p:cNvPr>
          <p:cNvSpPr/>
          <p:nvPr/>
        </p:nvSpPr>
        <p:spPr>
          <a:xfrm>
            <a:off x="10030947" y="5970646"/>
            <a:ext cx="4938712" cy="1138957"/>
          </a:xfrm>
          <a:prstGeom prst="rect">
            <a:avLst/>
          </a:prstGeom>
          <a:solidFill>
            <a:schemeClr val="accent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ângulo 4">
            <a:extLst>
              <a:ext uri="{FF2B5EF4-FFF2-40B4-BE49-F238E27FC236}">
                <a16:creationId xmlns:a16="http://schemas.microsoft.com/office/drawing/2014/main" id="{286F78BF-A67D-6B11-97F0-364FA5559EF5}"/>
              </a:ext>
            </a:extLst>
          </p:cNvPr>
          <p:cNvSpPr/>
          <p:nvPr/>
        </p:nvSpPr>
        <p:spPr>
          <a:xfrm>
            <a:off x="8581313" y="896475"/>
            <a:ext cx="2272203" cy="2295410"/>
          </a:xfrm>
          <a:prstGeom prst="rect">
            <a:avLst/>
          </a:prstGeom>
          <a:solidFill>
            <a:srgbClr val="D8E5E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xaDeTexto 6">
            <a:extLst>
              <a:ext uri="{FF2B5EF4-FFF2-40B4-BE49-F238E27FC236}">
                <a16:creationId xmlns:a16="http://schemas.microsoft.com/office/drawing/2014/main" id="{A185FD90-EBD7-BEF9-78D9-A9F0021F388E}"/>
              </a:ext>
            </a:extLst>
          </p:cNvPr>
          <p:cNvSpPr txBox="1"/>
          <p:nvPr/>
        </p:nvSpPr>
        <p:spPr>
          <a:xfrm>
            <a:off x="7923268" y="5779678"/>
            <a:ext cx="1083053" cy="307777"/>
          </a:xfrm>
          <a:prstGeom prst="rect">
            <a:avLst/>
          </a:prstGeom>
          <a:noFill/>
        </p:spPr>
        <p:txBody>
          <a:bodyPr wrap="none" rtlCol="0">
            <a:spAutoFit/>
          </a:bodyPr>
          <a:lstStyle/>
          <a:p>
            <a:r>
              <a:rPr lang="pt-BR" sz="1400" b="1"/>
              <a:t>AVALIAÇÃO </a:t>
            </a:r>
            <a:endParaRPr lang="en-US" sz="1400" b="1"/>
          </a:p>
        </p:txBody>
      </p:sp>
      <p:sp>
        <p:nvSpPr>
          <p:cNvPr id="8" name="CaixaDeTexto 7">
            <a:extLst>
              <a:ext uri="{FF2B5EF4-FFF2-40B4-BE49-F238E27FC236}">
                <a16:creationId xmlns:a16="http://schemas.microsoft.com/office/drawing/2014/main" id="{BC03DAD9-7A7A-6D53-D31A-3B9DC0C40FC9}"/>
              </a:ext>
            </a:extLst>
          </p:cNvPr>
          <p:cNvSpPr txBox="1"/>
          <p:nvPr/>
        </p:nvSpPr>
        <p:spPr>
          <a:xfrm rot="16200000">
            <a:off x="4035911" y="3306843"/>
            <a:ext cx="2089546" cy="307777"/>
          </a:xfrm>
          <a:prstGeom prst="rect">
            <a:avLst/>
          </a:prstGeom>
          <a:noFill/>
        </p:spPr>
        <p:txBody>
          <a:bodyPr wrap="none" rtlCol="0">
            <a:spAutoFit/>
          </a:bodyPr>
          <a:lstStyle/>
          <a:p>
            <a:r>
              <a:rPr lang="pt-BR" sz="1400" b="1"/>
              <a:t>IMPACTO NA SATISFAÇÃO</a:t>
            </a:r>
            <a:endParaRPr lang="en-US" sz="1400" b="1"/>
          </a:p>
        </p:txBody>
      </p:sp>
      <p:sp>
        <p:nvSpPr>
          <p:cNvPr id="9" name="Retângulo 8">
            <a:extLst>
              <a:ext uri="{FF2B5EF4-FFF2-40B4-BE49-F238E27FC236}">
                <a16:creationId xmlns:a16="http://schemas.microsoft.com/office/drawing/2014/main" id="{B450418B-16F2-D11E-19E3-5336A12F887F}"/>
              </a:ext>
            </a:extLst>
          </p:cNvPr>
          <p:cNvSpPr/>
          <p:nvPr/>
        </p:nvSpPr>
        <p:spPr>
          <a:xfrm>
            <a:off x="9811205" y="993824"/>
            <a:ext cx="1120820" cy="307777"/>
          </a:xfrm>
          <a:prstGeom prst="rect">
            <a:avLst/>
          </a:prstGeom>
          <a:noFill/>
        </p:spPr>
        <p:txBody>
          <a:bodyPr wrap="none" lIns="91440" tIns="45720" rIns="91440" bIns="45720">
            <a:spAutoFit/>
          </a:bodyPr>
          <a:lstStyle/>
          <a:p>
            <a:pPr algn="ctr"/>
            <a:r>
              <a:rPr lang="pt-BR"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D2D7DC"/>
                </a:highlight>
              </a:rPr>
              <a:t>Comunicar</a:t>
            </a:r>
          </a:p>
        </p:txBody>
      </p:sp>
      <p:sp>
        <p:nvSpPr>
          <p:cNvPr id="10" name="Retângulo 9">
            <a:extLst>
              <a:ext uri="{FF2B5EF4-FFF2-40B4-BE49-F238E27FC236}">
                <a16:creationId xmlns:a16="http://schemas.microsoft.com/office/drawing/2014/main" id="{24BEC56C-F22B-950E-FB3C-76D4BC026CB0}"/>
              </a:ext>
            </a:extLst>
          </p:cNvPr>
          <p:cNvSpPr/>
          <p:nvPr/>
        </p:nvSpPr>
        <p:spPr>
          <a:xfrm>
            <a:off x="5358214" y="993824"/>
            <a:ext cx="1053494" cy="307777"/>
          </a:xfrm>
          <a:prstGeom prst="rect">
            <a:avLst/>
          </a:prstGeom>
          <a:noFill/>
        </p:spPr>
        <p:txBody>
          <a:bodyPr wrap="none" lIns="91440" tIns="45720" rIns="91440" bIns="45720">
            <a:spAutoFit/>
          </a:bodyPr>
          <a:lstStyle/>
          <a:p>
            <a:pPr algn="ctr"/>
            <a:r>
              <a:rPr lang="pt-BR"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D2D7DC"/>
                </a:highlight>
              </a:rPr>
              <a:t>Aprimorar</a:t>
            </a:r>
          </a:p>
        </p:txBody>
      </p:sp>
      <p:sp>
        <p:nvSpPr>
          <p:cNvPr id="11" name="Retângulo 10">
            <a:extLst>
              <a:ext uri="{FF2B5EF4-FFF2-40B4-BE49-F238E27FC236}">
                <a16:creationId xmlns:a16="http://schemas.microsoft.com/office/drawing/2014/main" id="{C3085C6A-1413-914A-EC91-740EE3AA3D55}"/>
              </a:ext>
            </a:extLst>
          </p:cNvPr>
          <p:cNvSpPr/>
          <p:nvPr/>
        </p:nvSpPr>
        <p:spPr>
          <a:xfrm>
            <a:off x="7723975" y="5041772"/>
            <a:ext cx="1455847" cy="307777"/>
          </a:xfrm>
          <a:prstGeom prst="rect">
            <a:avLst/>
          </a:prstGeom>
          <a:noFill/>
        </p:spPr>
        <p:txBody>
          <a:bodyPr wrap="none" lIns="91440" tIns="45720" rIns="91440" bIns="45720">
            <a:spAutoFit/>
          </a:bodyPr>
          <a:lstStyle/>
          <a:p>
            <a:pPr algn="ctr"/>
            <a:r>
              <a:rPr lang="pt-BR"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D2D7DC"/>
                </a:highlight>
              </a:rPr>
              <a:t>Oportunidades</a:t>
            </a:r>
          </a:p>
        </p:txBody>
      </p:sp>
      <p:graphicFrame>
        <p:nvGraphicFramePr>
          <p:cNvPr id="15" name="Espaço Reservado para Conteúdo 8">
            <a:extLst>
              <a:ext uri="{FF2B5EF4-FFF2-40B4-BE49-F238E27FC236}">
                <a16:creationId xmlns:a16="http://schemas.microsoft.com/office/drawing/2014/main" id="{E9A61A49-94AD-29DF-50D2-13D669BF6334}"/>
              </a:ext>
            </a:extLst>
          </p:cNvPr>
          <p:cNvGraphicFramePr>
            <a:graphicFrameLocks/>
          </p:cNvGraphicFramePr>
          <p:nvPr>
            <p:extLst>
              <p:ext uri="{D42A27DB-BD31-4B8C-83A1-F6EECF244321}">
                <p14:modId xmlns:p14="http://schemas.microsoft.com/office/powerpoint/2010/main" val="3665590907"/>
              </p:ext>
            </p:extLst>
          </p:nvPr>
        </p:nvGraphicFramePr>
        <p:xfrm>
          <a:off x="4457264" y="891396"/>
          <a:ext cx="6218333" cy="4648653"/>
        </p:xfrm>
        <a:graphic>
          <a:graphicData uri="http://schemas.openxmlformats.org/drawingml/2006/chart">
            <c:chart xmlns:c="http://schemas.openxmlformats.org/drawingml/2006/chart" xmlns:r="http://schemas.openxmlformats.org/officeDocument/2006/relationships" r:id="rId2"/>
          </a:graphicData>
        </a:graphic>
      </p:graphicFrame>
      <p:sp>
        <p:nvSpPr>
          <p:cNvPr id="17" name="CaixaDeTexto 16">
            <a:extLst>
              <a:ext uri="{FF2B5EF4-FFF2-40B4-BE49-F238E27FC236}">
                <a16:creationId xmlns:a16="http://schemas.microsoft.com/office/drawing/2014/main" id="{CB89A9BF-34E8-CB0B-98E7-56D39AAAE4F2}"/>
              </a:ext>
            </a:extLst>
          </p:cNvPr>
          <p:cNvSpPr txBox="1"/>
          <p:nvPr/>
        </p:nvSpPr>
        <p:spPr>
          <a:xfrm>
            <a:off x="6524213" y="1837417"/>
            <a:ext cx="1604927" cy="253916"/>
          </a:xfrm>
          <a:prstGeom prst="rect">
            <a:avLst/>
          </a:prstGeom>
          <a:noFill/>
          <a:ln>
            <a:solidFill>
              <a:schemeClr val="bg2"/>
            </a:solidFill>
          </a:ln>
        </p:spPr>
        <p:txBody>
          <a:bodyPr wrap="none" rtlCol="0">
            <a:spAutoFit/>
          </a:bodyPr>
          <a:lstStyle/>
          <a:p>
            <a:r>
              <a:rPr lang="pt-BR" sz="1050" b="1">
                <a:solidFill>
                  <a:srgbClr val="95874D"/>
                </a:solidFill>
                <a:latin typeface="Arial Narrow" panose="020B0606020202030204" pitchFamily="34" charset="0"/>
              </a:rPr>
              <a:t>Programação da Orquestra</a:t>
            </a:r>
            <a:endParaRPr lang="en-US" sz="1050" b="1">
              <a:solidFill>
                <a:srgbClr val="95874D"/>
              </a:solidFill>
              <a:latin typeface="Arial Narrow" panose="020B0606020202030204" pitchFamily="34" charset="0"/>
            </a:endParaRPr>
          </a:p>
        </p:txBody>
      </p:sp>
      <p:sp>
        <p:nvSpPr>
          <p:cNvPr id="18" name="CaixaDeTexto 17">
            <a:extLst>
              <a:ext uri="{FF2B5EF4-FFF2-40B4-BE49-F238E27FC236}">
                <a16:creationId xmlns:a16="http://schemas.microsoft.com/office/drawing/2014/main" id="{7D0122A0-EAE7-3369-4B6D-748BD8B641A8}"/>
              </a:ext>
            </a:extLst>
          </p:cNvPr>
          <p:cNvSpPr txBox="1"/>
          <p:nvPr/>
        </p:nvSpPr>
        <p:spPr>
          <a:xfrm>
            <a:off x="7239742" y="3762981"/>
            <a:ext cx="1566454" cy="415498"/>
          </a:xfrm>
          <a:prstGeom prst="rect">
            <a:avLst/>
          </a:prstGeom>
          <a:noFill/>
        </p:spPr>
        <p:txBody>
          <a:bodyPr wrap="none" rtlCol="0">
            <a:spAutoFit/>
          </a:bodyPr>
          <a:lstStyle/>
          <a:p>
            <a:r>
              <a:rPr lang="pt-BR" sz="1050" b="1">
                <a:solidFill>
                  <a:srgbClr val="95874D"/>
                </a:solidFill>
                <a:latin typeface="Arial Narrow" panose="020B0606020202030204" pitchFamily="34" charset="0"/>
              </a:rPr>
              <a:t>Contribui democratização </a:t>
            </a:r>
          </a:p>
          <a:p>
            <a:r>
              <a:rPr lang="pt-BR" sz="1050" b="1">
                <a:solidFill>
                  <a:srgbClr val="95874D"/>
                </a:solidFill>
                <a:latin typeface="Arial Narrow" panose="020B0606020202030204" pitchFamily="34" charset="0"/>
              </a:rPr>
              <a:t>música clássica</a:t>
            </a:r>
            <a:endParaRPr lang="en-US" sz="1050" b="1">
              <a:solidFill>
                <a:srgbClr val="95874D"/>
              </a:solidFill>
              <a:latin typeface="Arial Narrow" panose="020B0606020202030204" pitchFamily="34" charset="0"/>
            </a:endParaRPr>
          </a:p>
        </p:txBody>
      </p:sp>
      <p:sp>
        <p:nvSpPr>
          <p:cNvPr id="19" name="CaixaDeTexto 18">
            <a:extLst>
              <a:ext uri="{FF2B5EF4-FFF2-40B4-BE49-F238E27FC236}">
                <a16:creationId xmlns:a16="http://schemas.microsoft.com/office/drawing/2014/main" id="{5D42F94B-8DEA-0D38-66DE-086AF50E419A}"/>
              </a:ext>
            </a:extLst>
          </p:cNvPr>
          <p:cNvSpPr txBox="1"/>
          <p:nvPr/>
        </p:nvSpPr>
        <p:spPr>
          <a:xfrm>
            <a:off x="9539848" y="3171082"/>
            <a:ext cx="1162498"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Nível Internacional</a:t>
            </a:r>
            <a:endParaRPr lang="en-US" sz="1050" b="1">
              <a:solidFill>
                <a:srgbClr val="95874D"/>
              </a:solidFill>
              <a:latin typeface="Arial Narrow" panose="020B0606020202030204" pitchFamily="34" charset="0"/>
            </a:endParaRPr>
          </a:p>
        </p:txBody>
      </p:sp>
      <p:sp>
        <p:nvSpPr>
          <p:cNvPr id="20" name="CaixaDeTexto 19">
            <a:extLst>
              <a:ext uri="{FF2B5EF4-FFF2-40B4-BE49-F238E27FC236}">
                <a16:creationId xmlns:a16="http://schemas.microsoft.com/office/drawing/2014/main" id="{4ABCECF9-0991-0D81-B074-65DB117E7EEF}"/>
              </a:ext>
            </a:extLst>
          </p:cNvPr>
          <p:cNvSpPr txBox="1"/>
          <p:nvPr/>
        </p:nvSpPr>
        <p:spPr>
          <a:xfrm>
            <a:off x="9106012" y="3736469"/>
            <a:ext cx="1871025" cy="415498"/>
          </a:xfrm>
          <a:prstGeom prst="rect">
            <a:avLst/>
          </a:prstGeom>
          <a:noFill/>
        </p:spPr>
        <p:txBody>
          <a:bodyPr wrap="none" rtlCol="0">
            <a:spAutoFit/>
          </a:bodyPr>
          <a:lstStyle/>
          <a:p>
            <a:r>
              <a:rPr lang="pt-BR" sz="1050" b="1">
                <a:solidFill>
                  <a:srgbClr val="95874D"/>
                </a:solidFill>
                <a:latin typeface="Arial Narrow" panose="020B0606020202030204" pitchFamily="34" charset="0"/>
              </a:rPr>
              <a:t>Evolução do meu conhecimento</a:t>
            </a:r>
          </a:p>
          <a:p>
            <a:r>
              <a:rPr lang="pt-BR" sz="1050" b="1">
                <a:solidFill>
                  <a:srgbClr val="95874D"/>
                </a:solidFill>
                <a:latin typeface="Arial Narrow" panose="020B0606020202030204" pitchFamily="34" charset="0"/>
              </a:rPr>
              <a:t>musical</a:t>
            </a:r>
            <a:endParaRPr lang="en-US" sz="1050" b="1">
              <a:solidFill>
                <a:srgbClr val="95874D"/>
              </a:solidFill>
              <a:latin typeface="Arial Narrow" panose="020B0606020202030204" pitchFamily="34" charset="0"/>
            </a:endParaRPr>
          </a:p>
        </p:txBody>
      </p:sp>
      <p:sp>
        <p:nvSpPr>
          <p:cNvPr id="21" name="CaixaDeTexto 20">
            <a:extLst>
              <a:ext uri="{FF2B5EF4-FFF2-40B4-BE49-F238E27FC236}">
                <a16:creationId xmlns:a16="http://schemas.microsoft.com/office/drawing/2014/main" id="{C895DA8E-AF2B-E547-2626-F9944E313D7A}"/>
              </a:ext>
            </a:extLst>
          </p:cNvPr>
          <p:cNvSpPr txBox="1"/>
          <p:nvPr/>
        </p:nvSpPr>
        <p:spPr>
          <a:xfrm>
            <a:off x="9774374" y="2209489"/>
            <a:ext cx="1079142"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Orquestra Osesp</a:t>
            </a:r>
            <a:endParaRPr lang="en-US" sz="1050" b="1">
              <a:solidFill>
                <a:srgbClr val="95874D"/>
              </a:solidFill>
              <a:latin typeface="Arial Narrow" panose="020B0606020202030204" pitchFamily="34" charset="0"/>
            </a:endParaRPr>
          </a:p>
        </p:txBody>
      </p:sp>
      <p:sp>
        <p:nvSpPr>
          <p:cNvPr id="22" name="CaixaDeTexto 21">
            <a:extLst>
              <a:ext uri="{FF2B5EF4-FFF2-40B4-BE49-F238E27FC236}">
                <a16:creationId xmlns:a16="http://schemas.microsoft.com/office/drawing/2014/main" id="{90F7B2C0-DD7F-AEDB-C2A2-F3108B45680F}"/>
              </a:ext>
            </a:extLst>
          </p:cNvPr>
          <p:cNvSpPr txBox="1"/>
          <p:nvPr/>
        </p:nvSpPr>
        <p:spPr>
          <a:xfrm>
            <a:off x="8831869" y="2384297"/>
            <a:ext cx="1247457"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Maestro convidados</a:t>
            </a:r>
            <a:endParaRPr lang="en-US" sz="1050" b="1">
              <a:solidFill>
                <a:srgbClr val="95874D"/>
              </a:solidFill>
              <a:latin typeface="Arial Narrow" panose="020B0606020202030204" pitchFamily="34" charset="0"/>
            </a:endParaRPr>
          </a:p>
        </p:txBody>
      </p:sp>
      <p:sp>
        <p:nvSpPr>
          <p:cNvPr id="23" name="CaixaDeTexto 22">
            <a:extLst>
              <a:ext uri="{FF2B5EF4-FFF2-40B4-BE49-F238E27FC236}">
                <a16:creationId xmlns:a16="http://schemas.microsoft.com/office/drawing/2014/main" id="{5B0983EC-8C3C-C590-378B-818786D8D1A6}"/>
              </a:ext>
            </a:extLst>
          </p:cNvPr>
          <p:cNvSpPr txBox="1"/>
          <p:nvPr/>
        </p:nvSpPr>
        <p:spPr>
          <a:xfrm>
            <a:off x="8827258" y="2665133"/>
            <a:ext cx="545342"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Solista</a:t>
            </a:r>
            <a:endParaRPr lang="en-US" sz="1050" b="1">
              <a:solidFill>
                <a:srgbClr val="95874D"/>
              </a:solidFill>
              <a:latin typeface="Arial Narrow" panose="020B0606020202030204" pitchFamily="34" charset="0"/>
            </a:endParaRPr>
          </a:p>
        </p:txBody>
      </p:sp>
      <p:sp>
        <p:nvSpPr>
          <p:cNvPr id="24" name="CaixaDeTexto 23">
            <a:extLst>
              <a:ext uri="{FF2B5EF4-FFF2-40B4-BE49-F238E27FC236}">
                <a16:creationId xmlns:a16="http://schemas.microsoft.com/office/drawing/2014/main" id="{F6AC7111-42A5-5690-121C-97BD264B9C4B}"/>
              </a:ext>
            </a:extLst>
          </p:cNvPr>
          <p:cNvSpPr txBox="1"/>
          <p:nvPr/>
        </p:nvSpPr>
        <p:spPr>
          <a:xfrm>
            <a:off x="7932788" y="2863938"/>
            <a:ext cx="968535"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Coro da Osesp</a:t>
            </a:r>
            <a:endParaRPr lang="en-US" sz="1050" b="1">
              <a:solidFill>
                <a:srgbClr val="95874D"/>
              </a:solidFill>
              <a:latin typeface="Arial Narrow" panose="020B0606020202030204" pitchFamily="34" charset="0"/>
            </a:endParaRPr>
          </a:p>
        </p:txBody>
      </p:sp>
      <p:sp>
        <p:nvSpPr>
          <p:cNvPr id="25" name="CaixaDeTexto 24">
            <a:extLst>
              <a:ext uri="{FF2B5EF4-FFF2-40B4-BE49-F238E27FC236}">
                <a16:creationId xmlns:a16="http://schemas.microsoft.com/office/drawing/2014/main" id="{D07E8F07-A227-5FEF-1AA6-F3BBAB920F4D}"/>
              </a:ext>
            </a:extLst>
          </p:cNvPr>
          <p:cNvSpPr txBox="1"/>
          <p:nvPr/>
        </p:nvSpPr>
        <p:spPr>
          <a:xfrm>
            <a:off x="8856730" y="4165788"/>
            <a:ext cx="3033203"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Contribui para o desenvolvimento da música no Brasil</a:t>
            </a:r>
            <a:endParaRPr lang="en-US" sz="1050" b="1">
              <a:solidFill>
                <a:srgbClr val="95874D"/>
              </a:solidFill>
              <a:latin typeface="Arial Narrow" panose="020B0606020202030204" pitchFamily="34" charset="0"/>
            </a:endParaRPr>
          </a:p>
        </p:txBody>
      </p:sp>
      <p:sp>
        <p:nvSpPr>
          <p:cNvPr id="26" name="CaixaDeTexto 25">
            <a:extLst>
              <a:ext uri="{FF2B5EF4-FFF2-40B4-BE49-F238E27FC236}">
                <a16:creationId xmlns:a16="http://schemas.microsoft.com/office/drawing/2014/main" id="{752BABB7-CEF2-C902-BB1E-B62B4888EFC4}"/>
              </a:ext>
            </a:extLst>
          </p:cNvPr>
          <p:cNvSpPr txBox="1"/>
          <p:nvPr/>
        </p:nvSpPr>
        <p:spPr>
          <a:xfrm>
            <a:off x="6251807" y="4167419"/>
            <a:ext cx="2629246"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Referência na música sinfônica no Brasil e AL </a:t>
            </a:r>
            <a:endParaRPr lang="en-US" sz="1050" b="1">
              <a:solidFill>
                <a:srgbClr val="95874D"/>
              </a:solidFill>
              <a:latin typeface="Arial Narrow" panose="020B0606020202030204" pitchFamily="34" charset="0"/>
            </a:endParaRPr>
          </a:p>
        </p:txBody>
      </p:sp>
      <p:sp>
        <p:nvSpPr>
          <p:cNvPr id="27" name="CaixaDeTexto 26">
            <a:extLst>
              <a:ext uri="{FF2B5EF4-FFF2-40B4-BE49-F238E27FC236}">
                <a16:creationId xmlns:a16="http://schemas.microsoft.com/office/drawing/2014/main" id="{6446E47B-19AC-7022-42E4-8416EB666549}"/>
              </a:ext>
            </a:extLst>
          </p:cNvPr>
          <p:cNvSpPr txBox="1"/>
          <p:nvPr/>
        </p:nvSpPr>
        <p:spPr>
          <a:xfrm>
            <a:off x="6971665" y="3366308"/>
            <a:ext cx="1152880" cy="253916"/>
          </a:xfrm>
          <a:prstGeom prst="rect">
            <a:avLst/>
          </a:prstGeom>
          <a:noFill/>
          <a:ln>
            <a:solidFill>
              <a:schemeClr val="bg2"/>
            </a:solidFill>
          </a:ln>
        </p:spPr>
        <p:txBody>
          <a:bodyPr wrap="none" rtlCol="0">
            <a:spAutoFit/>
          </a:bodyPr>
          <a:lstStyle/>
          <a:p>
            <a:r>
              <a:rPr lang="pt-BR" sz="1050" b="1">
                <a:solidFill>
                  <a:srgbClr val="95874D"/>
                </a:solidFill>
                <a:latin typeface="Arial Narrow" panose="020B0606020202030204" pitchFamily="34" charset="0"/>
              </a:rPr>
              <a:t>Programa do Coro</a:t>
            </a:r>
            <a:endParaRPr lang="en-US" sz="1050" b="1">
              <a:solidFill>
                <a:srgbClr val="95874D"/>
              </a:solidFill>
              <a:latin typeface="Arial Narrow" panose="020B0606020202030204" pitchFamily="34" charset="0"/>
            </a:endParaRPr>
          </a:p>
        </p:txBody>
      </p:sp>
      <p:sp>
        <p:nvSpPr>
          <p:cNvPr id="28" name="CaixaDeTexto 27">
            <a:extLst>
              <a:ext uri="{FF2B5EF4-FFF2-40B4-BE49-F238E27FC236}">
                <a16:creationId xmlns:a16="http://schemas.microsoft.com/office/drawing/2014/main" id="{A1DA6069-6CC5-386A-D9A2-0D144D9457BE}"/>
              </a:ext>
            </a:extLst>
          </p:cNvPr>
          <p:cNvSpPr txBox="1"/>
          <p:nvPr/>
        </p:nvSpPr>
        <p:spPr>
          <a:xfrm>
            <a:off x="5839242" y="3764514"/>
            <a:ext cx="1292341" cy="253916"/>
          </a:xfrm>
          <a:prstGeom prst="rect">
            <a:avLst/>
          </a:prstGeom>
          <a:noFill/>
          <a:ln>
            <a:solidFill>
              <a:schemeClr val="bg2"/>
            </a:solidFill>
          </a:ln>
        </p:spPr>
        <p:txBody>
          <a:bodyPr wrap="none" rtlCol="0">
            <a:spAutoFit/>
          </a:bodyPr>
          <a:lstStyle/>
          <a:p>
            <a:r>
              <a:rPr lang="pt-BR" sz="1050" b="1">
                <a:solidFill>
                  <a:srgbClr val="95874D"/>
                </a:solidFill>
                <a:latin typeface="Arial Narrow" panose="020B0606020202030204" pitchFamily="34" charset="0"/>
              </a:rPr>
              <a:t>Programa da Câmara</a:t>
            </a:r>
            <a:endParaRPr lang="en-US" sz="1050" b="1">
              <a:solidFill>
                <a:srgbClr val="95874D"/>
              </a:solidFill>
              <a:latin typeface="Arial Narrow" panose="020B0606020202030204" pitchFamily="34" charset="0"/>
            </a:endParaRPr>
          </a:p>
        </p:txBody>
      </p:sp>
      <p:sp>
        <p:nvSpPr>
          <p:cNvPr id="29" name="CaixaDeTexto 28">
            <a:extLst>
              <a:ext uri="{FF2B5EF4-FFF2-40B4-BE49-F238E27FC236}">
                <a16:creationId xmlns:a16="http://schemas.microsoft.com/office/drawing/2014/main" id="{C222F270-E22F-99EC-0E6D-108208615CAF}"/>
              </a:ext>
            </a:extLst>
          </p:cNvPr>
          <p:cNvSpPr txBox="1"/>
          <p:nvPr/>
        </p:nvSpPr>
        <p:spPr>
          <a:xfrm>
            <a:off x="6936011" y="2377107"/>
            <a:ext cx="1920719" cy="253916"/>
          </a:xfrm>
          <a:prstGeom prst="rect">
            <a:avLst/>
          </a:prstGeom>
          <a:noFill/>
        </p:spPr>
        <p:txBody>
          <a:bodyPr wrap="none" rtlCol="0">
            <a:spAutoFit/>
          </a:bodyPr>
          <a:lstStyle/>
          <a:p>
            <a:r>
              <a:rPr lang="pt-BR" sz="1050" b="1">
                <a:solidFill>
                  <a:srgbClr val="95874D"/>
                </a:solidFill>
                <a:latin typeface="Arial Narrow" panose="020B0606020202030204" pitchFamily="34" charset="0"/>
              </a:rPr>
              <a:t>Diretor Musical e Maestro Titular </a:t>
            </a:r>
            <a:endParaRPr lang="en-US" sz="1050" b="1">
              <a:solidFill>
                <a:srgbClr val="95874D"/>
              </a:solidFill>
              <a:latin typeface="Arial Narrow" panose="020B0606020202030204" pitchFamily="34" charset="0"/>
            </a:endParaRPr>
          </a:p>
        </p:txBody>
      </p:sp>
      <p:sp>
        <p:nvSpPr>
          <p:cNvPr id="32" name="TextBox 26">
            <a:extLst>
              <a:ext uri="{FF2B5EF4-FFF2-40B4-BE49-F238E27FC236}">
                <a16:creationId xmlns:a16="http://schemas.microsoft.com/office/drawing/2014/main" id="{722A4F11-67D3-F169-E1B2-28A4C5C85720}"/>
              </a:ext>
            </a:extLst>
          </p:cNvPr>
          <p:cNvSpPr txBox="1"/>
          <p:nvPr/>
        </p:nvSpPr>
        <p:spPr>
          <a:xfrm>
            <a:off x="449694" y="415546"/>
            <a:ext cx="10893366" cy="604781"/>
          </a:xfrm>
          <a:prstGeom prst="rect">
            <a:avLst/>
          </a:prstGeom>
          <a:noFill/>
        </p:spPr>
        <p:txBody>
          <a:bodyPr wrap="square" rtlCol="0">
            <a:spAutoFit/>
          </a:bodyPr>
          <a:lstStyle/>
          <a:p>
            <a:pPr>
              <a:lnSpc>
                <a:spcPct val="90000"/>
              </a:lnSpc>
            </a:pPr>
            <a:r>
              <a:rPr lang="pt-BR" sz="3600">
                <a:solidFill>
                  <a:srgbClr val="1C2E46"/>
                </a:solidFill>
                <a:latin typeface="Bebas Neue"/>
              </a:rPr>
              <a:t>Análise de quadrantes </a:t>
            </a:r>
          </a:p>
        </p:txBody>
      </p:sp>
      <p:sp>
        <p:nvSpPr>
          <p:cNvPr id="33" name="Google Shape;399;p33">
            <a:extLst>
              <a:ext uri="{FF2B5EF4-FFF2-40B4-BE49-F238E27FC236}">
                <a16:creationId xmlns:a16="http://schemas.microsoft.com/office/drawing/2014/main" id="{1EEB70B6-502A-0C7C-2084-9E522E674230}"/>
              </a:ext>
            </a:extLst>
          </p:cNvPr>
          <p:cNvSpPr txBox="1"/>
          <p:nvPr/>
        </p:nvSpPr>
        <p:spPr>
          <a:xfrm>
            <a:off x="474398" y="933865"/>
            <a:ext cx="3874707"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95874D"/>
                </a:solidFill>
                <a:latin typeface="Calibri Light" panose="020F0302020204030204" pitchFamily="34" charset="0"/>
                <a:ea typeface="Calibri"/>
                <a:cs typeface="Calibri Light" panose="020F0302020204030204" pitchFamily="34" charset="0"/>
                <a:sym typeface="Calibri"/>
              </a:rPr>
              <a:t>Músicos (orquestra, solista, maestro) são os pontos fortes da Osesp – impactam na satisfação e têm uma avaliação positiva</a:t>
            </a:r>
          </a:p>
          <a:p>
            <a:pPr marL="0" marR="0" lvl="0" indent="0" algn="l" rtl="0">
              <a:lnSpc>
                <a:spcPct val="90000"/>
              </a:lnSpc>
              <a:spcBef>
                <a:spcPts val="0"/>
              </a:spcBef>
              <a:spcAft>
                <a:spcPts val="0"/>
              </a:spcAft>
              <a:buNone/>
            </a:pPr>
            <a:r>
              <a:rPr lang="pt-BR" sz="1600" b="1">
                <a:solidFill>
                  <a:srgbClr val="95874D"/>
                </a:solidFill>
                <a:latin typeface="Calibri Light" panose="020F0302020204030204" pitchFamily="34" charset="0"/>
                <a:ea typeface="Calibri"/>
                <a:cs typeface="Calibri Light" panose="020F0302020204030204" pitchFamily="34" charset="0"/>
                <a:sym typeface="Calibri"/>
              </a:rPr>
              <a:t>Por outro lado, a Programação da Orquestra e o Coro da Osesp (que também impactam na satisfação) têm espaço para melhorias.</a:t>
            </a:r>
          </a:p>
          <a:p>
            <a:pPr marL="0" marR="0" lvl="0" indent="0" algn="l" rtl="0">
              <a:lnSpc>
                <a:spcPct val="90000"/>
              </a:lnSpc>
              <a:spcBef>
                <a:spcPts val="0"/>
              </a:spcBef>
              <a:spcAft>
                <a:spcPts val="0"/>
              </a:spcAft>
              <a:buNone/>
            </a:pPr>
            <a:endParaRPr lang="pt-BR" sz="1600" b="1">
              <a:solidFill>
                <a:srgbClr val="95874D"/>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90000"/>
              </a:lnSpc>
              <a:spcBef>
                <a:spcPts val="0"/>
              </a:spcBef>
              <a:spcAft>
                <a:spcPts val="0"/>
              </a:spcAft>
              <a:buNone/>
            </a:pPr>
            <a:r>
              <a:rPr lang="pt-BR" sz="1600" b="1">
                <a:solidFill>
                  <a:srgbClr val="95874D"/>
                </a:solidFill>
                <a:latin typeface="Calibri Light" panose="020F0302020204030204" pitchFamily="34" charset="0"/>
                <a:ea typeface="Calibri"/>
                <a:cs typeface="Calibri Light" panose="020F0302020204030204" pitchFamily="34" charset="0"/>
                <a:sym typeface="Calibri"/>
              </a:rPr>
              <a:t>Ser uma orquestra de nível internacional (outra fortaleza da Osesp) precisa ser trabalhada em comunicação pois também impacta positivamente para a satisfação.</a:t>
            </a:r>
          </a:p>
        </p:txBody>
      </p:sp>
    </p:spTree>
    <p:extLst>
      <p:ext uri="{BB962C8B-B14F-4D97-AF65-F5344CB8AC3E}">
        <p14:creationId xmlns:p14="http://schemas.microsoft.com/office/powerpoint/2010/main" val="317883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92AA787-FA0E-D524-35FB-7F4A850BA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24</a:t>
            </a:fld>
            <a:endParaRPr lang="pt-BR"/>
          </a:p>
        </p:txBody>
      </p:sp>
      <p:sp>
        <p:nvSpPr>
          <p:cNvPr id="3" name="Google Shape;320;p29">
            <a:extLst>
              <a:ext uri="{FF2B5EF4-FFF2-40B4-BE49-F238E27FC236}">
                <a16:creationId xmlns:a16="http://schemas.microsoft.com/office/drawing/2014/main" id="{C2703929-FFFA-25C2-CB12-20A237289128}"/>
              </a:ext>
            </a:extLst>
          </p:cNvPr>
          <p:cNvSpPr txBox="1"/>
          <p:nvPr/>
        </p:nvSpPr>
        <p:spPr>
          <a:xfrm>
            <a:off x="413323" y="601312"/>
            <a:ext cx="51943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sym typeface="Bebas Neue"/>
              </a:rPr>
              <a:t>INOVAR OU MANTER?</a:t>
            </a:r>
            <a:endParaRPr/>
          </a:p>
        </p:txBody>
      </p:sp>
      <p:sp>
        <p:nvSpPr>
          <p:cNvPr id="6" name="Google Shape;328;p29">
            <a:extLst>
              <a:ext uri="{FF2B5EF4-FFF2-40B4-BE49-F238E27FC236}">
                <a16:creationId xmlns:a16="http://schemas.microsoft.com/office/drawing/2014/main" id="{70736795-CB5D-49F4-E6B4-7C68C79BFF92}"/>
              </a:ext>
            </a:extLst>
          </p:cNvPr>
          <p:cNvSpPr/>
          <p:nvPr/>
        </p:nvSpPr>
        <p:spPr>
          <a:xfrm flipH="1">
            <a:off x="4200259" y="1396134"/>
            <a:ext cx="1078821" cy="42805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6D0B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MANTER</a:t>
            </a:r>
            <a:endParaRPr/>
          </a:p>
        </p:txBody>
      </p:sp>
      <p:sp>
        <p:nvSpPr>
          <p:cNvPr id="7" name="Google Shape;329;p29">
            <a:extLst>
              <a:ext uri="{FF2B5EF4-FFF2-40B4-BE49-F238E27FC236}">
                <a16:creationId xmlns:a16="http://schemas.microsoft.com/office/drawing/2014/main" id="{5ED3619F-B4AB-B427-AC9D-864718C25A56}"/>
              </a:ext>
            </a:extLst>
          </p:cNvPr>
          <p:cNvSpPr/>
          <p:nvPr/>
        </p:nvSpPr>
        <p:spPr>
          <a:xfrm flipH="1">
            <a:off x="7990988" y="1609473"/>
            <a:ext cx="1004789" cy="429433"/>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MUDAR</a:t>
            </a:r>
            <a:endParaRPr sz="1800">
              <a:solidFill>
                <a:srgbClr val="1C2E46"/>
              </a:solidFill>
              <a:latin typeface="Calibri"/>
              <a:ea typeface="Calibri"/>
              <a:cs typeface="Calibri"/>
              <a:sym typeface="Calibri"/>
            </a:endParaRPr>
          </a:p>
        </p:txBody>
      </p:sp>
      <p:sp>
        <p:nvSpPr>
          <p:cNvPr id="8" name="Google Shape;419;p35">
            <a:extLst>
              <a:ext uri="{FF2B5EF4-FFF2-40B4-BE49-F238E27FC236}">
                <a16:creationId xmlns:a16="http://schemas.microsoft.com/office/drawing/2014/main" id="{D8DCC436-EE7C-9144-4302-E0806EC60BD5}"/>
              </a:ext>
            </a:extLst>
          </p:cNvPr>
          <p:cNvSpPr txBox="1"/>
          <p:nvPr/>
        </p:nvSpPr>
        <p:spPr>
          <a:xfrm>
            <a:off x="457200" y="1273442"/>
            <a:ext cx="2381665"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O desejo do espectador é que a Osesp não mude</a:t>
            </a:r>
            <a:endParaRPr lang="pt-BR" b="1">
              <a:solidFill>
                <a:srgbClr val="1C2E46"/>
              </a:solidFill>
              <a:latin typeface="Calibri Light" panose="020F0302020204030204" pitchFamily="34" charset="0"/>
              <a:cs typeface="Calibri Light" panose="020F0302020204030204" pitchFamily="34" charset="0"/>
              <a:sym typeface="Calibri"/>
            </a:endParaRPr>
          </a:p>
        </p:txBody>
      </p:sp>
      <p:sp>
        <p:nvSpPr>
          <p:cNvPr id="9" name="Google Shape;372;p31">
            <a:extLst>
              <a:ext uri="{FF2B5EF4-FFF2-40B4-BE49-F238E27FC236}">
                <a16:creationId xmlns:a16="http://schemas.microsoft.com/office/drawing/2014/main" id="{564F328B-1418-CE46-F0ED-8060281A323D}"/>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11" name="CaixaDeTexto 10">
            <a:extLst>
              <a:ext uri="{FF2B5EF4-FFF2-40B4-BE49-F238E27FC236}">
                <a16:creationId xmlns:a16="http://schemas.microsoft.com/office/drawing/2014/main" id="{DFE548D4-60D4-E84A-5C86-EA7A8AE9684B}"/>
              </a:ext>
            </a:extLst>
          </p:cNvPr>
          <p:cNvSpPr txBox="1"/>
          <p:nvPr/>
        </p:nvSpPr>
        <p:spPr>
          <a:xfrm>
            <a:off x="3920676" y="3061636"/>
            <a:ext cx="2894714" cy="954107"/>
          </a:xfrm>
          <a:prstGeom prst="rect">
            <a:avLst/>
          </a:prstGeom>
          <a:noFill/>
        </p:spPr>
        <p:txBody>
          <a:bodyPr wrap="square">
            <a:spAutoFit/>
          </a:bodyPr>
          <a:lstStyle/>
          <a:p>
            <a:r>
              <a:rPr lang="pt-BR" sz="2800">
                <a:solidFill>
                  <a:srgbClr val="1C2E46"/>
                </a:solidFill>
                <a:latin typeface="Allura"/>
              </a:rPr>
              <a:t>O</a:t>
            </a:r>
            <a:r>
              <a:rPr lang="pt-BR" sz="2800">
                <a:effectLst/>
                <a:latin typeface="Calibri Light" panose="020F0302020204030204" pitchFamily="34" charset="0"/>
                <a:ea typeface="Times New Roman" panose="02020603050405020304" pitchFamily="18" charset="0"/>
                <a:cs typeface="Arial" panose="020B0604020202020204" pitchFamily="34" charset="0"/>
              </a:rPr>
              <a:t> </a:t>
            </a:r>
            <a:r>
              <a:rPr lang="pt-BR" sz="2800">
                <a:solidFill>
                  <a:srgbClr val="1C2E46"/>
                </a:solidFill>
                <a:latin typeface="Allura"/>
              </a:rPr>
              <a:t>que a Osesp deveria preservar?</a:t>
            </a:r>
          </a:p>
        </p:txBody>
      </p:sp>
      <p:sp>
        <p:nvSpPr>
          <p:cNvPr id="13" name="CaixaDeTexto 12">
            <a:extLst>
              <a:ext uri="{FF2B5EF4-FFF2-40B4-BE49-F238E27FC236}">
                <a16:creationId xmlns:a16="http://schemas.microsoft.com/office/drawing/2014/main" id="{49ABF28E-5ACA-C2B7-C913-DA854E241AFF}"/>
              </a:ext>
            </a:extLst>
          </p:cNvPr>
          <p:cNvSpPr txBox="1"/>
          <p:nvPr/>
        </p:nvSpPr>
        <p:spPr>
          <a:xfrm>
            <a:off x="8200509" y="3122038"/>
            <a:ext cx="2365581" cy="954107"/>
          </a:xfrm>
          <a:prstGeom prst="rect">
            <a:avLst/>
          </a:prstGeom>
          <a:noFill/>
        </p:spPr>
        <p:txBody>
          <a:bodyPr wrap="square">
            <a:spAutoFit/>
          </a:bodyPr>
          <a:lstStyle/>
          <a:p>
            <a:r>
              <a:rPr lang="pt-BR" sz="2800">
                <a:solidFill>
                  <a:srgbClr val="95874D"/>
                </a:solidFill>
                <a:latin typeface="Allura"/>
              </a:rPr>
              <a:t>O</a:t>
            </a:r>
            <a:r>
              <a:rPr lang="pt-BR" sz="2800">
                <a:solidFill>
                  <a:srgbClr val="95874D"/>
                </a:solidFill>
                <a:effectLst/>
                <a:latin typeface="Calibri Light" panose="020F0302020204030204" pitchFamily="34" charset="0"/>
                <a:ea typeface="Times New Roman" panose="02020603050405020304" pitchFamily="18" charset="0"/>
                <a:cs typeface="Arial" panose="020B0604020202020204" pitchFamily="34" charset="0"/>
              </a:rPr>
              <a:t> </a:t>
            </a:r>
            <a:r>
              <a:rPr lang="pt-BR" sz="2800">
                <a:solidFill>
                  <a:srgbClr val="95874D"/>
                </a:solidFill>
                <a:latin typeface="Allura"/>
              </a:rPr>
              <a:t>que a Osesp tem que mudar? </a:t>
            </a:r>
          </a:p>
        </p:txBody>
      </p:sp>
      <p:sp>
        <p:nvSpPr>
          <p:cNvPr id="4" name="Google Shape;388;p32">
            <a:extLst>
              <a:ext uri="{FF2B5EF4-FFF2-40B4-BE49-F238E27FC236}">
                <a16:creationId xmlns:a16="http://schemas.microsoft.com/office/drawing/2014/main" id="{0A2AE32C-88F9-B0FB-A218-A73F0FFAA83F}"/>
              </a:ext>
            </a:extLst>
          </p:cNvPr>
          <p:cNvSpPr txBox="1"/>
          <p:nvPr/>
        </p:nvSpPr>
        <p:spPr>
          <a:xfrm>
            <a:off x="7940500" y="4659161"/>
            <a:ext cx="2625590" cy="7715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800">
                <a:solidFill>
                  <a:srgbClr val="95874D"/>
                </a:solidFill>
                <a:latin typeface="Bebas Neue"/>
                <a:ea typeface="Bebas Neue"/>
                <a:cs typeface="Bebas Neue"/>
                <a:sym typeface="Bebas Neue"/>
              </a:rPr>
              <a:t>REPERTÓRIO (15%)</a:t>
            </a:r>
            <a:endParaRPr lang="en-US" sz="2000" i="1">
              <a:solidFill>
                <a:srgbClr val="95874D"/>
              </a:solidFill>
              <a:latin typeface="Bebas Neue"/>
            </a:endParaRPr>
          </a:p>
          <a:p>
            <a:pPr marL="0" marR="0" lvl="0" indent="0" algn="l" rtl="0">
              <a:lnSpc>
                <a:spcPct val="90000"/>
              </a:lnSpc>
              <a:spcBef>
                <a:spcPts val="0"/>
              </a:spcBef>
              <a:spcAft>
                <a:spcPts val="0"/>
              </a:spcAft>
              <a:buNone/>
            </a:pPr>
            <a:endParaRPr sz="1100">
              <a:solidFill>
                <a:srgbClr val="95874D"/>
              </a:solidFill>
            </a:endParaRPr>
          </a:p>
        </p:txBody>
      </p:sp>
      <p:sp>
        <p:nvSpPr>
          <p:cNvPr id="10" name="Google Shape;388;p32">
            <a:extLst>
              <a:ext uri="{FF2B5EF4-FFF2-40B4-BE49-F238E27FC236}">
                <a16:creationId xmlns:a16="http://schemas.microsoft.com/office/drawing/2014/main" id="{FFBD1C9E-B2DE-392A-2154-EFA3866015F3}"/>
              </a:ext>
            </a:extLst>
          </p:cNvPr>
          <p:cNvSpPr txBox="1"/>
          <p:nvPr/>
        </p:nvSpPr>
        <p:spPr>
          <a:xfrm>
            <a:off x="3852362" y="4199111"/>
            <a:ext cx="3709136" cy="7715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800">
                <a:solidFill>
                  <a:srgbClr val="1C2E46"/>
                </a:solidFill>
                <a:latin typeface="Bebas Neue"/>
                <a:ea typeface="Bebas Neue"/>
                <a:cs typeface="Bebas Neue"/>
                <a:sym typeface="Bebas Neue"/>
              </a:rPr>
              <a:t>REPERTÓRIO (42%)</a:t>
            </a:r>
          </a:p>
          <a:p>
            <a:pPr marR="0" lvl="0" algn="l" rtl="0">
              <a:lnSpc>
                <a:spcPct val="90000"/>
              </a:lnSpc>
              <a:spcBef>
                <a:spcPts val="0"/>
              </a:spcBef>
              <a:spcAft>
                <a:spcPts val="0"/>
              </a:spcAft>
            </a:pPr>
            <a:r>
              <a:rPr lang="pt-BR" sz="2000" i="1">
                <a:solidFill>
                  <a:srgbClr val="1C2E46"/>
                </a:solidFill>
                <a:latin typeface="Bebas Neue"/>
                <a:sym typeface="Bebas Neue"/>
              </a:rPr>
              <a:t>VARIEDADE, EXCELÊNCIA, MÚSICA CLÁSSICA</a:t>
            </a:r>
          </a:p>
          <a:p>
            <a:pPr lvl="0">
              <a:lnSpc>
                <a:spcPct val="90000"/>
              </a:lnSpc>
            </a:pPr>
            <a:r>
              <a:rPr lang="pt-BR" sz="2800">
                <a:solidFill>
                  <a:srgbClr val="1C2E46"/>
                </a:solidFill>
                <a:latin typeface="Bebas Neue"/>
                <a:sym typeface="Bebas Neue"/>
              </a:rPr>
              <a:t>Qualidade (22%)</a:t>
            </a:r>
          </a:p>
          <a:p>
            <a:pPr>
              <a:lnSpc>
                <a:spcPct val="90000"/>
              </a:lnSpc>
            </a:pPr>
            <a:r>
              <a:rPr lang="pt-BR" sz="2800">
                <a:solidFill>
                  <a:srgbClr val="1C2E46"/>
                </a:solidFill>
                <a:latin typeface="Bebas Neue"/>
                <a:sym typeface="Bebas Neue"/>
              </a:rPr>
              <a:t>Tradição (5%)</a:t>
            </a:r>
            <a:endParaRPr lang="en-US" sz="2800">
              <a:solidFill>
                <a:srgbClr val="1C2E46"/>
              </a:solidFill>
              <a:latin typeface="Bebas Neue"/>
            </a:endParaRPr>
          </a:p>
          <a:p>
            <a:pPr marL="0" marR="0" lvl="0" indent="0" algn="l" rtl="0">
              <a:lnSpc>
                <a:spcPct val="90000"/>
              </a:lnSpc>
              <a:spcBef>
                <a:spcPts val="0"/>
              </a:spcBef>
              <a:spcAft>
                <a:spcPts val="0"/>
              </a:spcAft>
              <a:buNone/>
            </a:pPr>
            <a:endParaRPr sz="1100"/>
          </a:p>
        </p:txBody>
      </p:sp>
      <p:pic>
        <p:nvPicPr>
          <p:cNvPr id="14" name="Picture 1">
            <a:extLst>
              <a:ext uri="{FF2B5EF4-FFF2-40B4-BE49-F238E27FC236}">
                <a16:creationId xmlns:a16="http://schemas.microsoft.com/office/drawing/2014/main" id="{3E81B844-F81F-8B90-CD3B-B0E033AFBEBD}"/>
              </a:ext>
            </a:extLst>
          </p:cNvPr>
          <p:cNvPicPr>
            <a:picLocks noChangeAspect="1"/>
          </p:cNvPicPr>
          <p:nvPr/>
        </p:nvPicPr>
        <p:blipFill>
          <a:blip r:embed="rId3"/>
          <a:stretch>
            <a:fillRect/>
          </a:stretch>
        </p:blipFill>
        <p:spPr>
          <a:xfrm>
            <a:off x="9706520" y="401243"/>
            <a:ext cx="2267732" cy="2595955"/>
          </a:xfrm>
          <a:prstGeom prst="rect">
            <a:avLst/>
          </a:prstGeom>
        </p:spPr>
      </p:pic>
      <p:pic>
        <p:nvPicPr>
          <p:cNvPr id="16" name="Picture 5">
            <a:extLst>
              <a:ext uri="{FF2B5EF4-FFF2-40B4-BE49-F238E27FC236}">
                <a16:creationId xmlns:a16="http://schemas.microsoft.com/office/drawing/2014/main" id="{B8AECA23-5A09-3EB9-014C-998A3302CDBA}"/>
              </a:ext>
            </a:extLst>
          </p:cNvPr>
          <p:cNvPicPr>
            <a:picLocks noChangeAspect="1"/>
          </p:cNvPicPr>
          <p:nvPr/>
        </p:nvPicPr>
        <p:blipFill>
          <a:blip r:embed="rId4"/>
          <a:stretch>
            <a:fillRect/>
          </a:stretch>
        </p:blipFill>
        <p:spPr>
          <a:xfrm>
            <a:off x="576321" y="1824190"/>
            <a:ext cx="2859852" cy="3429000"/>
          </a:xfrm>
          <a:prstGeom prst="rect">
            <a:avLst/>
          </a:prstGeom>
        </p:spPr>
      </p:pic>
      <p:graphicFrame>
        <p:nvGraphicFramePr>
          <p:cNvPr id="12" name="Google Shape;158;p24">
            <a:extLst>
              <a:ext uri="{FF2B5EF4-FFF2-40B4-BE49-F238E27FC236}">
                <a16:creationId xmlns:a16="http://schemas.microsoft.com/office/drawing/2014/main" id="{18E6791C-46A6-3212-9C0E-E1D15007AD13}"/>
              </a:ext>
            </a:extLst>
          </p:cNvPr>
          <p:cNvGraphicFramePr/>
          <p:nvPr>
            <p:extLst>
              <p:ext uri="{D42A27DB-BD31-4B8C-83A1-F6EECF244321}">
                <p14:modId xmlns:p14="http://schemas.microsoft.com/office/powerpoint/2010/main" val="438288837"/>
              </p:ext>
            </p:extLst>
          </p:nvPr>
        </p:nvGraphicFramePr>
        <p:xfrm>
          <a:off x="4739670" y="601313"/>
          <a:ext cx="3437113" cy="24683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348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33"/>
          <p:cNvSpPr txBox="1"/>
          <p:nvPr/>
        </p:nvSpPr>
        <p:spPr>
          <a:xfrm>
            <a:off x="457200" y="699946"/>
            <a:ext cx="10591800" cy="99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Critérios para escolha de um concerto</a:t>
            </a:r>
            <a:r>
              <a:rPr lang="pt-BR" sz="4400">
                <a:solidFill>
                  <a:srgbClr val="983703"/>
                </a:solidFill>
                <a:latin typeface="Allura"/>
                <a:ea typeface="Allura"/>
                <a:cs typeface="Allura"/>
                <a:sym typeface="Allura"/>
              </a:rPr>
              <a:t> –  1ºlugar</a:t>
            </a:r>
            <a:endParaRPr sz="4400">
              <a:solidFill>
                <a:srgbClr val="983703"/>
              </a:solidFill>
              <a:latin typeface="Allura"/>
              <a:ea typeface="Allura"/>
              <a:cs typeface="Allura"/>
              <a:sym typeface="Allura"/>
            </a:endParaRPr>
          </a:p>
        </p:txBody>
      </p:sp>
      <p:sp>
        <p:nvSpPr>
          <p:cNvPr id="399" name="Google Shape;399;p33"/>
          <p:cNvSpPr txBox="1"/>
          <p:nvPr/>
        </p:nvSpPr>
        <p:spPr>
          <a:xfrm>
            <a:off x="457200" y="1339869"/>
            <a:ext cx="9601200"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Apresentações presenciais e a orquestra das Osesp são os aspectos que mais impactam os assinantes enquanto que apresentações presenciais e as obras tocadas na apresentação, seguidas pela orquestra são os que mais alavancam os </a:t>
            </a:r>
            <a:r>
              <a:rPr lang="pt-BR" b="1">
                <a:solidFill>
                  <a:srgbClr val="1C2E46"/>
                </a:solidFill>
                <a:latin typeface="Calibri Light" panose="020F0302020204030204" pitchFamily="34" charset="0"/>
                <a:ea typeface="Calibri"/>
                <a:cs typeface="Calibri Light" panose="020F0302020204030204" pitchFamily="34" charset="0"/>
                <a:sym typeface="Calibri"/>
              </a:rPr>
              <a:t>c</a:t>
            </a:r>
            <a:r>
              <a:rPr lang="pt-BR" sz="1400" b="1">
                <a:solidFill>
                  <a:srgbClr val="1C2E46"/>
                </a:solidFill>
                <a:latin typeface="Calibri Light" panose="020F0302020204030204" pitchFamily="34" charset="0"/>
                <a:ea typeface="Calibri"/>
                <a:cs typeface="Calibri Light" panose="020F0302020204030204" pitchFamily="34" charset="0"/>
                <a:sym typeface="Calibri"/>
              </a:rPr>
              <a:t>ompradores avulsos.</a:t>
            </a:r>
            <a:endParaRPr b="1">
              <a:solidFill>
                <a:srgbClr val="1C2E46"/>
              </a:solidFill>
              <a:latin typeface="Calibri Light" panose="020F0302020204030204" pitchFamily="34" charset="0"/>
              <a:cs typeface="Calibri Light" panose="020F0302020204030204" pitchFamily="34" charset="0"/>
            </a:endParaRPr>
          </a:p>
        </p:txBody>
      </p:sp>
      <p:graphicFrame>
        <p:nvGraphicFramePr>
          <p:cNvPr id="400" name="Google Shape;400;p33"/>
          <p:cNvGraphicFramePr/>
          <p:nvPr>
            <p:extLst>
              <p:ext uri="{D42A27DB-BD31-4B8C-83A1-F6EECF244321}">
                <p14:modId xmlns:p14="http://schemas.microsoft.com/office/powerpoint/2010/main" val="2676700188"/>
              </p:ext>
            </p:extLst>
          </p:nvPr>
        </p:nvGraphicFramePr>
        <p:xfrm>
          <a:off x="550862" y="2106705"/>
          <a:ext cx="11090276"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55583B4A-0952-9F36-ABBD-129A4DFBD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25</a:t>
            </a:fld>
            <a:endParaRPr lang="pt-BR"/>
          </a:p>
        </p:txBody>
      </p:sp>
      <p:sp>
        <p:nvSpPr>
          <p:cNvPr id="3" name="Google Shape;389;p32">
            <a:extLst>
              <a:ext uri="{FF2B5EF4-FFF2-40B4-BE49-F238E27FC236}">
                <a16:creationId xmlns:a16="http://schemas.microsoft.com/office/drawing/2014/main" id="{9972E729-EF87-D8F5-3A50-581AA5D68AE1}"/>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5" name="CaixaDeTexto 4">
            <a:extLst>
              <a:ext uri="{FF2B5EF4-FFF2-40B4-BE49-F238E27FC236}">
                <a16:creationId xmlns:a16="http://schemas.microsoft.com/office/drawing/2014/main" id="{993B5526-E02F-E7EC-2546-E9DFC2C20F12}"/>
              </a:ext>
            </a:extLst>
          </p:cNvPr>
          <p:cNvSpPr txBox="1"/>
          <p:nvPr/>
        </p:nvSpPr>
        <p:spPr>
          <a:xfrm>
            <a:off x="457200" y="6597049"/>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4" name="Rectangle 3">
            <a:extLst>
              <a:ext uri="{FF2B5EF4-FFF2-40B4-BE49-F238E27FC236}">
                <a16:creationId xmlns:a16="http://schemas.microsoft.com/office/drawing/2014/main" id="{D16F1D38-3866-76E5-80C5-43B0FC23495F}"/>
              </a:ext>
            </a:extLst>
          </p:cNvPr>
          <p:cNvSpPr/>
          <p:nvPr/>
        </p:nvSpPr>
        <p:spPr>
          <a:xfrm>
            <a:off x="0" y="0"/>
            <a:ext cx="5337313" cy="6858000"/>
          </a:xfrm>
          <a:prstGeom prst="rect">
            <a:avLst/>
          </a:prstGeom>
          <a:solidFill>
            <a:srgbClr val="E6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387" name="Google Shape;387;p32"/>
          <p:cNvSpPr txBox="1"/>
          <p:nvPr/>
        </p:nvSpPr>
        <p:spPr>
          <a:xfrm>
            <a:off x="312778" y="3717087"/>
            <a:ext cx="54864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Programação</a:t>
            </a:r>
            <a:endParaRPr sz="4400">
              <a:solidFill>
                <a:srgbClr val="983703"/>
              </a:solidFill>
              <a:latin typeface="Allura"/>
              <a:ea typeface="Allura"/>
              <a:cs typeface="Allura"/>
              <a:sym typeface="Allura"/>
            </a:endParaRPr>
          </a:p>
        </p:txBody>
      </p:sp>
      <p:sp>
        <p:nvSpPr>
          <p:cNvPr id="388" name="Google Shape;388;p32"/>
          <p:cNvSpPr txBox="1"/>
          <p:nvPr/>
        </p:nvSpPr>
        <p:spPr>
          <a:xfrm>
            <a:off x="328018" y="4326687"/>
            <a:ext cx="4645776" cy="10073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200">
                <a:solidFill>
                  <a:srgbClr val="1C2E46"/>
                </a:solidFill>
                <a:latin typeface="Bebas Neue"/>
                <a:ea typeface="Bebas Neue"/>
                <a:cs typeface="Bebas Neue"/>
                <a:sym typeface="Bebas Neue"/>
              </a:rPr>
              <a:t>74% escolhe a programação a partir das obras e compositores</a:t>
            </a:r>
          </a:p>
          <a:p>
            <a:pPr marL="0" marR="0" lvl="0" indent="0" algn="l" rtl="0">
              <a:lnSpc>
                <a:spcPct val="90000"/>
              </a:lnSpc>
              <a:spcBef>
                <a:spcPts val="0"/>
              </a:spcBef>
              <a:spcAft>
                <a:spcPts val="0"/>
              </a:spcAft>
              <a:buNone/>
            </a:pPr>
            <a:endParaRPr sz="1200"/>
          </a:p>
        </p:txBody>
      </p:sp>
      <p:sp>
        <p:nvSpPr>
          <p:cNvPr id="389" name="Google Shape;389;p32"/>
          <p:cNvSpPr txBox="1"/>
          <p:nvPr/>
        </p:nvSpPr>
        <p:spPr>
          <a:xfrm>
            <a:off x="5310764" y="6110129"/>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6" name="Slide Number Placeholder 5">
            <a:extLst>
              <a:ext uri="{FF2B5EF4-FFF2-40B4-BE49-F238E27FC236}">
                <a16:creationId xmlns:a16="http://schemas.microsoft.com/office/drawing/2014/main" id="{A3458AFE-025E-837D-5845-72A0AB5B2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26</a:t>
            </a:fld>
            <a:endParaRPr lang="pt-BR"/>
          </a:p>
        </p:txBody>
      </p:sp>
      <p:graphicFrame>
        <p:nvGraphicFramePr>
          <p:cNvPr id="10" name="Gráfico 9">
            <a:extLst>
              <a:ext uri="{FF2B5EF4-FFF2-40B4-BE49-F238E27FC236}">
                <a16:creationId xmlns:a16="http://schemas.microsoft.com/office/drawing/2014/main" id="{D8B4467B-4481-4922-FD15-D5D3ECE52410}"/>
              </a:ext>
            </a:extLst>
          </p:cNvPr>
          <p:cNvGraphicFramePr/>
          <p:nvPr>
            <p:extLst>
              <p:ext uri="{D42A27DB-BD31-4B8C-83A1-F6EECF244321}">
                <p14:modId xmlns:p14="http://schemas.microsoft.com/office/powerpoint/2010/main" val="1020413283"/>
              </p:ext>
            </p:extLst>
          </p:nvPr>
        </p:nvGraphicFramePr>
        <p:xfrm>
          <a:off x="5140426" y="1191981"/>
          <a:ext cx="6568974" cy="5008033"/>
        </p:xfrm>
        <a:graphic>
          <a:graphicData uri="http://schemas.openxmlformats.org/drawingml/2006/chart">
            <c:chart xmlns:c="http://schemas.openxmlformats.org/drawingml/2006/chart" xmlns:r="http://schemas.openxmlformats.org/officeDocument/2006/relationships" r:id="rId3"/>
          </a:graphicData>
        </a:graphic>
      </p:graphicFrame>
      <p:sp>
        <p:nvSpPr>
          <p:cNvPr id="11" name="Google Shape;345;p30">
            <a:extLst>
              <a:ext uri="{FF2B5EF4-FFF2-40B4-BE49-F238E27FC236}">
                <a16:creationId xmlns:a16="http://schemas.microsoft.com/office/drawing/2014/main" id="{34D784D3-B3AC-4AF5-61A8-A0EE18A81865}"/>
              </a:ext>
            </a:extLst>
          </p:cNvPr>
          <p:cNvSpPr txBox="1"/>
          <p:nvPr/>
        </p:nvSpPr>
        <p:spPr>
          <a:xfrm>
            <a:off x="5613639" y="802682"/>
            <a:ext cx="6568974"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b="1">
                <a:solidFill>
                  <a:srgbClr val="1C2E46"/>
                </a:solidFill>
                <a:latin typeface="Calibri Light" panose="020F0302020204030204" pitchFamily="34" charset="0"/>
                <a:ea typeface="Calibri"/>
                <a:cs typeface="Calibri Light" panose="020F0302020204030204" pitchFamily="34" charset="0"/>
                <a:sym typeface="Calibri"/>
              </a:rPr>
              <a:t>Períodos que mais gostariam de ver sendo apresentados na Osesp (%) </a:t>
            </a:r>
            <a:endParaRPr sz="1800" b="1">
              <a:solidFill>
                <a:srgbClr val="1C2E46"/>
              </a:solidFill>
              <a:latin typeface="Calibri Light" panose="020F0302020204030204" pitchFamily="34" charset="0"/>
              <a:cs typeface="Calibri Light" panose="020F0302020204030204" pitchFamily="34" charset="0"/>
            </a:endParaRPr>
          </a:p>
        </p:txBody>
      </p:sp>
      <p:pic>
        <p:nvPicPr>
          <p:cNvPr id="3" name="Picture 10">
            <a:extLst>
              <a:ext uri="{FF2B5EF4-FFF2-40B4-BE49-F238E27FC236}">
                <a16:creationId xmlns:a16="http://schemas.microsoft.com/office/drawing/2014/main" id="{3D746E3C-7BCE-7AFA-0FAD-FAC4C4CF215E}"/>
              </a:ext>
            </a:extLst>
          </p:cNvPr>
          <p:cNvPicPr>
            <a:picLocks noChangeAspect="1"/>
          </p:cNvPicPr>
          <p:nvPr/>
        </p:nvPicPr>
        <p:blipFill>
          <a:blip r:embed="rId4"/>
          <a:stretch>
            <a:fillRect/>
          </a:stretch>
        </p:blipFill>
        <p:spPr>
          <a:xfrm>
            <a:off x="312777" y="321513"/>
            <a:ext cx="4408041" cy="3107487"/>
          </a:xfrm>
          <a:prstGeom prst="rect">
            <a:avLst/>
          </a:prstGeom>
        </p:spPr>
      </p:pic>
      <p:sp>
        <p:nvSpPr>
          <p:cNvPr id="7" name="Google Shape;388;p32">
            <a:extLst>
              <a:ext uri="{FF2B5EF4-FFF2-40B4-BE49-F238E27FC236}">
                <a16:creationId xmlns:a16="http://schemas.microsoft.com/office/drawing/2014/main" id="{983B26DB-062B-F8BE-1DB0-FAEB5ABC8CC7}"/>
              </a:ext>
            </a:extLst>
          </p:cNvPr>
          <p:cNvSpPr txBox="1"/>
          <p:nvPr/>
        </p:nvSpPr>
        <p:spPr>
          <a:xfrm>
            <a:off x="345768" y="5751515"/>
            <a:ext cx="4645776" cy="10073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200">
                <a:solidFill>
                  <a:srgbClr val="1C2E46"/>
                </a:solidFill>
                <a:latin typeface="Bebas Neue"/>
                <a:ea typeface="Bebas Neue"/>
                <a:cs typeface="Bebas Neue"/>
                <a:sym typeface="Bebas Neue"/>
              </a:rPr>
              <a:t>86% ELEGEM romântico/</a:t>
            </a:r>
          </a:p>
          <a:p>
            <a:pPr marL="0" marR="0" lvl="0" indent="0" algn="l" rtl="0">
              <a:lnSpc>
                <a:spcPct val="90000"/>
              </a:lnSpc>
              <a:spcBef>
                <a:spcPts val="0"/>
              </a:spcBef>
              <a:spcAft>
                <a:spcPts val="0"/>
              </a:spcAft>
              <a:buNone/>
            </a:pPr>
            <a:r>
              <a:rPr lang="pt-BR" sz="3200">
                <a:solidFill>
                  <a:srgbClr val="1C2E46"/>
                </a:solidFill>
                <a:latin typeface="Bebas Neue"/>
                <a:ea typeface="Bebas Neue"/>
                <a:cs typeface="Bebas Neue"/>
                <a:sym typeface="Bebas Neue"/>
              </a:rPr>
              <a:t>romântico tardio</a:t>
            </a:r>
          </a:p>
          <a:p>
            <a:pPr marL="0" marR="0" lvl="0" indent="0" algn="l" rtl="0">
              <a:lnSpc>
                <a:spcPct val="90000"/>
              </a:lnSpc>
              <a:spcBef>
                <a:spcPts val="0"/>
              </a:spcBef>
              <a:spcAft>
                <a:spcPts val="0"/>
              </a:spcAft>
              <a:buNone/>
            </a:pPr>
            <a:endParaRPr sz="1200"/>
          </a:p>
        </p:txBody>
      </p:sp>
      <p:sp>
        <p:nvSpPr>
          <p:cNvPr id="8" name="Google Shape;387;p32">
            <a:extLst>
              <a:ext uri="{FF2B5EF4-FFF2-40B4-BE49-F238E27FC236}">
                <a16:creationId xmlns:a16="http://schemas.microsoft.com/office/drawing/2014/main" id="{07CE0DBB-E57B-4994-0BF9-C1ABC17B67AF}"/>
              </a:ext>
            </a:extLst>
          </p:cNvPr>
          <p:cNvSpPr txBox="1"/>
          <p:nvPr/>
        </p:nvSpPr>
        <p:spPr>
          <a:xfrm>
            <a:off x="312778" y="5178074"/>
            <a:ext cx="54864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Períodos</a:t>
            </a:r>
            <a:endParaRPr sz="4400">
              <a:solidFill>
                <a:srgbClr val="983703"/>
              </a:solidFill>
              <a:latin typeface="Allura"/>
              <a:ea typeface="Allura"/>
              <a:cs typeface="Allura"/>
              <a:sym typeface="Allura"/>
            </a:endParaRPr>
          </a:p>
        </p:txBody>
      </p:sp>
    </p:spTree>
    <p:extLst>
      <p:ext uri="{BB962C8B-B14F-4D97-AF65-F5344CB8AC3E}">
        <p14:creationId xmlns:p14="http://schemas.microsoft.com/office/powerpoint/2010/main" val="139415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3" name="Rectangle 2">
            <a:extLst>
              <a:ext uri="{FF2B5EF4-FFF2-40B4-BE49-F238E27FC236}">
                <a16:creationId xmlns:a16="http://schemas.microsoft.com/office/drawing/2014/main" id="{DF987F40-3D63-D2C2-D464-39E729B750E4}"/>
              </a:ext>
            </a:extLst>
          </p:cNvPr>
          <p:cNvSpPr/>
          <p:nvPr/>
        </p:nvSpPr>
        <p:spPr>
          <a:xfrm>
            <a:off x="874059" y="5392271"/>
            <a:ext cx="11317941" cy="1465729"/>
          </a:xfrm>
          <a:prstGeom prst="rect">
            <a:avLst/>
          </a:prstGeom>
          <a:solidFill>
            <a:srgbClr val="E4E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06" name="Google Shape;406;p34"/>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- 746</a:t>
            </a:r>
            <a:endParaRPr/>
          </a:p>
        </p:txBody>
      </p:sp>
      <p:sp>
        <p:nvSpPr>
          <p:cNvPr id="407" name="Google Shape;407;p34"/>
          <p:cNvSpPr txBox="1"/>
          <p:nvPr/>
        </p:nvSpPr>
        <p:spPr>
          <a:xfrm>
            <a:off x="447261" y="642216"/>
            <a:ext cx="115062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i="0">
                <a:solidFill>
                  <a:srgbClr val="1C2E46"/>
                </a:solidFill>
                <a:latin typeface="Bebas Neue"/>
                <a:ea typeface="Bebas Neue"/>
                <a:cs typeface="Bebas Neue"/>
                <a:sym typeface="Bebas Neue"/>
              </a:rPr>
              <a:t>Períodos PREFERIDOS</a:t>
            </a:r>
            <a:endParaRPr/>
          </a:p>
        </p:txBody>
      </p:sp>
      <p:sp>
        <p:nvSpPr>
          <p:cNvPr id="408" name="Google Shape;408;p34"/>
          <p:cNvSpPr txBox="1"/>
          <p:nvPr/>
        </p:nvSpPr>
        <p:spPr>
          <a:xfrm>
            <a:off x="501352" y="1339272"/>
            <a:ext cx="11068348"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Há uma preferência pelo “tradicional”, principalmente dos assinantes, sendo que o Romântico é o período preferido </a:t>
            </a:r>
          </a:p>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Romântico + Romântico Tardio = 46% (54% x 40%) </a:t>
            </a:r>
            <a:endParaRPr b="1">
              <a:latin typeface="Calibri Light" panose="020F0302020204030204" pitchFamily="34" charset="0"/>
              <a:cs typeface="Calibri Light" panose="020F0302020204030204" pitchFamily="34" charset="0"/>
            </a:endParaRPr>
          </a:p>
        </p:txBody>
      </p:sp>
      <p:graphicFrame>
        <p:nvGraphicFramePr>
          <p:cNvPr id="409" name="Google Shape;409;p34"/>
          <p:cNvGraphicFramePr/>
          <p:nvPr>
            <p:extLst>
              <p:ext uri="{D42A27DB-BD31-4B8C-83A1-F6EECF244321}">
                <p14:modId xmlns:p14="http://schemas.microsoft.com/office/powerpoint/2010/main" val="3985904208"/>
              </p:ext>
            </p:extLst>
          </p:nvPr>
        </p:nvGraphicFramePr>
        <p:xfrm>
          <a:off x="457200" y="1918003"/>
          <a:ext cx="7092611" cy="2732746"/>
        </p:xfrm>
        <a:graphic>
          <a:graphicData uri="http://schemas.openxmlformats.org/drawingml/2006/chart">
            <c:chart xmlns:c="http://schemas.openxmlformats.org/drawingml/2006/chart" xmlns:r="http://schemas.openxmlformats.org/officeDocument/2006/relationships" r:id="rId3"/>
          </a:graphicData>
        </a:graphic>
      </p:graphicFrame>
      <p:sp>
        <p:nvSpPr>
          <p:cNvPr id="410" name="Google Shape;410;p34"/>
          <p:cNvSpPr txBox="1"/>
          <p:nvPr/>
        </p:nvSpPr>
        <p:spPr>
          <a:xfrm>
            <a:off x="2592511" y="5808393"/>
            <a:ext cx="881208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rgbClr val="1C2E46"/>
                </a:solidFill>
                <a:latin typeface="Calibri Light" panose="020F0302020204030204" pitchFamily="34" charset="0"/>
                <a:ea typeface="Calibri"/>
                <a:cs typeface="Calibri Light" panose="020F0302020204030204" pitchFamily="34" charset="0"/>
                <a:sym typeface="Calibri"/>
              </a:rPr>
              <a:t>73% (59% assinante e 82% avulso) sentem falta de </a:t>
            </a:r>
            <a:r>
              <a:rPr lang="pt-BR" sz="2000" b="1" i="1">
                <a:solidFill>
                  <a:srgbClr val="1C2E46"/>
                </a:solidFill>
                <a:latin typeface="Georgia"/>
                <a:ea typeface="Georgia"/>
                <a:cs typeface="Georgia"/>
                <a:sym typeface="Georgia"/>
              </a:rPr>
              <a:t>repertório inédito.</a:t>
            </a:r>
            <a:endParaRPr sz="1600" b="1"/>
          </a:p>
        </p:txBody>
      </p:sp>
      <p:graphicFrame>
        <p:nvGraphicFramePr>
          <p:cNvPr id="412" name="Google Shape;412;p34"/>
          <p:cNvGraphicFramePr/>
          <p:nvPr>
            <p:extLst>
              <p:ext uri="{D42A27DB-BD31-4B8C-83A1-F6EECF244321}">
                <p14:modId xmlns:p14="http://schemas.microsoft.com/office/powerpoint/2010/main" val="1387086096"/>
              </p:ext>
            </p:extLst>
          </p:nvPr>
        </p:nvGraphicFramePr>
        <p:xfrm>
          <a:off x="8271348" y="1764657"/>
          <a:ext cx="3184052" cy="2917823"/>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22B244EC-DA4C-DD67-6BB8-E995A1475F31}"/>
              </a:ext>
            </a:extLst>
          </p:cNvPr>
          <p:cNvPicPr>
            <a:picLocks noChangeAspect="1"/>
          </p:cNvPicPr>
          <p:nvPr/>
        </p:nvPicPr>
        <p:blipFill>
          <a:blip r:embed="rId5"/>
          <a:stretch>
            <a:fillRect/>
          </a:stretch>
        </p:blipFill>
        <p:spPr>
          <a:xfrm>
            <a:off x="0" y="5004256"/>
            <a:ext cx="2272553" cy="1853744"/>
          </a:xfrm>
          <a:prstGeom prst="rect">
            <a:avLst/>
          </a:prstGeom>
        </p:spPr>
      </p:pic>
      <p:sp>
        <p:nvSpPr>
          <p:cNvPr id="5" name="Slide Number Placeholder 4">
            <a:extLst>
              <a:ext uri="{FF2B5EF4-FFF2-40B4-BE49-F238E27FC236}">
                <a16:creationId xmlns:a16="http://schemas.microsoft.com/office/drawing/2014/main" id="{7D19DAE2-C32E-3937-1EA0-C69563B0C1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27</a:t>
            </a:fld>
            <a:endParaRPr lang="pt-BR"/>
          </a:p>
        </p:txBody>
      </p:sp>
      <p:sp>
        <p:nvSpPr>
          <p:cNvPr id="4" name="Google Shape;389;p32">
            <a:extLst>
              <a:ext uri="{FF2B5EF4-FFF2-40B4-BE49-F238E27FC236}">
                <a16:creationId xmlns:a16="http://schemas.microsoft.com/office/drawing/2014/main" id="{F42DC06E-871C-790F-6BC6-905B3A8B66D8}"/>
              </a:ext>
            </a:extLst>
          </p:cNvPr>
          <p:cNvSpPr txBox="1"/>
          <p:nvPr/>
        </p:nvSpPr>
        <p:spPr>
          <a:xfrm>
            <a:off x="9144000" y="5046299"/>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Escolhem a programação a partir da obra - 711</a:t>
            </a:r>
            <a:endParaRPr sz="1000" i="1">
              <a:solidFill>
                <a:srgbClr val="A8ACB0"/>
              </a:solidFill>
              <a:latin typeface="Calibri"/>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CC16485-695D-6D89-ED54-A9E8CE654A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28</a:t>
            </a:fld>
            <a:endParaRPr lang="pt-BR"/>
          </a:p>
        </p:txBody>
      </p:sp>
      <p:sp>
        <p:nvSpPr>
          <p:cNvPr id="3" name="Google Shape;407;p34">
            <a:extLst>
              <a:ext uri="{FF2B5EF4-FFF2-40B4-BE49-F238E27FC236}">
                <a16:creationId xmlns:a16="http://schemas.microsoft.com/office/drawing/2014/main" id="{008D6A93-2088-E0D8-0E77-45811323CAFD}"/>
              </a:ext>
            </a:extLst>
          </p:cNvPr>
          <p:cNvSpPr txBox="1"/>
          <p:nvPr/>
        </p:nvSpPr>
        <p:spPr>
          <a:xfrm>
            <a:off x="592836" y="539337"/>
            <a:ext cx="115062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i="0">
                <a:solidFill>
                  <a:srgbClr val="1C2E46"/>
                </a:solidFill>
                <a:latin typeface="Bebas Neue"/>
                <a:ea typeface="Bebas Neue"/>
                <a:cs typeface="Bebas Neue"/>
                <a:sym typeface="Bebas Neue"/>
              </a:rPr>
              <a:t>REPERTÓRIOS que MAIS Motivam a assistir um concerto ao vivo</a:t>
            </a:r>
            <a:endParaRPr/>
          </a:p>
        </p:txBody>
      </p:sp>
      <p:graphicFrame>
        <p:nvGraphicFramePr>
          <p:cNvPr id="4" name="Tabela 3">
            <a:extLst>
              <a:ext uri="{FF2B5EF4-FFF2-40B4-BE49-F238E27FC236}">
                <a16:creationId xmlns:a16="http://schemas.microsoft.com/office/drawing/2014/main" id="{F643B6E3-EA51-9BD1-D3CB-B19E2DC98D2A}"/>
              </a:ext>
            </a:extLst>
          </p:cNvPr>
          <p:cNvGraphicFramePr>
            <a:graphicFrameLocks noGrp="1"/>
          </p:cNvGraphicFramePr>
          <p:nvPr>
            <p:extLst>
              <p:ext uri="{D42A27DB-BD31-4B8C-83A1-F6EECF244321}">
                <p14:modId xmlns:p14="http://schemas.microsoft.com/office/powerpoint/2010/main" val="2491901798"/>
              </p:ext>
            </p:extLst>
          </p:nvPr>
        </p:nvGraphicFramePr>
        <p:xfrm>
          <a:off x="783336" y="1547532"/>
          <a:ext cx="4072128" cy="4046831"/>
        </p:xfrm>
        <a:graphic>
          <a:graphicData uri="http://schemas.openxmlformats.org/drawingml/2006/table">
            <a:tbl>
              <a:tblPr firstRow="1" bandRow="1">
                <a:tableStyleId>{92475FB8-E0E0-4428-AE14-0C280B31417A}</a:tableStyleId>
              </a:tblPr>
              <a:tblGrid>
                <a:gridCol w="1056953">
                  <a:extLst>
                    <a:ext uri="{9D8B030D-6E8A-4147-A177-3AD203B41FA5}">
                      <a16:colId xmlns:a16="http://schemas.microsoft.com/office/drawing/2014/main" val="2155527732"/>
                    </a:ext>
                  </a:extLst>
                </a:gridCol>
                <a:gridCol w="813835">
                  <a:extLst>
                    <a:ext uri="{9D8B030D-6E8A-4147-A177-3AD203B41FA5}">
                      <a16:colId xmlns:a16="http://schemas.microsoft.com/office/drawing/2014/main" val="2472170540"/>
                    </a:ext>
                  </a:extLst>
                </a:gridCol>
                <a:gridCol w="1236248">
                  <a:extLst>
                    <a:ext uri="{9D8B030D-6E8A-4147-A177-3AD203B41FA5}">
                      <a16:colId xmlns:a16="http://schemas.microsoft.com/office/drawing/2014/main" val="3740850611"/>
                    </a:ext>
                  </a:extLst>
                </a:gridCol>
                <a:gridCol w="965092">
                  <a:extLst>
                    <a:ext uri="{9D8B030D-6E8A-4147-A177-3AD203B41FA5}">
                      <a16:colId xmlns:a16="http://schemas.microsoft.com/office/drawing/2014/main" val="1014905612"/>
                    </a:ext>
                  </a:extLst>
                </a:gridCol>
              </a:tblGrid>
              <a:tr h="356636">
                <a:tc>
                  <a:txBody>
                    <a:bodyPr/>
                    <a:lstStyle/>
                    <a:p>
                      <a:endParaRPr lang="en-US" sz="1200">
                        <a:solidFill>
                          <a:srgbClr val="1C2E46"/>
                        </a:solidFill>
                        <a:latin typeface="Calibri" panose="020F0502020204030204" pitchFamily="34" charset="0"/>
                        <a:cs typeface="Calibri" panose="020F0502020204030204" pitchFamily="34" charset="0"/>
                      </a:endParaRPr>
                    </a:p>
                  </a:txBody>
                  <a:tcPr anchor="ctr"/>
                </a:tc>
                <a:tc>
                  <a:txBody>
                    <a:bodyPr/>
                    <a:lstStyle/>
                    <a:p>
                      <a:pPr algn="ctr"/>
                      <a:r>
                        <a:rPr lang="pt-BR" sz="1200">
                          <a:solidFill>
                            <a:srgbClr val="1C2E46"/>
                          </a:solidFill>
                          <a:latin typeface="Calibri" panose="020F0502020204030204" pitchFamily="34" charset="0"/>
                          <a:cs typeface="Calibri" panose="020F0502020204030204" pitchFamily="34" charset="0"/>
                        </a:rPr>
                        <a:t>TOTAL</a:t>
                      </a:r>
                      <a:endParaRPr lang="en-US" sz="1200">
                        <a:solidFill>
                          <a:srgbClr val="1C2E46"/>
                        </a:solidFill>
                        <a:latin typeface="Calibri" panose="020F0502020204030204" pitchFamily="34" charset="0"/>
                        <a:cs typeface="Calibri" panose="020F0502020204030204" pitchFamily="34" charset="0"/>
                      </a:endParaRPr>
                    </a:p>
                  </a:txBody>
                  <a:tcPr anchor="ctr"/>
                </a:tc>
                <a:tc>
                  <a:txBody>
                    <a:bodyPr/>
                    <a:lstStyle/>
                    <a:p>
                      <a:pPr algn="ctr"/>
                      <a:r>
                        <a:rPr lang="pt-BR" sz="1200">
                          <a:solidFill>
                            <a:srgbClr val="1C2E46"/>
                          </a:solidFill>
                          <a:latin typeface="Calibri" panose="020F0502020204030204" pitchFamily="34" charset="0"/>
                          <a:cs typeface="Calibri" panose="020F0502020204030204" pitchFamily="34" charset="0"/>
                        </a:rPr>
                        <a:t>ASSINANTE</a:t>
                      </a:r>
                      <a:endParaRPr lang="en-US" sz="1200">
                        <a:solidFill>
                          <a:srgbClr val="1C2E46"/>
                        </a:solidFill>
                        <a:latin typeface="Calibri" panose="020F0502020204030204" pitchFamily="34" charset="0"/>
                        <a:cs typeface="Calibri" panose="020F0502020204030204" pitchFamily="34" charset="0"/>
                      </a:endParaRPr>
                    </a:p>
                  </a:txBody>
                  <a:tcPr anchor="ctr"/>
                </a:tc>
                <a:tc>
                  <a:txBody>
                    <a:bodyPr/>
                    <a:lstStyle/>
                    <a:p>
                      <a:r>
                        <a:rPr lang="pt-BR" sz="1200">
                          <a:solidFill>
                            <a:srgbClr val="1C2E46"/>
                          </a:solidFill>
                          <a:latin typeface="Calibri" panose="020F0502020204030204" pitchFamily="34" charset="0"/>
                          <a:cs typeface="Calibri" panose="020F0502020204030204" pitchFamily="34" charset="0"/>
                        </a:rPr>
                        <a:t>AVULSO</a:t>
                      </a:r>
                      <a:endParaRPr lang="en-US" sz="1200">
                        <a:solidFill>
                          <a:srgbClr val="1C2E46"/>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90559323"/>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Beethoven</a:t>
                      </a:r>
                    </a:p>
                  </a:txBody>
                  <a:tcPr marL="6350" marR="6350" marT="6350" marB="0" anchor="ctr"/>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43</a:t>
                      </a:r>
                    </a:p>
                  </a:txBody>
                  <a:tcPr marL="6350" marR="6350" marT="6350" marB="0" anchor="ctr"/>
                </a:tc>
                <a:tc>
                  <a:txBody>
                    <a:bodyPr/>
                    <a:lstStyle/>
                    <a:p>
                      <a:pPr algn="ctr" fontAlgn="t"/>
                      <a:r>
                        <a:rPr lang="en-US" sz="1200" b="0" i="0" u="none" strike="noStrike">
                          <a:solidFill>
                            <a:srgbClr val="1C2E46"/>
                          </a:solidFill>
                          <a:effectLst/>
                          <a:highlight>
                            <a:srgbClr val="C0C0C0"/>
                          </a:highlight>
                          <a:latin typeface="Calibri" panose="020F0502020204030204" pitchFamily="34" charset="0"/>
                          <a:cs typeface="Calibri" panose="020F0502020204030204" pitchFamily="34" charset="0"/>
                        </a:rPr>
                        <a:t>53</a:t>
                      </a:r>
                    </a:p>
                  </a:txBody>
                  <a:tcPr marL="6350" marR="6350" marT="6350" marB="0" anchor="ctr"/>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36</a:t>
                      </a:r>
                    </a:p>
                  </a:txBody>
                  <a:tcPr marL="6350" marR="6350" marT="6350" marB="0" anchor="ctr"/>
                </a:tc>
                <a:extLst>
                  <a:ext uri="{0D108BD9-81ED-4DB2-BD59-A6C34878D82A}">
                    <a16:rowId xmlns:a16="http://schemas.microsoft.com/office/drawing/2014/main" val="3661346687"/>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Mozart</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31</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32</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30</a:t>
                      </a:r>
                    </a:p>
                  </a:txBody>
                  <a:tcPr marL="6350" marR="6350" marT="6350" marB="0"/>
                </a:tc>
                <a:extLst>
                  <a:ext uri="{0D108BD9-81ED-4DB2-BD59-A6C34878D82A}">
                    <a16:rowId xmlns:a16="http://schemas.microsoft.com/office/drawing/2014/main" val="3756887443"/>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Bach</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28</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27</a:t>
                      </a:r>
                    </a:p>
                  </a:txBody>
                  <a:tcPr marL="6350" marR="6350" marT="6350" marB="0"/>
                </a:tc>
                <a:extLst>
                  <a:ext uri="{0D108BD9-81ED-4DB2-BD59-A6C34878D82A}">
                    <a16:rowId xmlns:a16="http://schemas.microsoft.com/office/drawing/2014/main" val="1862801644"/>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Tchaikovsky</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20</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20</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20</a:t>
                      </a:r>
                    </a:p>
                  </a:txBody>
                  <a:tcPr marL="6350" marR="6350" marT="6350" marB="0"/>
                </a:tc>
                <a:extLst>
                  <a:ext uri="{0D108BD9-81ED-4DB2-BD59-A6C34878D82A}">
                    <a16:rowId xmlns:a16="http://schemas.microsoft.com/office/drawing/2014/main" val="1477825496"/>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Villa Lobos</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20</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21</a:t>
                      </a:r>
                    </a:p>
                  </a:txBody>
                  <a:tcPr marL="6350" marR="6350" marT="6350" marB="0"/>
                </a:tc>
                <a:extLst>
                  <a:ext uri="{0D108BD9-81ED-4DB2-BD59-A6C34878D82A}">
                    <a16:rowId xmlns:a16="http://schemas.microsoft.com/office/drawing/2014/main" val="172385716"/>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Rachmaninoff</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13</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16</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12</a:t>
                      </a:r>
                    </a:p>
                  </a:txBody>
                  <a:tcPr marL="6350" marR="6350" marT="6350" marB="0"/>
                </a:tc>
                <a:extLst>
                  <a:ext uri="{0D108BD9-81ED-4DB2-BD59-A6C34878D82A}">
                    <a16:rowId xmlns:a16="http://schemas.microsoft.com/office/drawing/2014/main" val="3704264569"/>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Mahler</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13</a:t>
                      </a:r>
                    </a:p>
                  </a:txBody>
                  <a:tcPr marL="6350" marR="6350" marT="6350" marB="0"/>
                </a:tc>
                <a:tc>
                  <a:txBody>
                    <a:bodyPr/>
                    <a:lstStyle/>
                    <a:p>
                      <a:pPr algn="ctr" fontAlgn="t"/>
                      <a:r>
                        <a:rPr lang="en-US" sz="1200" b="0" i="0" u="none" strike="noStrike">
                          <a:solidFill>
                            <a:srgbClr val="1C2E46"/>
                          </a:solidFill>
                          <a:effectLst/>
                          <a:highlight>
                            <a:srgbClr val="C0C0C0"/>
                          </a:highlight>
                          <a:latin typeface="Calibri" panose="020F0502020204030204" pitchFamily="34" charset="0"/>
                          <a:cs typeface="Calibri" panose="020F0502020204030204" pitchFamily="34" charset="0"/>
                        </a:rPr>
                        <a:t>19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extLst>
                  <a:ext uri="{0D108BD9-81ED-4DB2-BD59-A6C34878D82A}">
                    <a16:rowId xmlns:a16="http://schemas.microsoft.com/office/drawing/2014/main" val="1988408533"/>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Brahms</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12</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16</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extLst>
                  <a:ext uri="{0D108BD9-81ED-4DB2-BD59-A6C34878D82A}">
                    <a16:rowId xmlns:a16="http://schemas.microsoft.com/office/drawing/2014/main" val="1730258732"/>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Debussy</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11</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14</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10</a:t>
                      </a:r>
                    </a:p>
                  </a:txBody>
                  <a:tcPr marL="6350" marR="6350" marT="6350" marB="0"/>
                </a:tc>
                <a:extLst>
                  <a:ext uri="{0D108BD9-81ED-4DB2-BD59-A6C34878D82A}">
                    <a16:rowId xmlns:a16="http://schemas.microsoft.com/office/drawing/2014/main" val="2576715799"/>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Vivaldi</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11</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12</a:t>
                      </a:r>
                    </a:p>
                  </a:txBody>
                  <a:tcPr marL="6350" marR="6350" marT="6350" marB="0"/>
                </a:tc>
                <a:extLst>
                  <a:ext uri="{0D108BD9-81ED-4DB2-BD59-A6C34878D82A}">
                    <a16:rowId xmlns:a16="http://schemas.microsoft.com/office/drawing/2014/main" val="918704303"/>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Chopin</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10</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13</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extLst>
                  <a:ext uri="{0D108BD9-81ED-4DB2-BD59-A6C34878D82A}">
                    <a16:rowId xmlns:a16="http://schemas.microsoft.com/office/drawing/2014/main" val="182584861"/>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Stravinsky</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8</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7</a:t>
                      </a:r>
                    </a:p>
                  </a:txBody>
                  <a:tcPr marL="6350" marR="6350" marT="6350" marB="0"/>
                </a:tc>
                <a:extLst>
                  <a:ext uri="{0D108BD9-81ED-4DB2-BD59-A6C34878D82A}">
                    <a16:rowId xmlns:a16="http://schemas.microsoft.com/office/drawing/2014/main" val="1129617652"/>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Shostakovich</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7</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9</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6</a:t>
                      </a:r>
                    </a:p>
                  </a:txBody>
                  <a:tcPr marL="6350" marR="6350" marT="6350" marB="0"/>
                </a:tc>
                <a:extLst>
                  <a:ext uri="{0D108BD9-81ED-4DB2-BD59-A6C34878D82A}">
                    <a16:rowId xmlns:a16="http://schemas.microsoft.com/office/drawing/2014/main" val="587594973"/>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Schubert</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6</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6</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6</a:t>
                      </a:r>
                    </a:p>
                  </a:txBody>
                  <a:tcPr marL="6350" marR="6350" marT="6350" marB="0"/>
                </a:tc>
                <a:extLst>
                  <a:ext uri="{0D108BD9-81ED-4DB2-BD59-A6C34878D82A}">
                    <a16:rowId xmlns:a16="http://schemas.microsoft.com/office/drawing/2014/main" val="272144736"/>
                  </a:ext>
                </a:extLst>
              </a:tr>
              <a:tr h="246013">
                <a:tc>
                  <a:txBody>
                    <a:bodyPr/>
                    <a:lstStyle/>
                    <a:p>
                      <a:pPr algn="l" fontAlgn="t"/>
                      <a:r>
                        <a:rPr lang="en-US" sz="1200" b="0" i="0" u="none" strike="noStrike">
                          <a:solidFill>
                            <a:srgbClr val="1C2E46"/>
                          </a:solidFill>
                          <a:effectLst/>
                          <a:latin typeface="Calibri" panose="020F0502020204030204" pitchFamily="34" charset="0"/>
                          <a:cs typeface="Calibri" panose="020F0502020204030204" pitchFamily="34" charset="0"/>
                        </a:rPr>
                        <a:t>Ravel</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6</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7</a:t>
                      </a:r>
                    </a:p>
                  </a:txBody>
                  <a:tcPr marL="6350" marR="6350" marT="6350" marB="0"/>
                </a:tc>
                <a:tc>
                  <a:txBody>
                    <a:bodyPr/>
                    <a:lstStyle/>
                    <a:p>
                      <a:pPr algn="ctr" fontAlgn="t"/>
                      <a:r>
                        <a:rPr lang="en-US" sz="1200" b="0" i="0" u="none" strike="noStrike">
                          <a:solidFill>
                            <a:srgbClr val="1C2E46"/>
                          </a:solidFill>
                          <a:effectLst/>
                          <a:latin typeface="Calibri" panose="020F0502020204030204" pitchFamily="34" charset="0"/>
                          <a:cs typeface="Calibri" panose="020F0502020204030204" pitchFamily="34" charset="0"/>
                        </a:rPr>
                        <a:t>5</a:t>
                      </a:r>
                    </a:p>
                  </a:txBody>
                  <a:tcPr marL="6350" marR="6350" marT="6350" marB="0"/>
                </a:tc>
                <a:extLst>
                  <a:ext uri="{0D108BD9-81ED-4DB2-BD59-A6C34878D82A}">
                    <a16:rowId xmlns:a16="http://schemas.microsoft.com/office/drawing/2014/main" val="1488759806"/>
                  </a:ext>
                </a:extLst>
              </a:tr>
            </a:tbl>
          </a:graphicData>
        </a:graphic>
      </p:graphicFrame>
      <p:pic>
        <p:nvPicPr>
          <p:cNvPr id="5" name="Picture 7">
            <a:extLst>
              <a:ext uri="{FF2B5EF4-FFF2-40B4-BE49-F238E27FC236}">
                <a16:creationId xmlns:a16="http://schemas.microsoft.com/office/drawing/2014/main" id="{95D46946-E292-7D5B-E86A-54054E4F3048}"/>
              </a:ext>
            </a:extLst>
          </p:cNvPr>
          <p:cNvPicPr>
            <a:picLocks noChangeAspect="1"/>
          </p:cNvPicPr>
          <p:nvPr/>
        </p:nvPicPr>
        <p:blipFill>
          <a:blip r:embed="rId3"/>
          <a:stretch>
            <a:fillRect/>
          </a:stretch>
        </p:blipFill>
        <p:spPr>
          <a:xfrm>
            <a:off x="4126142" y="3827997"/>
            <a:ext cx="2970644" cy="2964942"/>
          </a:xfrm>
          <a:prstGeom prst="rect">
            <a:avLst/>
          </a:prstGeom>
        </p:spPr>
      </p:pic>
      <p:sp>
        <p:nvSpPr>
          <p:cNvPr id="6" name="Google Shape;389;p32">
            <a:extLst>
              <a:ext uri="{FF2B5EF4-FFF2-40B4-BE49-F238E27FC236}">
                <a16:creationId xmlns:a16="http://schemas.microsoft.com/office/drawing/2014/main" id="{F500CE98-473B-FEB7-8945-153776108EF9}"/>
              </a:ext>
            </a:extLst>
          </p:cNvPr>
          <p:cNvSpPr txBox="1"/>
          <p:nvPr/>
        </p:nvSpPr>
        <p:spPr>
          <a:xfrm>
            <a:off x="667039" y="6187376"/>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7" name="Google Shape;407;p34">
            <a:extLst>
              <a:ext uri="{FF2B5EF4-FFF2-40B4-BE49-F238E27FC236}">
                <a16:creationId xmlns:a16="http://schemas.microsoft.com/office/drawing/2014/main" id="{0880BF95-675A-6B58-4CB1-FB46AD8537CC}"/>
              </a:ext>
            </a:extLst>
          </p:cNvPr>
          <p:cNvSpPr txBox="1"/>
          <p:nvPr/>
        </p:nvSpPr>
        <p:spPr>
          <a:xfrm>
            <a:off x="7396348" y="3153312"/>
            <a:ext cx="10362314"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200" i="0">
                <a:solidFill>
                  <a:srgbClr val="CC3300"/>
                </a:solidFill>
                <a:latin typeface="Bebas Neue"/>
                <a:ea typeface="Bebas Neue"/>
                <a:cs typeface="Bebas Neue"/>
                <a:sym typeface="Bebas Neue"/>
              </a:rPr>
              <a:t>REPERTÓRIOS que MENOS </a:t>
            </a:r>
            <a:r>
              <a:rPr lang="pt-BR" sz="3200" i="0" err="1">
                <a:solidFill>
                  <a:srgbClr val="CC3300"/>
                </a:solidFill>
                <a:latin typeface="Bebas Neue"/>
                <a:ea typeface="Bebas Neue"/>
                <a:cs typeface="Bebas Neue"/>
                <a:sym typeface="Bebas Neue"/>
              </a:rPr>
              <a:t>MOTIVAm</a:t>
            </a:r>
            <a:endParaRPr sz="1050">
              <a:solidFill>
                <a:srgbClr val="CC3300"/>
              </a:solidFill>
            </a:endParaRPr>
          </a:p>
        </p:txBody>
      </p:sp>
      <p:graphicFrame>
        <p:nvGraphicFramePr>
          <p:cNvPr id="9" name="Tabela 8">
            <a:extLst>
              <a:ext uri="{FF2B5EF4-FFF2-40B4-BE49-F238E27FC236}">
                <a16:creationId xmlns:a16="http://schemas.microsoft.com/office/drawing/2014/main" id="{C4BC2AA2-EB9E-EC53-6269-17680A3BCF97}"/>
              </a:ext>
            </a:extLst>
          </p:cNvPr>
          <p:cNvGraphicFramePr>
            <a:graphicFrameLocks noGrp="1"/>
          </p:cNvGraphicFramePr>
          <p:nvPr>
            <p:extLst>
              <p:ext uri="{D42A27DB-BD31-4B8C-83A1-F6EECF244321}">
                <p14:modId xmlns:p14="http://schemas.microsoft.com/office/powerpoint/2010/main" val="1422753173"/>
              </p:ext>
            </p:extLst>
          </p:nvPr>
        </p:nvGraphicFramePr>
        <p:xfrm>
          <a:off x="7396348" y="3825442"/>
          <a:ext cx="4616924" cy="2053358"/>
        </p:xfrm>
        <a:graphic>
          <a:graphicData uri="http://schemas.openxmlformats.org/drawingml/2006/table">
            <a:tbl>
              <a:tblPr firstRow="1" bandRow="1">
                <a:tableStyleId>{92475FB8-E0E0-4428-AE14-0C280B31417A}</a:tableStyleId>
              </a:tblPr>
              <a:tblGrid>
                <a:gridCol w="1750594">
                  <a:extLst>
                    <a:ext uri="{9D8B030D-6E8A-4147-A177-3AD203B41FA5}">
                      <a16:colId xmlns:a16="http://schemas.microsoft.com/office/drawing/2014/main" val="2155527732"/>
                    </a:ext>
                  </a:extLst>
                </a:gridCol>
                <a:gridCol w="773660">
                  <a:extLst>
                    <a:ext uri="{9D8B030D-6E8A-4147-A177-3AD203B41FA5}">
                      <a16:colId xmlns:a16="http://schemas.microsoft.com/office/drawing/2014/main" val="2472170540"/>
                    </a:ext>
                  </a:extLst>
                </a:gridCol>
                <a:gridCol w="1175220">
                  <a:extLst>
                    <a:ext uri="{9D8B030D-6E8A-4147-A177-3AD203B41FA5}">
                      <a16:colId xmlns:a16="http://schemas.microsoft.com/office/drawing/2014/main" val="3740850611"/>
                    </a:ext>
                  </a:extLst>
                </a:gridCol>
                <a:gridCol w="917450">
                  <a:extLst>
                    <a:ext uri="{9D8B030D-6E8A-4147-A177-3AD203B41FA5}">
                      <a16:colId xmlns:a16="http://schemas.microsoft.com/office/drawing/2014/main" val="1014905612"/>
                    </a:ext>
                  </a:extLst>
                </a:gridCol>
              </a:tblGrid>
              <a:tr h="498575">
                <a:tc>
                  <a:txBody>
                    <a:bodyPr/>
                    <a:lstStyle/>
                    <a:p>
                      <a:endParaRPr lang="en-US" sz="1200">
                        <a:solidFill>
                          <a:srgbClr val="1C2E46"/>
                        </a:solidFill>
                        <a:latin typeface="Calibri" panose="020F0502020204030204" pitchFamily="34" charset="0"/>
                        <a:cs typeface="Calibri" panose="020F0502020204030204" pitchFamily="34" charset="0"/>
                      </a:endParaRPr>
                    </a:p>
                  </a:txBody>
                  <a:tcPr anchor="ctr"/>
                </a:tc>
                <a:tc>
                  <a:txBody>
                    <a:bodyPr/>
                    <a:lstStyle/>
                    <a:p>
                      <a:pPr algn="ctr"/>
                      <a:r>
                        <a:rPr lang="pt-BR" sz="1200">
                          <a:solidFill>
                            <a:schemeClr val="tx1"/>
                          </a:solidFill>
                          <a:latin typeface="Calibri" panose="020F0502020204030204" pitchFamily="34" charset="0"/>
                          <a:cs typeface="Calibri" panose="020F0502020204030204" pitchFamily="34" charset="0"/>
                        </a:rPr>
                        <a:t>TOTAL</a:t>
                      </a:r>
                      <a:endParaRPr lang="en-US" sz="120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pt-BR" sz="1200">
                          <a:solidFill>
                            <a:schemeClr val="tx1"/>
                          </a:solidFill>
                          <a:latin typeface="Calibri" panose="020F0502020204030204" pitchFamily="34" charset="0"/>
                          <a:cs typeface="Calibri" panose="020F0502020204030204" pitchFamily="34" charset="0"/>
                        </a:rPr>
                        <a:t>ASSINANTE</a:t>
                      </a:r>
                      <a:endParaRPr lang="en-US" sz="120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pt-BR" sz="1200">
                          <a:solidFill>
                            <a:schemeClr val="tx1"/>
                          </a:solidFill>
                          <a:latin typeface="Calibri" panose="020F0502020204030204" pitchFamily="34" charset="0"/>
                          <a:cs typeface="Calibri" panose="020F0502020204030204" pitchFamily="34" charset="0"/>
                        </a:rPr>
                        <a:t>AVULSO</a:t>
                      </a:r>
                      <a:endParaRPr lang="en-US" sz="120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90559323"/>
                  </a:ext>
                </a:extLst>
              </a:tr>
              <a:tr h="605429">
                <a:tc>
                  <a:txBody>
                    <a:bodyPr/>
                    <a:lstStyle/>
                    <a:p>
                      <a:pPr algn="l" fontAlgn="t"/>
                      <a:r>
                        <a:rPr lang="en-US" sz="1200" u="none" strike="noStrike">
                          <a:solidFill>
                            <a:schemeClr val="tx1"/>
                          </a:solidFill>
                          <a:effectLst/>
                        </a:rPr>
                        <a:t>Nada a </a:t>
                      </a:r>
                      <a:r>
                        <a:rPr lang="en-US" sz="1200" u="none" strike="noStrike" err="1">
                          <a:solidFill>
                            <a:schemeClr val="tx1"/>
                          </a:solidFill>
                          <a:effectLst/>
                        </a:rPr>
                        <a:t>declarar</a:t>
                      </a:r>
                      <a:r>
                        <a:rPr lang="en-US" sz="1200" u="none" strike="noStrike">
                          <a:solidFill>
                            <a:schemeClr val="tx1"/>
                          </a:solidFill>
                          <a:effectLst/>
                        </a:rPr>
                        <a:t>/</a:t>
                      </a:r>
                    </a:p>
                    <a:p>
                      <a:pPr algn="l" fontAlgn="t"/>
                      <a:r>
                        <a:rPr lang="en-US" sz="1200" u="none" strike="noStrike" err="1">
                          <a:solidFill>
                            <a:schemeClr val="tx1"/>
                          </a:solidFill>
                          <a:effectLst/>
                        </a:rPr>
                        <a:t>Não</a:t>
                      </a:r>
                      <a:r>
                        <a:rPr lang="en-US" sz="1200" u="none" strike="noStrike">
                          <a:solidFill>
                            <a:schemeClr val="tx1"/>
                          </a:solidFill>
                          <a:effectLst/>
                        </a:rPr>
                        <a:t> sei</a:t>
                      </a:r>
                      <a:endParaRPr lang="en-US" sz="1200" b="0" i="0" u="none" strike="noStrike">
                        <a:solidFill>
                          <a:schemeClr val="tx1"/>
                        </a:solidFill>
                        <a:effectLst/>
                        <a:latin typeface="Arial" panose="020B0604020202020204" pitchFamily="34" charset="0"/>
                      </a:endParaRPr>
                    </a:p>
                  </a:txBody>
                  <a:tcPr marL="6350" marR="6350" marT="6350" marB="0" anchor="ctr"/>
                </a:tc>
                <a:tc>
                  <a:txBody>
                    <a:bodyPr/>
                    <a:lstStyle/>
                    <a:p>
                      <a:pPr algn="ctr" fontAlgn="t"/>
                      <a:r>
                        <a:rPr lang="en-US" sz="1200" b="0" i="0" u="none" strike="noStrike">
                          <a:solidFill>
                            <a:schemeClr val="tx1"/>
                          </a:solidFill>
                          <a:effectLst/>
                          <a:latin typeface="Calibri" panose="020F0502020204030204" pitchFamily="34" charset="0"/>
                          <a:cs typeface="Calibri" panose="020F0502020204030204" pitchFamily="34" charset="0"/>
                        </a:rPr>
                        <a:t>40</a:t>
                      </a:r>
                    </a:p>
                  </a:txBody>
                  <a:tcPr marL="6350" marR="6350" marT="6350" marB="0" anchor="ctr"/>
                </a:tc>
                <a:tc>
                  <a:txBody>
                    <a:bodyPr/>
                    <a:lstStyle/>
                    <a:p>
                      <a:pPr algn="ctr" fontAlgn="t"/>
                      <a:r>
                        <a:rPr lang="pt-BR" sz="1200" b="0" i="0" u="none" strike="noStrike">
                          <a:solidFill>
                            <a:schemeClr val="tx1"/>
                          </a:solidFill>
                          <a:effectLst/>
                          <a:latin typeface="Calibri" panose="020F0502020204030204" pitchFamily="34" charset="0"/>
                          <a:cs typeface="Calibri" panose="020F0502020204030204" pitchFamily="34" charset="0"/>
                        </a:rPr>
                        <a:t>3</a:t>
                      </a:r>
                      <a:r>
                        <a:rPr lang="en-US" sz="1200" b="0" i="0" u="none" strike="noStrike">
                          <a:solidFill>
                            <a:schemeClr val="tx1"/>
                          </a:solidFill>
                          <a:effectLst/>
                          <a:latin typeface="Calibri" panose="020F0502020204030204" pitchFamily="34" charset="0"/>
                          <a:cs typeface="Calibri" panose="020F0502020204030204" pitchFamily="34" charset="0"/>
                        </a:rPr>
                        <a:t>2</a:t>
                      </a:r>
                    </a:p>
                  </a:txBody>
                  <a:tcPr marL="6350" marR="6350" marT="6350" marB="0" anchor="ctr"/>
                </a:tc>
                <a:tc>
                  <a:txBody>
                    <a:bodyPr/>
                    <a:lstStyle/>
                    <a:p>
                      <a:pPr algn="ctr" fontAlgn="t"/>
                      <a:r>
                        <a:rPr lang="en-US" sz="1200" b="0" i="0" u="none" strike="noStrike">
                          <a:solidFill>
                            <a:schemeClr val="tx1"/>
                          </a:solidFill>
                          <a:effectLst/>
                          <a:highlight>
                            <a:srgbClr val="C0C0C0"/>
                          </a:highlight>
                          <a:latin typeface="Calibri" panose="020F0502020204030204" pitchFamily="34" charset="0"/>
                          <a:cs typeface="Calibri" panose="020F0502020204030204" pitchFamily="34" charset="0"/>
                        </a:rPr>
                        <a:t>46</a:t>
                      </a:r>
                    </a:p>
                  </a:txBody>
                  <a:tcPr marL="6350" marR="6350" marT="6350" marB="0" anchor="ctr"/>
                </a:tc>
                <a:extLst>
                  <a:ext uri="{0D108BD9-81ED-4DB2-BD59-A6C34878D82A}">
                    <a16:rowId xmlns:a16="http://schemas.microsoft.com/office/drawing/2014/main" val="1730258732"/>
                  </a:ext>
                </a:extLst>
              </a:tr>
              <a:tr h="343925">
                <a:tc>
                  <a:txBody>
                    <a:bodyPr/>
                    <a:lstStyle/>
                    <a:p>
                      <a:pPr algn="l" fontAlgn="t"/>
                      <a:r>
                        <a:rPr lang="en-US" sz="1200" u="none" strike="noStrike" err="1">
                          <a:solidFill>
                            <a:schemeClr val="tx1"/>
                          </a:solidFill>
                          <a:effectLst/>
                        </a:rPr>
                        <a:t>Contemporâneo</a:t>
                      </a:r>
                      <a:endParaRPr lang="en-US" sz="1200" b="0" i="0" u="none" strike="noStrike">
                        <a:solidFill>
                          <a:schemeClr val="tx1"/>
                        </a:solidFill>
                        <a:effectLst/>
                        <a:latin typeface="Arial" panose="020B0604020202020204" pitchFamily="34" charset="0"/>
                      </a:endParaRPr>
                    </a:p>
                  </a:txBody>
                  <a:tcPr marL="6350" marR="6350" marT="6350" marB="0" anchor="ctr"/>
                </a:tc>
                <a:tc>
                  <a:txBody>
                    <a:bodyPr/>
                    <a:lstStyle/>
                    <a:p>
                      <a:pPr algn="ctr" fontAlgn="t"/>
                      <a:r>
                        <a:rPr lang="en-US" sz="1200" b="0" i="0" u="none" strike="noStrike">
                          <a:solidFill>
                            <a:schemeClr val="tx1"/>
                          </a:solidFill>
                          <a:effectLst/>
                          <a:latin typeface="Calibri" panose="020F0502020204030204" pitchFamily="34" charset="0"/>
                          <a:cs typeface="Calibri" panose="020F0502020204030204" pitchFamily="34" charset="0"/>
                        </a:rPr>
                        <a:t>18</a:t>
                      </a:r>
                    </a:p>
                  </a:txBody>
                  <a:tcPr marL="6350" marR="6350" marT="6350" marB="0" anchor="ctr"/>
                </a:tc>
                <a:tc>
                  <a:txBody>
                    <a:bodyPr/>
                    <a:lstStyle/>
                    <a:p>
                      <a:pPr algn="ctr" fontAlgn="t"/>
                      <a:r>
                        <a:rPr lang="pt-BR" sz="1200" b="0" i="0" u="none" strike="noStrike">
                          <a:solidFill>
                            <a:schemeClr val="tx1"/>
                          </a:solidFill>
                          <a:effectLst/>
                          <a:highlight>
                            <a:srgbClr val="C0C0C0"/>
                          </a:highlight>
                          <a:latin typeface="Calibri" panose="020F0502020204030204" pitchFamily="34" charset="0"/>
                          <a:cs typeface="Calibri" panose="020F0502020204030204" pitchFamily="34" charset="0"/>
                        </a:rPr>
                        <a:t>25</a:t>
                      </a:r>
                      <a:endParaRPr lang="en-US" sz="1200" b="0" i="0" u="none" strike="noStrike">
                        <a:solidFill>
                          <a:schemeClr val="tx1"/>
                        </a:solidFill>
                        <a:effectLst/>
                        <a:highlight>
                          <a:srgbClr val="C0C0C0"/>
                        </a:highligh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pt-BR" sz="1200" b="0" i="0" u="none" strike="noStrike">
                          <a:solidFill>
                            <a:schemeClr val="tx1"/>
                          </a:solidFill>
                          <a:effectLst/>
                          <a:latin typeface="Calibri" panose="020F0502020204030204" pitchFamily="34" charset="0"/>
                          <a:cs typeface="Calibri" panose="020F0502020204030204" pitchFamily="34" charset="0"/>
                        </a:rPr>
                        <a:t>13</a:t>
                      </a:r>
                      <a:endParaRPr lang="en-US" sz="1200" b="0" i="0" u="none" strike="noStrike">
                        <a:solidFill>
                          <a:schemeClr val="tx1"/>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2576715799"/>
                  </a:ext>
                </a:extLst>
              </a:tr>
              <a:tr h="605429">
                <a:tc>
                  <a:txBody>
                    <a:bodyPr/>
                    <a:lstStyle/>
                    <a:p>
                      <a:pPr algn="l" fontAlgn="t"/>
                      <a:r>
                        <a:rPr lang="en-US" sz="1200" u="none" strike="noStrike" err="1">
                          <a:solidFill>
                            <a:schemeClr val="tx1"/>
                          </a:solidFill>
                          <a:effectLst/>
                        </a:rPr>
                        <a:t>Compositores</a:t>
                      </a:r>
                      <a:r>
                        <a:rPr lang="en-US" sz="1200" u="none" strike="noStrike">
                          <a:solidFill>
                            <a:schemeClr val="tx1"/>
                          </a:solidFill>
                          <a:effectLst/>
                        </a:rPr>
                        <a:t> </a:t>
                      </a:r>
                      <a:r>
                        <a:rPr lang="en-US" sz="1200" u="none" strike="noStrike" err="1">
                          <a:solidFill>
                            <a:schemeClr val="tx1"/>
                          </a:solidFill>
                          <a:effectLst/>
                        </a:rPr>
                        <a:t>modernos</a:t>
                      </a:r>
                      <a:endParaRPr lang="en-US" sz="1200" b="0" i="0" u="none" strike="noStrike">
                        <a:solidFill>
                          <a:schemeClr val="tx1"/>
                        </a:solidFill>
                        <a:effectLst/>
                        <a:latin typeface="Arial" panose="020B0604020202020204" pitchFamily="34" charset="0"/>
                      </a:endParaRPr>
                    </a:p>
                  </a:txBody>
                  <a:tcPr marL="6350" marR="6350" marT="6350" marB="0" anchor="ctr"/>
                </a:tc>
                <a:tc>
                  <a:txBody>
                    <a:bodyPr/>
                    <a:lstStyle/>
                    <a:p>
                      <a:pPr algn="ctr" fontAlgn="t"/>
                      <a:r>
                        <a:rPr lang="en-US" sz="1200" b="0" i="0" u="none" strike="noStrike">
                          <a:solidFill>
                            <a:schemeClr val="tx1"/>
                          </a:solidFill>
                          <a:effectLst/>
                          <a:latin typeface="Calibri" panose="020F0502020204030204" pitchFamily="34" charset="0"/>
                          <a:cs typeface="Calibri" panose="020F0502020204030204" pitchFamily="34" charset="0"/>
                        </a:rPr>
                        <a:t>10</a:t>
                      </a:r>
                    </a:p>
                  </a:txBody>
                  <a:tcPr marL="6350" marR="6350" marT="6350" marB="0" anchor="ctr"/>
                </a:tc>
                <a:tc>
                  <a:txBody>
                    <a:bodyPr/>
                    <a:lstStyle/>
                    <a:p>
                      <a:pPr algn="ctr" fontAlgn="t"/>
                      <a:r>
                        <a:rPr lang="pt-BR" sz="1200" b="0" i="0" u="none" strike="noStrike">
                          <a:solidFill>
                            <a:schemeClr val="tx1"/>
                          </a:solidFill>
                          <a:effectLst/>
                          <a:latin typeface="Calibri" panose="020F0502020204030204" pitchFamily="34" charset="0"/>
                          <a:cs typeface="Calibri" panose="020F0502020204030204" pitchFamily="34" charset="0"/>
                        </a:rPr>
                        <a:t>13</a:t>
                      </a:r>
                      <a:endParaRPr lang="en-US" sz="1200" b="0" i="0" u="none" strike="noStrike">
                        <a:solidFill>
                          <a:schemeClr val="tx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pt-BR" sz="1200" b="0" i="0" u="none" strike="noStrike">
                          <a:solidFill>
                            <a:schemeClr val="tx1"/>
                          </a:solidFill>
                          <a:effectLst/>
                          <a:latin typeface="Calibri" panose="020F0502020204030204" pitchFamily="34" charset="0"/>
                          <a:cs typeface="Calibri" panose="020F0502020204030204" pitchFamily="34" charset="0"/>
                        </a:rPr>
                        <a:t>8</a:t>
                      </a:r>
                      <a:endParaRPr lang="en-US" sz="1200" b="0" i="0" u="none" strike="noStrike">
                        <a:solidFill>
                          <a:schemeClr val="tx1"/>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918704303"/>
                  </a:ext>
                </a:extLst>
              </a:tr>
            </a:tbl>
          </a:graphicData>
        </a:graphic>
      </p:graphicFrame>
      <p:pic>
        <p:nvPicPr>
          <p:cNvPr id="10" name="Picture 8">
            <a:extLst>
              <a:ext uri="{FF2B5EF4-FFF2-40B4-BE49-F238E27FC236}">
                <a16:creationId xmlns:a16="http://schemas.microsoft.com/office/drawing/2014/main" id="{0CC7C4D2-3632-06CA-F93F-C7FC67EC5D09}"/>
              </a:ext>
            </a:extLst>
          </p:cNvPr>
          <p:cNvPicPr>
            <a:picLocks noChangeAspect="1"/>
          </p:cNvPicPr>
          <p:nvPr/>
        </p:nvPicPr>
        <p:blipFill>
          <a:blip r:embed="rId4"/>
          <a:stretch>
            <a:fillRect/>
          </a:stretch>
        </p:blipFill>
        <p:spPr>
          <a:xfrm>
            <a:off x="9639275" y="932559"/>
            <a:ext cx="2476525" cy="1915745"/>
          </a:xfrm>
          <a:prstGeom prst="rect">
            <a:avLst/>
          </a:prstGeom>
        </p:spPr>
      </p:pic>
    </p:spTree>
    <p:extLst>
      <p:ext uri="{BB962C8B-B14F-4D97-AF65-F5344CB8AC3E}">
        <p14:creationId xmlns:p14="http://schemas.microsoft.com/office/powerpoint/2010/main" val="140960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CCFCD7C4-5D10-451B-DA28-DD86FAC39EE1}"/>
              </a:ext>
            </a:extLst>
          </p:cNvPr>
          <p:cNvSpPr/>
          <p:nvPr/>
        </p:nvSpPr>
        <p:spPr>
          <a:xfrm>
            <a:off x="1915088" y="3844410"/>
            <a:ext cx="8829112" cy="24497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Retângulo 8">
            <a:extLst>
              <a:ext uri="{FF2B5EF4-FFF2-40B4-BE49-F238E27FC236}">
                <a16:creationId xmlns:a16="http://schemas.microsoft.com/office/drawing/2014/main" id="{BCBDEABF-5D27-44FE-F2D0-BD509CC81C9C}"/>
              </a:ext>
            </a:extLst>
          </p:cNvPr>
          <p:cNvSpPr/>
          <p:nvPr/>
        </p:nvSpPr>
        <p:spPr>
          <a:xfrm>
            <a:off x="1915088" y="1282700"/>
            <a:ext cx="8829112" cy="2311400"/>
          </a:xfrm>
          <a:prstGeom prst="rect">
            <a:avLst/>
          </a:prstGeom>
          <a:solidFill>
            <a:srgbClr val="E6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335B4EF1-D89F-5E3A-CFFC-2DDE4455B3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29</a:t>
            </a:fld>
            <a:endParaRPr lang="pt-BR"/>
          </a:p>
        </p:txBody>
      </p:sp>
      <p:sp>
        <p:nvSpPr>
          <p:cNvPr id="3" name="Google Shape;320;p29">
            <a:extLst>
              <a:ext uri="{FF2B5EF4-FFF2-40B4-BE49-F238E27FC236}">
                <a16:creationId xmlns:a16="http://schemas.microsoft.com/office/drawing/2014/main" id="{41956A1A-76AF-0DDC-0F70-35DA4686413F}"/>
              </a:ext>
            </a:extLst>
          </p:cNvPr>
          <p:cNvSpPr txBox="1"/>
          <p:nvPr/>
        </p:nvSpPr>
        <p:spPr>
          <a:xfrm>
            <a:off x="413322" y="352132"/>
            <a:ext cx="10190509"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CONHECIMENTO E RELEVÂNCIA DOS PROJETOS</a:t>
            </a:r>
            <a:endParaRPr/>
          </a:p>
        </p:txBody>
      </p:sp>
      <p:graphicFrame>
        <p:nvGraphicFramePr>
          <p:cNvPr id="4" name="Gráfico 3">
            <a:extLst>
              <a:ext uri="{FF2B5EF4-FFF2-40B4-BE49-F238E27FC236}">
                <a16:creationId xmlns:a16="http://schemas.microsoft.com/office/drawing/2014/main" id="{43D1057B-B7BC-A281-664C-474D71C3F949}"/>
              </a:ext>
            </a:extLst>
          </p:cNvPr>
          <p:cNvGraphicFramePr/>
          <p:nvPr>
            <p:extLst>
              <p:ext uri="{D42A27DB-BD31-4B8C-83A1-F6EECF244321}">
                <p14:modId xmlns:p14="http://schemas.microsoft.com/office/powerpoint/2010/main" val="3822461347"/>
              </p:ext>
            </p:extLst>
          </p:nvPr>
        </p:nvGraphicFramePr>
        <p:xfrm>
          <a:off x="832978" y="942826"/>
          <a:ext cx="9911222" cy="5707487"/>
        </p:xfrm>
        <a:graphic>
          <a:graphicData uri="http://schemas.openxmlformats.org/drawingml/2006/chart">
            <c:chart xmlns:c="http://schemas.openxmlformats.org/drawingml/2006/chart" xmlns:r="http://schemas.openxmlformats.org/officeDocument/2006/relationships" r:id="rId3"/>
          </a:graphicData>
        </a:graphic>
      </p:graphicFrame>
      <p:sp>
        <p:nvSpPr>
          <p:cNvPr id="10" name="Google Shape;322;p29">
            <a:extLst>
              <a:ext uri="{FF2B5EF4-FFF2-40B4-BE49-F238E27FC236}">
                <a16:creationId xmlns:a16="http://schemas.microsoft.com/office/drawing/2014/main" id="{812A1E6A-1CC0-3F14-B158-25BF727319B2}"/>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11" name="Google Shape;323;p29">
            <a:extLst>
              <a:ext uri="{FF2B5EF4-FFF2-40B4-BE49-F238E27FC236}">
                <a16:creationId xmlns:a16="http://schemas.microsoft.com/office/drawing/2014/main" id="{33B539FE-44C1-C363-C5AF-AE30CE0D0109}"/>
              </a:ext>
            </a:extLst>
          </p:cNvPr>
          <p:cNvSpPr txBox="1"/>
          <p:nvPr/>
        </p:nvSpPr>
        <p:spPr>
          <a:xfrm>
            <a:off x="9278475" y="2128589"/>
            <a:ext cx="2913525" cy="646290"/>
          </a:xfrm>
          <a:prstGeom prst="rect">
            <a:avLst/>
          </a:prstGeom>
          <a:noFill/>
          <a:ln>
            <a:noFill/>
          </a:ln>
        </p:spPr>
        <p:txBody>
          <a:bodyPr spcFirstLastPara="1" wrap="square" lIns="91425" tIns="45700" rIns="91425" bIns="45700" anchor="t" anchorCtr="0">
            <a:spAutoFit/>
          </a:bodyPr>
          <a:lstStyle/>
          <a:p>
            <a:pPr algn="ctr">
              <a:lnSpc>
                <a:spcPct val="90000"/>
              </a:lnSpc>
            </a:pPr>
            <a:r>
              <a:rPr lang="pt-BR" sz="2000">
                <a:solidFill>
                  <a:srgbClr val="1C2E46"/>
                </a:solidFill>
                <a:latin typeface="Allura"/>
                <a:sym typeface="Bebas Neue"/>
              </a:rPr>
              <a:t>Alto conhecimento</a:t>
            </a:r>
          </a:p>
          <a:p>
            <a:pPr algn="ctr">
              <a:lnSpc>
                <a:spcPct val="90000"/>
              </a:lnSpc>
            </a:pPr>
            <a:r>
              <a:rPr lang="pt-BR" sz="2000">
                <a:solidFill>
                  <a:srgbClr val="1C2E46"/>
                </a:solidFill>
                <a:latin typeface="Allura"/>
                <a:sym typeface="Bebas Neue"/>
              </a:rPr>
              <a:t>Alta relevância</a:t>
            </a:r>
            <a:endParaRPr sz="2000">
              <a:solidFill>
                <a:srgbClr val="1C2E46"/>
              </a:solidFill>
              <a:latin typeface="Allura"/>
              <a:sym typeface="Allura"/>
            </a:endParaRPr>
          </a:p>
        </p:txBody>
      </p:sp>
      <p:sp>
        <p:nvSpPr>
          <p:cNvPr id="12" name="Google Shape;323;p29">
            <a:extLst>
              <a:ext uri="{FF2B5EF4-FFF2-40B4-BE49-F238E27FC236}">
                <a16:creationId xmlns:a16="http://schemas.microsoft.com/office/drawing/2014/main" id="{AACA5808-0192-102C-45B5-FA83DF1668C3}"/>
              </a:ext>
            </a:extLst>
          </p:cNvPr>
          <p:cNvSpPr txBox="1"/>
          <p:nvPr/>
        </p:nvSpPr>
        <p:spPr>
          <a:xfrm>
            <a:off x="445624" y="2128589"/>
            <a:ext cx="2913525" cy="646290"/>
          </a:xfrm>
          <a:prstGeom prst="rect">
            <a:avLst/>
          </a:prstGeom>
          <a:noFill/>
          <a:ln>
            <a:noFill/>
          </a:ln>
        </p:spPr>
        <p:txBody>
          <a:bodyPr spcFirstLastPara="1" wrap="square" lIns="91425" tIns="45700" rIns="91425" bIns="45700" anchor="t" anchorCtr="0">
            <a:spAutoFit/>
          </a:bodyPr>
          <a:lstStyle/>
          <a:p>
            <a:pPr algn="ctr">
              <a:lnSpc>
                <a:spcPct val="90000"/>
              </a:lnSpc>
            </a:pPr>
            <a:r>
              <a:rPr lang="pt-BR" sz="2000">
                <a:solidFill>
                  <a:srgbClr val="1C2E46"/>
                </a:solidFill>
                <a:latin typeface="Allura"/>
                <a:sym typeface="Bebas Neue"/>
              </a:rPr>
              <a:t>Baixo conhecimento</a:t>
            </a:r>
          </a:p>
          <a:p>
            <a:pPr algn="ctr">
              <a:lnSpc>
                <a:spcPct val="90000"/>
              </a:lnSpc>
            </a:pPr>
            <a:r>
              <a:rPr lang="pt-BR" sz="2000">
                <a:solidFill>
                  <a:srgbClr val="1C2E46"/>
                </a:solidFill>
                <a:latin typeface="Allura"/>
                <a:sym typeface="Bebas Neue"/>
              </a:rPr>
              <a:t>Alta relevância</a:t>
            </a:r>
            <a:endParaRPr sz="2000">
              <a:solidFill>
                <a:srgbClr val="1C2E46"/>
              </a:solidFill>
              <a:latin typeface="Allura"/>
              <a:sym typeface="Allura"/>
            </a:endParaRPr>
          </a:p>
        </p:txBody>
      </p:sp>
      <p:sp>
        <p:nvSpPr>
          <p:cNvPr id="14" name="CaixaDeTexto 13">
            <a:extLst>
              <a:ext uri="{FF2B5EF4-FFF2-40B4-BE49-F238E27FC236}">
                <a16:creationId xmlns:a16="http://schemas.microsoft.com/office/drawing/2014/main" id="{E7AC0EFE-C992-9A04-8C7E-80CB5F4022F5}"/>
              </a:ext>
            </a:extLst>
          </p:cNvPr>
          <p:cNvSpPr txBox="1"/>
          <p:nvPr/>
        </p:nvSpPr>
        <p:spPr>
          <a:xfrm>
            <a:off x="495300" y="935407"/>
            <a:ext cx="10190509" cy="523220"/>
          </a:xfrm>
          <a:prstGeom prst="rect">
            <a:avLst/>
          </a:prstGeom>
          <a:noFill/>
        </p:spPr>
        <p:txBody>
          <a:bodyPr wrap="square" rtlCol="0">
            <a:spAutoFit/>
          </a:bodyPr>
          <a:lstStyle/>
          <a:p>
            <a:r>
              <a:rPr lang="pt-BR">
                <a:solidFill>
                  <a:srgbClr val="1C2E46"/>
                </a:solidFill>
                <a:latin typeface="Bebas Neue"/>
              </a:rPr>
              <a:t>Projetos RELEVANTES deveriam ser alvo de comunicação já que atraem o espectador: manter visibilidade (dos que já são conhecidos) e gerar </a:t>
            </a:r>
            <a:r>
              <a:rPr lang="pt-BR" err="1">
                <a:solidFill>
                  <a:srgbClr val="1C2E46"/>
                </a:solidFill>
                <a:latin typeface="Bebas Neue"/>
              </a:rPr>
              <a:t>awareness</a:t>
            </a:r>
            <a:r>
              <a:rPr lang="pt-BR">
                <a:solidFill>
                  <a:srgbClr val="1C2E46"/>
                </a:solidFill>
                <a:latin typeface="Bebas Neue"/>
              </a:rPr>
              <a:t> daqueles que ainda não são muito conhecidos</a:t>
            </a:r>
            <a:endParaRPr lang="en-US">
              <a:solidFill>
                <a:srgbClr val="1C2E46"/>
              </a:solidFill>
              <a:latin typeface="Bebas Neue"/>
            </a:endParaRPr>
          </a:p>
        </p:txBody>
      </p:sp>
      <p:sp>
        <p:nvSpPr>
          <p:cNvPr id="15" name="Google Shape;323;p29">
            <a:extLst>
              <a:ext uri="{FF2B5EF4-FFF2-40B4-BE49-F238E27FC236}">
                <a16:creationId xmlns:a16="http://schemas.microsoft.com/office/drawing/2014/main" id="{A380EFE5-88CA-4230-2A4F-DDD2A67E5A67}"/>
              </a:ext>
            </a:extLst>
          </p:cNvPr>
          <p:cNvSpPr txBox="1"/>
          <p:nvPr/>
        </p:nvSpPr>
        <p:spPr>
          <a:xfrm>
            <a:off x="476217" y="4698018"/>
            <a:ext cx="2913525" cy="646290"/>
          </a:xfrm>
          <a:prstGeom prst="rect">
            <a:avLst/>
          </a:prstGeom>
          <a:noFill/>
          <a:ln>
            <a:noFill/>
          </a:ln>
        </p:spPr>
        <p:txBody>
          <a:bodyPr spcFirstLastPara="1" wrap="square" lIns="91425" tIns="45700" rIns="91425" bIns="45700" anchor="t" anchorCtr="0">
            <a:spAutoFit/>
          </a:bodyPr>
          <a:lstStyle/>
          <a:p>
            <a:pPr algn="ctr">
              <a:lnSpc>
                <a:spcPct val="90000"/>
              </a:lnSpc>
            </a:pPr>
            <a:r>
              <a:rPr lang="pt-BR" sz="2000">
                <a:solidFill>
                  <a:srgbClr val="1C2E46"/>
                </a:solidFill>
                <a:latin typeface="Allura"/>
                <a:sym typeface="Bebas Neue"/>
              </a:rPr>
              <a:t>Baixo conhecimento</a:t>
            </a:r>
          </a:p>
          <a:p>
            <a:pPr algn="ctr">
              <a:lnSpc>
                <a:spcPct val="90000"/>
              </a:lnSpc>
            </a:pPr>
            <a:r>
              <a:rPr lang="pt-BR" sz="2000">
                <a:solidFill>
                  <a:srgbClr val="1C2E46"/>
                </a:solidFill>
                <a:latin typeface="Allura"/>
                <a:sym typeface="Bebas Neue"/>
              </a:rPr>
              <a:t>Baixa relevância</a:t>
            </a:r>
            <a:endParaRPr sz="2000">
              <a:solidFill>
                <a:srgbClr val="1C2E46"/>
              </a:solidFill>
              <a:latin typeface="Allura"/>
              <a:sym typeface="Allura"/>
            </a:endParaRPr>
          </a:p>
        </p:txBody>
      </p:sp>
      <p:sp>
        <p:nvSpPr>
          <p:cNvPr id="16" name="Google Shape;323;p29">
            <a:extLst>
              <a:ext uri="{FF2B5EF4-FFF2-40B4-BE49-F238E27FC236}">
                <a16:creationId xmlns:a16="http://schemas.microsoft.com/office/drawing/2014/main" id="{134986A9-40DA-6619-E622-51CA6C653171}"/>
              </a:ext>
            </a:extLst>
          </p:cNvPr>
          <p:cNvSpPr txBox="1"/>
          <p:nvPr/>
        </p:nvSpPr>
        <p:spPr>
          <a:xfrm>
            <a:off x="9517227" y="4698018"/>
            <a:ext cx="2913525" cy="646290"/>
          </a:xfrm>
          <a:prstGeom prst="rect">
            <a:avLst/>
          </a:prstGeom>
          <a:noFill/>
          <a:ln>
            <a:noFill/>
          </a:ln>
        </p:spPr>
        <p:txBody>
          <a:bodyPr spcFirstLastPara="1" wrap="square" lIns="91425" tIns="45700" rIns="91425" bIns="45700" anchor="t" anchorCtr="0">
            <a:spAutoFit/>
          </a:bodyPr>
          <a:lstStyle/>
          <a:p>
            <a:pPr algn="ctr">
              <a:lnSpc>
                <a:spcPct val="90000"/>
              </a:lnSpc>
            </a:pPr>
            <a:r>
              <a:rPr lang="pt-BR" sz="2000">
                <a:solidFill>
                  <a:srgbClr val="1C2E46"/>
                </a:solidFill>
                <a:latin typeface="Allura"/>
                <a:sym typeface="Bebas Neue"/>
              </a:rPr>
              <a:t>Alto conhecimento</a:t>
            </a:r>
          </a:p>
          <a:p>
            <a:pPr algn="ctr">
              <a:lnSpc>
                <a:spcPct val="90000"/>
              </a:lnSpc>
            </a:pPr>
            <a:r>
              <a:rPr lang="pt-BR" sz="2000">
                <a:solidFill>
                  <a:srgbClr val="1C2E46"/>
                </a:solidFill>
                <a:latin typeface="Allura"/>
                <a:sym typeface="Bebas Neue"/>
              </a:rPr>
              <a:t>Baixa relevância</a:t>
            </a:r>
            <a:endParaRPr sz="2000">
              <a:solidFill>
                <a:srgbClr val="1C2E46"/>
              </a:solidFill>
              <a:latin typeface="Allura"/>
              <a:sym typeface="Allura"/>
            </a:endParaRPr>
          </a:p>
        </p:txBody>
      </p:sp>
    </p:spTree>
    <p:extLst>
      <p:ext uri="{BB962C8B-B14F-4D97-AF65-F5344CB8AC3E}">
        <p14:creationId xmlns:p14="http://schemas.microsoft.com/office/powerpoint/2010/main" val="415362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3"/>
          <p:cNvSpPr/>
          <p:nvPr/>
        </p:nvSpPr>
        <p:spPr>
          <a:xfrm>
            <a:off x="0" y="4876800"/>
            <a:ext cx="12192000" cy="1981200"/>
          </a:xfrm>
          <a:prstGeom prst="rect">
            <a:avLst/>
          </a:prstGeom>
          <a:solidFill>
            <a:srgbClr val="95874D">
              <a:alpha val="2509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2" name="Google Shape;142;p23"/>
          <p:cNvPicPr preferRelativeResize="0"/>
          <p:nvPr/>
        </p:nvPicPr>
        <p:blipFill rotWithShape="1">
          <a:blip r:embed="rId3">
            <a:alphaModFix/>
          </a:blip>
          <a:srcRect/>
          <a:stretch/>
        </p:blipFill>
        <p:spPr>
          <a:xfrm>
            <a:off x="337355" y="1295400"/>
            <a:ext cx="5585387" cy="4800600"/>
          </a:xfrm>
          <a:prstGeom prst="rect">
            <a:avLst/>
          </a:prstGeom>
          <a:noFill/>
          <a:ln>
            <a:noFill/>
          </a:ln>
        </p:spPr>
      </p:pic>
      <p:sp>
        <p:nvSpPr>
          <p:cNvPr id="143" name="Google Shape;143;p23"/>
          <p:cNvSpPr/>
          <p:nvPr/>
        </p:nvSpPr>
        <p:spPr>
          <a:xfrm>
            <a:off x="4151980" y="716313"/>
            <a:ext cx="6287420" cy="2742243"/>
          </a:xfrm>
          <a:custGeom>
            <a:avLst/>
            <a:gdLst/>
            <a:ahLst/>
            <a:cxnLst/>
            <a:rect l="l" t="t" r="r" b="b"/>
            <a:pathLst>
              <a:path w="4332127" h="1889447" extrusionOk="0">
                <a:moveTo>
                  <a:pt x="4054868" y="0"/>
                </a:moveTo>
                <a:lnTo>
                  <a:pt x="490844" y="0"/>
                </a:lnTo>
                <a:cubicBezTo>
                  <a:pt x="337795" y="0"/>
                  <a:pt x="213680" y="123522"/>
                  <a:pt x="213680" y="275857"/>
                </a:cubicBezTo>
                <a:lnTo>
                  <a:pt x="213680" y="1548168"/>
                </a:lnTo>
                <a:cubicBezTo>
                  <a:pt x="213680" y="1548168"/>
                  <a:pt x="219581" y="1779713"/>
                  <a:pt x="0" y="1889447"/>
                </a:cubicBezTo>
                <a:lnTo>
                  <a:pt x="526632" y="1889447"/>
                </a:lnTo>
                <a:lnTo>
                  <a:pt x="526632" y="1889447"/>
                </a:lnTo>
                <a:cubicBezTo>
                  <a:pt x="527298" y="1889447"/>
                  <a:pt x="528060" y="1889447"/>
                  <a:pt x="528726" y="1889447"/>
                </a:cubicBezTo>
                <a:lnTo>
                  <a:pt x="4054963" y="1889447"/>
                </a:lnTo>
                <a:cubicBezTo>
                  <a:pt x="4208013" y="1889447"/>
                  <a:pt x="4332128" y="1765925"/>
                  <a:pt x="4332128" y="1613590"/>
                </a:cubicBezTo>
                <a:lnTo>
                  <a:pt x="4332128" y="275857"/>
                </a:lnTo>
                <a:cubicBezTo>
                  <a:pt x="4332033" y="123522"/>
                  <a:pt x="4207918" y="0"/>
                  <a:pt x="4054868" y="0"/>
                </a:cubicBezTo>
                <a:lnTo>
                  <a:pt x="4054868" y="0"/>
                </a:lnTo>
                <a:close/>
              </a:path>
            </a:pathLst>
          </a:custGeom>
          <a:solidFill>
            <a:srgbClr val="D2D7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3"/>
          <p:cNvSpPr txBox="1"/>
          <p:nvPr/>
        </p:nvSpPr>
        <p:spPr>
          <a:xfrm>
            <a:off x="455040" y="485833"/>
            <a:ext cx="6765106" cy="712582"/>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pt-BR" sz="4400">
                <a:solidFill>
                  <a:srgbClr val="95874D"/>
                </a:solidFill>
                <a:latin typeface="Bebas Neue"/>
                <a:ea typeface="Bebas Neue"/>
                <a:cs typeface="Bebas Neue"/>
                <a:sym typeface="Bebas Neue"/>
              </a:rPr>
              <a:t>COM QUEM FALAMOS</a:t>
            </a:r>
            <a:endParaRPr/>
          </a:p>
        </p:txBody>
      </p:sp>
      <p:sp>
        <p:nvSpPr>
          <p:cNvPr id="145" name="Google Shape;145;p23"/>
          <p:cNvSpPr txBox="1"/>
          <p:nvPr/>
        </p:nvSpPr>
        <p:spPr>
          <a:xfrm>
            <a:off x="4791659" y="821396"/>
            <a:ext cx="54102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2800"/>
              <a:buFont typeface="Georgia"/>
              <a:buNone/>
            </a:pPr>
            <a:r>
              <a:rPr lang="pt-BR" sz="2800" b="1" u="none" strike="noStrike" cap="none">
                <a:solidFill>
                  <a:srgbClr val="1C2E46"/>
                </a:solidFill>
                <a:latin typeface="Georgia"/>
                <a:ea typeface="Georgia"/>
                <a:cs typeface="Georgia"/>
                <a:sym typeface="Georgia"/>
              </a:rPr>
              <a:t>1079 contatos </a:t>
            </a:r>
            <a:br>
              <a:rPr lang="pt-BR" sz="3200" b="1" u="none" strike="noStrike" cap="none">
                <a:solidFill>
                  <a:srgbClr val="1C2E46"/>
                </a:solidFill>
                <a:latin typeface="Georgia"/>
                <a:ea typeface="Georgia"/>
                <a:cs typeface="Georgia"/>
                <a:sym typeface="Georgia"/>
              </a:rPr>
            </a:br>
            <a:r>
              <a:rPr lang="pt-BR" sz="1600" u="none" strike="noStrike" cap="none">
                <a:solidFill>
                  <a:srgbClr val="1C2E46"/>
                </a:solidFill>
                <a:latin typeface="Calibri Light" panose="020F0302020204030204" pitchFamily="34" charset="0"/>
                <a:ea typeface="Calibri"/>
                <a:cs typeface="Calibri Light" panose="020F0302020204030204" pitchFamily="34" charset="0"/>
                <a:sym typeface="Calibri"/>
              </a:rPr>
              <a:t>(</a:t>
            </a:r>
            <a:r>
              <a:rPr lang="pt-BR" sz="1600">
                <a:solidFill>
                  <a:srgbClr val="1C2E46"/>
                </a:solidFill>
                <a:latin typeface="Calibri Light" panose="020F0302020204030204" pitchFamily="34" charset="0"/>
                <a:ea typeface="Calibri"/>
                <a:cs typeface="Calibri Light" panose="020F0302020204030204" pitchFamily="34" charset="0"/>
                <a:sym typeface="Calibri"/>
              </a:rPr>
              <a:t>955</a:t>
            </a:r>
            <a:r>
              <a:rPr lang="pt-BR" sz="1600" u="none" strike="noStrike" cap="none">
                <a:solidFill>
                  <a:srgbClr val="1C2E46"/>
                </a:solidFill>
                <a:latin typeface="Calibri Light" panose="020F0302020204030204" pitchFamily="34" charset="0"/>
                <a:ea typeface="Calibri"/>
                <a:cs typeface="Calibri Light" panose="020F0302020204030204" pitchFamily="34" charset="0"/>
                <a:sym typeface="Calibri"/>
              </a:rPr>
              <a:t> assistiram concertos na Osesp</a:t>
            </a:r>
            <a:br>
              <a:rPr lang="pt-BR" sz="1600" u="none" strike="noStrike" cap="none">
                <a:solidFill>
                  <a:srgbClr val="1C2E46"/>
                </a:solidFill>
                <a:latin typeface="Calibri Light" panose="020F0302020204030204" pitchFamily="34" charset="0"/>
                <a:ea typeface="Calibri"/>
                <a:cs typeface="Calibri Light" panose="020F0302020204030204" pitchFamily="34" charset="0"/>
                <a:sym typeface="Calibri"/>
              </a:rPr>
            </a:br>
            <a:r>
              <a:rPr lang="pt-BR" sz="1600" u="none" strike="noStrike" cap="none">
                <a:solidFill>
                  <a:srgbClr val="1C2E46"/>
                </a:solidFill>
                <a:latin typeface="Calibri Light" panose="020F0302020204030204" pitchFamily="34" charset="0"/>
                <a:ea typeface="Calibri"/>
                <a:cs typeface="Calibri Light" panose="020F0302020204030204" pitchFamily="34" charset="0"/>
                <a:sym typeface="Calibri"/>
              </a:rPr>
              <a:t>este ano e 279 não assistiram);</a:t>
            </a:r>
            <a:endParaRPr sz="200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p:txBody>
      </p:sp>
      <p:graphicFrame>
        <p:nvGraphicFramePr>
          <p:cNvPr id="147" name="Google Shape;147;p23"/>
          <p:cNvGraphicFramePr/>
          <p:nvPr>
            <p:extLst>
              <p:ext uri="{D42A27DB-BD31-4B8C-83A1-F6EECF244321}">
                <p14:modId xmlns:p14="http://schemas.microsoft.com/office/powerpoint/2010/main" val="268465763"/>
              </p:ext>
            </p:extLst>
          </p:nvPr>
        </p:nvGraphicFramePr>
        <p:xfrm>
          <a:off x="6096000" y="4655960"/>
          <a:ext cx="4285300" cy="1452375"/>
        </p:xfrm>
        <a:graphic>
          <a:graphicData uri="http://schemas.openxmlformats.org/drawingml/2006/table">
            <a:tbl>
              <a:tblPr firstRow="1">
                <a:noFill/>
                <a:tableStyleId>{92475FB8-E0E0-4428-AE14-0C280B31417A}</a:tableStyleId>
              </a:tblPr>
              <a:tblGrid>
                <a:gridCol w="1442450">
                  <a:extLst>
                    <a:ext uri="{9D8B030D-6E8A-4147-A177-3AD203B41FA5}">
                      <a16:colId xmlns:a16="http://schemas.microsoft.com/office/drawing/2014/main" val="20000"/>
                    </a:ext>
                  </a:extLst>
                </a:gridCol>
                <a:gridCol w="1595250">
                  <a:extLst>
                    <a:ext uri="{9D8B030D-6E8A-4147-A177-3AD203B41FA5}">
                      <a16:colId xmlns:a16="http://schemas.microsoft.com/office/drawing/2014/main" val="20001"/>
                    </a:ext>
                  </a:extLst>
                </a:gridCol>
                <a:gridCol w="1247600">
                  <a:extLst>
                    <a:ext uri="{9D8B030D-6E8A-4147-A177-3AD203B41FA5}">
                      <a16:colId xmlns:a16="http://schemas.microsoft.com/office/drawing/2014/main" val="20002"/>
                    </a:ext>
                  </a:extLst>
                </a:gridCol>
              </a:tblGrid>
              <a:tr h="350125">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ANO</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UNIVERSO</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REALIZADO</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extLst>
                  <a:ext uri="{0D108BD9-81ED-4DB2-BD59-A6C34878D82A}">
                    <a16:rowId xmlns:a16="http://schemas.microsoft.com/office/drawing/2014/main" val="10000"/>
                  </a:ext>
                </a:extLst>
              </a:tr>
              <a:tr h="220450">
                <a:tc>
                  <a:txBody>
                    <a:bodyPr/>
                    <a:lstStyle/>
                    <a:p>
                      <a:pPr marL="0" marR="0" lvl="0" indent="0" algn="ctr" rtl="0">
                        <a:lnSpc>
                          <a:spcPct val="100000"/>
                        </a:lnSpc>
                        <a:spcBef>
                          <a:spcPts val="0"/>
                        </a:spcBef>
                        <a:spcAft>
                          <a:spcPts val="0"/>
                        </a:spcAft>
                        <a:buClr>
                          <a:schemeClr val="dk1"/>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2022</a:t>
                      </a:r>
                      <a:endParaRPr b="0" i="0">
                        <a:solidFill>
                          <a:srgbClr val="1C2E46"/>
                        </a:solidFill>
                        <a:latin typeface="Calibri Light" panose="020F0302020204030204" pitchFamily="34" charset="0"/>
                        <a:cs typeface="Calibri Light" panose="020F0302020204030204" pitchFamily="34" charset="0"/>
                      </a:endParaRPr>
                    </a:p>
                  </a:txBody>
                  <a:tcPr marL="52650" marR="52650" marT="19750" marB="197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60.000</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746</a:t>
                      </a:r>
                      <a:endParaRPr b="0" i="0">
                        <a:solidFill>
                          <a:srgbClr val="1C2E46"/>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20450">
                <a:tc>
                  <a:txBody>
                    <a:bodyPr/>
                    <a:lstStyle/>
                    <a:p>
                      <a:pPr marL="0" marR="0" lvl="0" indent="0" algn="ctr" rtl="0">
                        <a:lnSpc>
                          <a:spcPct val="100000"/>
                        </a:lnSpc>
                        <a:spcBef>
                          <a:spcPts val="0"/>
                        </a:spcBef>
                        <a:spcAft>
                          <a:spcPts val="0"/>
                        </a:spcAft>
                        <a:buClr>
                          <a:schemeClr val="dk1"/>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2021</a:t>
                      </a:r>
                      <a:endParaRPr b="0" i="0">
                        <a:solidFill>
                          <a:srgbClr val="1C2E46"/>
                        </a:solidFill>
                        <a:latin typeface="Calibri Light" panose="020F0302020204030204" pitchFamily="34" charset="0"/>
                        <a:cs typeface="Calibri Light" panose="020F0302020204030204" pitchFamily="34" charset="0"/>
                      </a:endParaRPr>
                    </a:p>
                  </a:txBody>
                  <a:tcPr marL="52650" marR="52650" marT="19750" marB="197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39,930</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1.053</a:t>
                      </a:r>
                      <a:endParaRPr b="0" i="0">
                        <a:solidFill>
                          <a:srgbClr val="1C2E46"/>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220450">
                <a:tc>
                  <a:txBody>
                    <a:bodyPr/>
                    <a:lstStyle/>
                    <a:p>
                      <a:pPr marL="0" marR="0" lvl="0" indent="0" algn="ctr" rtl="0">
                        <a:lnSpc>
                          <a:spcPct val="100000"/>
                        </a:lnSpc>
                        <a:spcBef>
                          <a:spcPts val="0"/>
                        </a:spcBef>
                        <a:spcAft>
                          <a:spcPts val="0"/>
                        </a:spcAft>
                        <a:buClr>
                          <a:schemeClr val="dk1"/>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2019</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35.946</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1.682</a:t>
                      </a:r>
                      <a:endParaRPr b="0" i="0">
                        <a:solidFill>
                          <a:srgbClr val="1C2E46"/>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220450">
                <a:tc>
                  <a:txBody>
                    <a:bodyPr/>
                    <a:lstStyle/>
                    <a:p>
                      <a:pPr marL="0" marR="0" lvl="0" indent="0" algn="ctr" rtl="0">
                        <a:lnSpc>
                          <a:spcPct val="100000"/>
                        </a:lnSpc>
                        <a:spcBef>
                          <a:spcPts val="0"/>
                        </a:spcBef>
                        <a:spcAft>
                          <a:spcPts val="0"/>
                        </a:spcAft>
                        <a:buClr>
                          <a:schemeClr val="dk1"/>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2018</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18.619</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1.392</a:t>
                      </a:r>
                      <a:endParaRPr b="0" i="0">
                        <a:solidFill>
                          <a:srgbClr val="1C2E46"/>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220450">
                <a:tc>
                  <a:txBody>
                    <a:bodyPr/>
                    <a:lstStyle/>
                    <a:p>
                      <a:pPr marL="0" marR="0" lvl="0" indent="0" algn="ctr" rtl="0">
                        <a:lnSpc>
                          <a:spcPct val="100000"/>
                        </a:lnSpc>
                        <a:spcBef>
                          <a:spcPts val="0"/>
                        </a:spcBef>
                        <a:spcAft>
                          <a:spcPts val="0"/>
                        </a:spcAft>
                        <a:buClr>
                          <a:schemeClr val="dk1"/>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2017</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28.646</a:t>
                      </a:r>
                      <a:endParaRP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52650" marR="52650" marT="19750" marB="197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1.168</a:t>
                      </a:r>
                      <a:endParaRPr b="0" i="0">
                        <a:solidFill>
                          <a:srgbClr val="1C2E46"/>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148" name="Google Shape;148;p23"/>
          <p:cNvSpPr txBox="1"/>
          <p:nvPr/>
        </p:nvSpPr>
        <p:spPr>
          <a:xfrm>
            <a:off x="4800600" y="1878401"/>
            <a:ext cx="3485485" cy="14926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Homens e mulheres;</a:t>
            </a:r>
            <a:endParaRPr>
              <a:latin typeface="Calibri Light" panose="020F0302020204030204" pitchFamily="34" charset="0"/>
              <a:cs typeface="Calibri Light" panose="020F0302020204030204" pitchFamily="34" charset="0"/>
            </a:endParaRPr>
          </a:p>
          <a:p>
            <a:pPr marL="0" marR="0" lvl="0" indent="0" algn="l" rtl="0">
              <a:lnSpc>
                <a:spcPct val="150000"/>
              </a:lnSpc>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Acima de 16 anos;</a:t>
            </a:r>
            <a:endParaRPr>
              <a:latin typeface="Calibri Light" panose="020F0302020204030204" pitchFamily="34" charset="0"/>
              <a:cs typeface="Calibri Light" panose="020F0302020204030204" pitchFamily="34" charset="0"/>
            </a:endParaRPr>
          </a:p>
          <a:p>
            <a:pPr marL="0" marR="0" lvl="0" indent="0" algn="l" rtl="0">
              <a:lnSpc>
                <a:spcPct val="150000"/>
              </a:lnSpc>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Frequentadores da Sala São Paulo; </a:t>
            </a:r>
            <a:endParaRPr>
              <a:latin typeface="Calibri Light" panose="020F0302020204030204" pitchFamily="34" charset="0"/>
              <a:cs typeface="Calibri Light" panose="020F0302020204030204" pitchFamily="34" charset="0"/>
            </a:endParaRPr>
          </a:p>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Assinantes e compradores de ingressos avulsos.</a:t>
            </a:r>
            <a:endParaRPr>
              <a:latin typeface="Calibri Light" panose="020F0302020204030204" pitchFamily="34" charset="0"/>
              <a:cs typeface="Calibri Light" panose="020F0302020204030204" pitchFamily="34" charset="0"/>
            </a:endParaRPr>
          </a:p>
        </p:txBody>
      </p:sp>
      <p:cxnSp>
        <p:nvCxnSpPr>
          <p:cNvPr id="149" name="Google Shape;149;p23"/>
          <p:cNvCxnSpPr/>
          <p:nvPr/>
        </p:nvCxnSpPr>
        <p:spPr>
          <a:xfrm>
            <a:off x="4915516" y="2903859"/>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150" name="Google Shape;150;p23"/>
          <p:cNvCxnSpPr/>
          <p:nvPr/>
        </p:nvCxnSpPr>
        <p:spPr>
          <a:xfrm>
            <a:off x="4915516" y="2572021"/>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151" name="Google Shape;151;p23"/>
          <p:cNvCxnSpPr/>
          <p:nvPr/>
        </p:nvCxnSpPr>
        <p:spPr>
          <a:xfrm>
            <a:off x="4915516" y="2240182"/>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152" name="Google Shape;152;p23"/>
          <p:cNvCxnSpPr/>
          <p:nvPr/>
        </p:nvCxnSpPr>
        <p:spPr>
          <a:xfrm>
            <a:off x="4915516" y="1931838"/>
            <a:ext cx="3370569" cy="0"/>
          </a:xfrm>
          <a:prstGeom prst="straightConnector1">
            <a:avLst/>
          </a:prstGeom>
          <a:noFill/>
          <a:ln w="9525" cap="flat" cmpd="sng">
            <a:solidFill>
              <a:srgbClr val="95874D"/>
            </a:solidFill>
            <a:prstDash val="solid"/>
            <a:miter lim="800000"/>
            <a:headEnd type="none" w="sm" len="sm"/>
            <a:tailEnd type="none" w="sm" len="sm"/>
          </a:ln>
        </p:spPr>
      </p:cxnSp>
      <p:pic>
        <p:nvPicPr>
          <p:cNvPr id="3" name="Picture 2">
            <a:extLst>
              <a:ext uri="{FF2B5EF4-FFF2-40B4-BE49-F238E27FC236}">
                <a16:creationId xmlns:a16="http://schemas.microsoft.com/office/drawing/2014/main" id="{C8F9C11B-AA99-125D-B127-894066B028E4}"/>
              </a:ext>
            </a:extLst>
          </p:cNvPr>
          <p:cNvPicPr>
            <a:picLocks noChangeAspect="1"/>
          </p:cNvPicPr>
          <p:nvPr/>
        </p:nvPicPr>
        <p:blipFill rotWithShape="1">
          <a:blip r:embed="rId4"/>
          <a:srcRect t="5787" r="16105"/>
          <a:stretch/>
        </p:blipFill>
        <p:spPr>
          <a:xfrm>
            <a:off x="7694951" y="0"/>
            <a:ext cx="4497049" cy="5781108"/>
          </a:xfrm>
          <a:prstGeom prst="rect">
            <a:avLst/>
          </a:prstGeom>
        </p:spPr>
      </p:pic>
      <p:sp>
        <p:nvSpPr>
          <p:cNvPr id="4" name="Google Shape;333;p29">
            <a:extLst>
              <a:ext uri="{FF2B5EF4-FFF2-40B4-BE49-F238E27FC236}">
                <a16:creationId xmlns:a16="http://schemas.microsoft.com/office/drawing/2014/main" id="{2F7EA9D9-13AA-C706-4471-242758BF8AA9}"/>
              </a:ext>
            </a:extLst>
          </p:cNvPr>
          <p:cNvSpPr/>
          <p:nvPr/>
        </p:nvSpPr>
        <p:spPr>
          <a:xfrm>
            <a:off x="273323" y="1570619"/>
            <a:ext cx="1290324" cy="1001402"/>
          </a:xfrm>
          <a:custGeom>
            <a:avLst/>
            <a:gdLst/>
            <a:ahLst/>
            <a:cxnLst/>
            <a:rect l="l" t="t" r="r" b="b"/>
            <a:pathLst>
              <a:path w="943345" h="732117" extrusionOk="0">
                <a:moveTo>
                  <a:pt x="366134" y="0"/>
                </a:moveTo>
                <a:lnTo>
                  <a:pt x="403852" y="0"/>
                </a:lnTo>
                <a:cubicBezTo>
                  <a:pt x="606057" y="0"/>
                  <a:pt x="769987" y="163887"/>
                  <a:pt x="769987" y="366064"/>
                </a:cubicBezTo>
                <a:lnTo>
                  <a:pt x="769987" y="449129"/>
                </a:lnTo>
                <a:cubicBezTo>
                  <a:pt x="769987" y="449129"/>
                  <a:pt x="769987" y="454038"/>
                  <a:pt x="769987" y="454038"/>
                </a:cubicBezTo>
                <a:cubicBezTo>
                  <a:pt x="769987" y="454038"/>
                  <a:pt x="765222" y="642727"/>
                  <a:pt x="943345" y="732118"/>
                </a:cubicBezTo>
                <a:lnTo>
                  <a:pt x="516148" y="732118"/>
                </a:lnTo>
                <a:cubicBezTo>
                  <a:pt x="516148" y="732118"/>
                  <a:pt x="516192" y="732073"/>
                  <a:pt x="516192" y="732073"/>
                </a:cubicBezTo>
                <a:cubicBezTo>
                  <a:pt x="515623" y="732073"/>
                  <a:pt x="515054" y="732118"/>
                  <a:pt x="514474" y="732118"/>
                </a:cubicBezTo>
                <a:lnTo>
                  <a:pt x="366134" y="732118"/>
                </a:lnTo>
                <a:cubicBezTo>
                  <a:pt x="163918" y="732129"/>
                  <a:pt x="0" y="568242"/>
                  <a:pt x="0" y="366064"/>
                </a:cubicBezTo>
                <a:lnTo>
                  <a:pt x="0" y="366064"/>
                </a:lnTo>
                <a:cubicBezTo>
                  <a:pt x="0" y="163898"/>
                  <a:pt x="163918" y="0"/>
                  <a:pt x="366134" y="0"/>
                </a:cubicBezTo>
                <a:close/>
              </a:path>
            </a:pathLst>
          </a:custGeom>
          <a:solidFill>
            <a:srgbClr val="95874D"/>
          </a:solidFill>
          <a:ln w="22225" cap="flat" cmpd="sng">
            <a:solidFill>
              <a:srgbClr val="F1F6F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Freeform 4">
            <a:extLst>
              <a:ext uri="{FF2B5EF4-FFF2-40B4-BE49-F238E27FC236}">
                <a16:creationId xmlns:a16="http://schemas.microsoft.com/office/drawing/2014/main" id="{C1A31482-50EE-8106-9114-E7CAF3C61ED2}"/>
              </a:ext>
            </a:extLst>
          </p:cNvPr>
          <p:cNvSpPr/>
          <p:nvPr/>
        </p:nvSpPr>
        <p:spPr>
          <a:xfrm>
            <a:off x="647547" y="1891412"/>
            <a:ext cx="348796" cy="392044"/>
          </a:xfrm>
          <a:custGeom>
            <a:avLst/>
            <a:gdLst>
              <a:gd name="connsiteX0" fmla="*/ 24466 w 456329"/>
              <a:gd name="connsiteY0" fmla="*/ 408165 h 512910"/>
              <a:gd name="connsiteX1" fmla="*/ 161593 w 456329"/>
              <a:gd name="connsiteY1" fmla="*/ 270971 h 512910"/>
              <a:gd name="connsiteX2" fmla="*/ 294737 w 456329"/>
              <a:gd name="connsiteY2" fmla="*/ 270971 h 512910"/>
              <a:gd name="connsiteX3" fmla="*/ 431863 w 456329"/>
              <a:gd name="connsiteY3" fmla="*/ 408165 h 512910"/>
              <a:gd name="connsiteX4" fmla="*/ 431863 w 456329"/>
              <a:gd name="connsiteY4" fmla="*/ 471354 h 512910"/>
              <a:gd name="connsiteX5" fmla="*/ 414793 w 456329"/>
              <a:gd name="connsiteY5" fmla="*/ 488432 h 512910"/>
              <a:gd name="connsiteX6" fmla="*/ 40967 w 456329"/>
              <a:gd name="connsiteY6" fmla="*/ 488432 h 512910"/>
              <a:gd name="connsiteX7" fmla="*/ 23897 w 456329"/>
              <a:gd name="connsiteY7" fmla="*/ 471354 h 512910"/>
              <a:gd name="connsiteX8" fmla="*/ 24466 w 456329"/>
              <a:gd name="connsiteY8" fmla="*/ 408165 h 512910"/>
              <a:gd name="connsiteX9" fmla="*/ 41536 w 456329"/>
              <a:gd name="connsiteY9" fmla="*/ 512910 h 512910"/>
              <a:gd name="connsiteX10" fmla="*/ 415363 w 456329"/>
              <a:gd name="connsiteY10" fmla="*/ 512910 h 512910"/>
              <a:gd name="connsiteX11" fmla="*/ 456330 w 456329"/>
              <a:gd name="connsiteY11" fmla="*/ 471923 h 512910"/>
              <a:gd name="connsiteX12" fmla="*/ 456330 w 456329"/>
              <a:gd name="connsiteY12" fmla="*/ 408734 h 512910"/>
              <a:gd name="connsiteX13" fmla="*/ 294737 w 456329"/>
              <a:gd name="connsiteY13" fmla="*/ 247062 h 512910"/>
              <a:gd name="connsiteX14" fmla="*/ 161593 w 456329"/>
              <a:gd name="connsiteY14" fmla="*/ 247062 h 512910"/>
              <a:gd name="connsiteX15" fmla="*/ 0 w 456329"/>
              <a:gd name="connsiteY15" fmla="*/ 408734 h 512910"/>
              <a:gd name="connsiteX16" fmla="*/ 0 w 456329"/>
              <a:gd name="connsiteY16" fmla="*/ 471923 h 512910"/>
              <a:gd name="connsiteX17" fmla="*/ 41536 w 456329"/>
              <a:gd name="connsiteY17" fmla="*/ 512910 h 512910"/>
              <a:gd name="connsiteX18" fmla="*/ 228734 w 456329"/>
              <a:gd name="connsiteY18" fmla="*/ 24478 h 512910"/>
              <a:gd name="connsiteX19" fmla="*/ 321479 w 456329"/>
              <a:gd name="connsiteY19" fmla="*/ 117269 h 512910"/>
              <a:gd name="connsiteX20" fmla="*/ 228734 w 456329"/>
              <a:gd name="connsiteY20" fmla="*/ 210060 h 512910"/>
              <a:gd name="connsiteX21" fmla="*/ 135988 w 456329"/>
              <a:gd name="connsiteY21" fmla="*/ 117269 h 512910"/>
              <a:gd name="connsiteX22" fmla="*/ 228734 w 456329"/>
              <a:gd name="connsiteY22" fmla="*/ 24478 h 512910"/>
              <a:gd name="connsiteX23" fmla="*/ 228734 w 456329"/>
              <a:gd name="connsiteY23" fmla="*/ 233400 h 512910"/>
              <a:gd name="connsiteX24" fmla="*/ 345377 w 456329"/>
              <a:gd name="connsiteY24" fmla="*/ 116700 h 512910"/>
              <a:gd name="connsiteX25" fmla="*/ 228734 w 456329"/>
              <a:gd name="connsiteY25" fmla="*/ 0 h 512910"/>
              <a:gd name="connsiteX26" fmla="*/ 112091 w 456329"/>
              <a:gd name="connsiteY26" fmla="*/ 116700 h 512910"/>
              <a:gd name="connsiteX27" fmla="*/ 228734 w 456329"/>
              <a:gd name="connsiteY27" fmla="*/ 233400 h 51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6329" h="512910">
                <a:moveTo>
                  <a:pt x="24466" y="408165"/>
                </a:moveTo>
                <a:cubicBezTo>
                  <a:pt x="24466" y="332452"/>
                  <a:pt x="85917" y="270971"/>
                  <a:pt x="161593" y="270971"/>
                </a:cubicBezTo>
                <a:lnTo>
                  <a:pt x="294737" y="270971"/>
                </a:lnTo>
                <a:cubicBezTo>
                  <a:pt x="370412" y="270971"/>
                  <a:pt x="431863" y="332452"/>
                  <a:pt x="431863" y="408165"/>
                </a:cubicBezTo>
                <a:lnTo>
                  <a:pt x="431863" y="471354"/>
                </a:lnTo>
                <a:cubicBezTo>
                  <a:pt x="431863" y="481031"/>
                  <a:pt x="424466" y="488432"/>
                  <a:pt x="414793" y="488432"/>
                </a:cubicBezTo>
                <a:lnTo>
                  <a:pt x="40967" y="488432"/>
                </a:lnTo>
                <a:cubicBezTo>
                  <a:pt x="31294" y="488432"/>
                  <a:pt x="23897" y="481031"/>
                  <a:pt x="23897" y="471354"/>
                </a:cubicBezTo>
                <a:cubicBezTo>
                  <a:pt x="24466" y="471923"/>
                  <a:pt x="24466" y="408165"/>
                  <a:pt x="24466" y="408165"/>
                </a:cubicBezTo>
                <a:close/>
                <a:moveTo>
                  <a:pt x="41536" y="512910"/>
                </a:moveTo>
                <a:lnTo>
                  <a:pt x="415363" y="512910"/>
                </a:lnTo>
                <a:cubicBezTo>
                  <a:pt x="438122" y="512910"/>
                  <a:pt x="456330" y="494694"/>
                  <a:pt x="456330" y="471923"/>
                </a:cubicBezTo>
                <a:lnTo>
                  <a:pt x="456330" y="408734"/>
                </a:lnTo>
                <a:cubicBezTo>
                  <a:pt x="456330" y="319928"/>
                  <a:pt x="384068" y="247631"/>
                  <a:pt x="294737" y="247062"/>
                </a:cubicBezTo>
                <a:lnTo>
                  <a:pt x="161593" y="247062"/>
                </a:lnTo>
                <a:cubicBezTo>
                  <a:pt x="72831" y="247062"/>
                  <a:pt x="569" y="319359"/>
                  <a:pt x="0" y="408734"/>
                </a:cubicBezTo>
                <a:lnTo>
                  <a:pt x="0" y="471923"/>
                </a:lnTo>
                <a:cubicBezTo>
                  <a:pt x="569" y="494124"/>
                  <a:pt x="18777" y="512910"/>
                  <a:pt x="41536" y="512910"/>
                </a:cubicBezTo>
                <a:close/>
                <a:moveTo>
                  <a:pt x="228734" y="24478"/>
                </a:moveTo>
                <a:cubicBezTo>
                  <a:pt x="279943" y="24478"/>
                  <a:pt x="321479" y="66035"/>
                  <a:pt x="321479" y="117269"/>
                </a:cubicBezTo>
                <a:cubicBezTo>
                  <a:pt x="321479" y="168503"/>
                  <a:pt x="279943" y="210060"/>
                  <a:pt x="228734" y="210060"/>
                </a:cubicBezTo>
                <a:cubicBezTo>
                  <a:pt x="177525" y="210060"/>
                  <a:pt x="135988" y="168503"/>
                  <a:pt x="135988" y="117269"/>
                </a:cubicBezTo>
                <a:cubicBezTo>
                  <a:pt x="135988" y="66035"/>
                  <a:pt x="177525" y="24478"/>
                  <a:pt x="228734" y="24478"/>
                </a:cubicBezTo>
                <a:close/>
                <a:moveTo>
                  <a:pt x="228734" y="233400"/>
                </a:moveTo>
                <a:cubicBezTo>
                  <a:pt x="293030" y="233400"/>
                  <a:pt x="345377" y="181027"/>
                  <a:pt x="345377" y="116700"/>
                </a:cubicBezTo>
                <a:cubicBezTo>
                  <a:pt x="345377" y="52373"/>
                  <a:pt x="293030" y="0"/>
                  <a:pt x="228734" y="0"/>
                </a:cubicBezTo>
                <a:cubicBezTo>
                  <a:pt x="164438" y="0"/>
                  <a:pt x="112091" y="52373"/>
                  <a:pt x="112091" y="116700"/>
                </a:cubicBezTo>
                <a:cubicBezTo>
                  <a:pt x="112091" y="181596"/>
                  <a:pt x="164438" y="233400"/>
                  <a:pt x="228734" y="233400"/>
                </a:cubicBezTo>
                <a:close/>
              </a:path>
            </a:pathLst>
          </a:custGeom>
          <a:solidFill>
            <a:srgbClr val="1C2E46"/>
          </a:solidFill>
          <a:ln w="19050" cap="flat">
            <a:solidFill>
              <a:srgbClr val="1C2E46"/>
            </a:solidFill>
            <a:prstDash val="solid"/>
            <a:miter/>
          </a:ln>
        </p:spPr>
        <p:txBody>
          <a:bodyPr rtlCol="0" anchor="ctr"/>
          <a:lstStyle/>
          <a:p>
            <a:endParaRPr lang="en-BR"/>
          </a:p>
        </p:txBody>
      </p:sp>
      <p:sp>
        <p:nvSpPr>
          <p:cNvPr id="6" name="Slide Number Placeholder 5">
            <a:extLst>
              <a:ext uri="{FF2B5EF4-FFF2-40B4-BE49-F238E27FC236}">
                <a16:creationId xmlns:a16="http://schemas.microsoft.com/office/drawing/2014/main" id="{2D6209AC-C8C0-1114-31CA-56E747AFE0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a:t>
            </a:fld>
            <a:endParaRPr lang="pt-BR"/>
          </a:p>
        </p:txBody>
      </p:sp>
      <p:graphicFrame>
        <p:nvGraphicFramePr>
          <p:cNvPr id="146" name="Google Shape;146;p23"/>
          <p:cNvGraphicFramePr/>
          <p:nvPr>
            <p:extLst>
              <p:ext uri="{D42A27DB-BD31-4B8C-83A1-F6EECF244321}">
                <p14:modId xmlns:p14="http://schemas.microsoft.com/office/powerpoint/2010/main" val="3906349109"/>
              </p:ext>
            </p:extLst>
          </p:nvPr>
        </p:nvGraphicFramePr>
        <p:xfrm>
          <a:off x="6114403" y="3890819"/>
          <a:ext cx="4288525" cy="678994"/>
        </p:xfrm>
        <a:graphic>
          <a:graphicData uri="http://schemas.openxmlformats.org/drawingml/2006/table">
            <a:tbl>
              <a:tblPr firstRow="1">
                <a:noFill/>
                <a:tableStyleId>{92475FB8-E0E0-4428-AE14-0C280B31417A}</a:tableStyleId>
              </a:tblPr>
              <a:tblGrid>
                <a:gridCol w="1146175">
                  <a:extLst>
                    <a:ext uri="{9D8B030D-6E8A-4147-A177-3AD203B41FA5}">
                      <a16:colId xmlns:a16="http://schemas.microsoft.com/office/drawing/2014/main" val="20000"/>
                    </a:ext>
                  </a:extLst>
                </a:gridCol>
                <a:gridCol w="1267600">
                  <a:extLst>
                    <a:ext uri="{9D8B030D-6E8A-4147-A177-3AD203B41FA5}">
                      <a16:colId xmlns:a16="http://schemas.microsoft.com/office/drawing/2014/main" val="20001"/>
                    </a:ext>
                  </a:extLst>
                </a:gridCol>
                <a:gridCol w="991325">
                  <a:extLst>
                    <a:ext uri="{9D8B030D-6E8A-4147-A177-3AD203B41FA5}">
                      <a16:colId xmlns:a16="http://schemas.microsoft.com/office/drawing/2014/main" val="20002"/>
                    </a:ext>
                  </a:extLst>
                </a:gridCol>
                <a:gridCol w="883425">
                  <a:extLst>
                    <a:ext uri="{9D8B030D-6E8A-4147-A177-3AD203B41FA5}">
                      <a16:colId xmlns:a16="http://schemas.microsoft.com/office/drawing/2014/main" val="20003"/>
                    </a:ext>
                  </a:extLst>
                </a:gridCol>
              </a:tblGrid>
              <a:tr h="458544">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PERFIL</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UNIVERSO 20223</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REALIZADO 2023</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tc>
                  <a:txBody>
                    <a:bodyPr/>
                    <a:lstStyle/>
                    <a:p>
                      <a:pPr marL="0" marR="0" lvl="0" indent="0" algn="ctr" rtl="0">
                        <a:lnSpc>
                          <a:spcPct val="100000"/>
                        </a:lnSpc>
                        <a:spcBef>
                          <a:spcPts val="0"/>
                        </a:spcBef>
                        <a:spcAft>
                          <a:spcPts val="0"/>
                        </a:spcAft>
                        <a:buClr>
                          <a:srgbClr val="983703"/>
                        </a:buClr>
                        <a:buSzPts val="1000"/>
                        <a:buFont typeface="Arial"/>
                        <a:buNone/>
                      </a:pPr>
                      <a:r>
                        <a:rPr lang="pt-BR" sz="1100" u="none" strike="noStrike" cap="none">
                          <a:solidFill>
                            <a:srgbClr val="983703"/>
                          </a:solidFill>
                          <a:latin typeface="Bebas Neue" panose="020B0606020202050201" pitchFamily="34" charset="77"/>
                          <a:ea typeface="Arial"/>
                          <a:cs typeface="Arial"/>
                          <a:sym typeface="Arial"/>
                        </a:rPr>
                        <a:t>MARGEM  </a:t>
                      </a:r>
                      <a:br>
                        <a:rPr lang="pt-BR" sz="1100" u="none" strike="noStrike" cap="none">
                          <a:solidFill>
                            <a:srgbClr val="983703"/>
                          </a:solidFill>
                          <a:latin typeface="Bebas Neue" panose="020B0606020202050201" pitchFamily="34" charset="77"/>
                          <a:ea typeface="Arial"/>
                          <a:cs typeface="Arial"/>
                          <a:sym typeface="Arial"/>
                        </a:rPr>
                      </a:br>
                      <a:r>
                        <a:rPr lang="pt-BR" sz="1100" u="none" strike="noStrike" cap="none">
                          <a:solidFill>
                            <a:srgbClr val="983703"/>
                          </a:solidFill>
                          <a:latin typeface="Bebas Neue" panose="020B0606020202050201" pitchFamily="34" charset="77"/>
                          <a:ea typeface="Arial"/>
                          <a:cs typeface="Arial"/>
                          <a:sym typeface="Arial"/>
                        </a:rPr>
                        <a:t>DE ERRO</a:t>
                      </a:r>
                      <a:endParaRPr sz="1100" b="0" i="0" u="none" strike="noStrike" cap="none">
                        <a:solidFill>
                          <a:srgbClr val="983703"/>
                        </a:solidFill>
                        <a:latin typeface="Bebas Neue" panose="020B0606020202050201" pitchFamily="34" charset="77"/>
                        <a:ea typeface="Arial"/>
                        <a:cs typeface="Arial"/>
                        <a:sym typeface="Arial"/>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CF2F8"/>
                    </a:solidFill>
                  </a:tcPr>
                </a:tc>
                <a:extLst>
                  <a:ext uri="{0D108BD9-81ED-4DB2-BD59-A6C34878D82A}">
                    <a16:rowId xmlns:a16="http://schemas.microsoft.com/office/drawing/2014/main" val="10000"/>
                  </a:ext>
                </a:extLst>
              </a:tr>
              <a:tr h="220450">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002060"/>
                          </a:solidFill>
                          <a:latin typeface="Calibri Light" panose="020F0302020204030204" pitchFamily="34" charset="0"/>
                          <a:ea typeface="Georgia"/>
                          <a:cs typeface="Calibri Light" panose="020F0302020204030204" pitchFamily="34" charset="0"/>
                          <a:sym typeface="Georgia"/>
                        </a:rPr>
                        <a:t>Total</a:t>
                      </a:r>
                      <a:endParaRPr sz="1000" b="0" i="0" u="none" strike="noStrike" cap="none">
                        <a:solidFill>
                          <a:srgbClr val="002060"/>
                        </a:solidFill>
                        <a:latin typeface="Calibri Light" panose="020F0302020204030204" pitchFamily="34" charset="0"/>
                        <a:ea typeface="Georgia"/>
                        <a:cs typeface="Calibri Light" panose="020F0302020204030204" pitchFamily="34" charset="0"/>
                        <a:sym typeface="Georgia"/>
                      </a:endParaRPr>
                    </a:p>
                  </a:txBody>
                  <a:tcPr marL="52075" marR="52075" marT="19525" marB="19525"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002060"/>
                          </a:solidFill>
                          <a:latin typeface="Calibri Light" panose="020F0302020204030204" pitchFamily="34" charset="0"/>
                          <a:cs typeface="Calibri Light" panose="020F0302020204030204" pitchFamily="34" charset="0"/>
                          <a:sym typeface="Arial"/>
                        </a:rPr>
                        <a:t>32.823</a:t>
                      </a:r>
                      <a:endParaRPr sz="1000" b="0" i="0" u="none" strike="noStrike" cap="none">
                        <a:solidFill>
                          <a:srgbClr val="002060"/>
                        </a:solidFill>
                        <a:latin typeface="Calibri Light" panose="020F0302020204030204" pitchFamily="34" charset="0"/>
                        <a:cs typeface="Calibri Light" panose="020F0302020204030204" pitchFamily="34" charset="0"/>
                        <a:sym typeface="Arial"/>
                      </a:endParaRPr>
                    </a:p>
                  </a:txBody>
                  <a:tcPr marL="3625" marR="3625" marT="36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955</a:t>
                      </a:r>
                      <a:endParaRPr b="0" i="0">
                        <a:solidFill>
                          <a:srgbClr val="002060"/>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C2E46"/>
                        </a:buClr>
                        <a:buSzPts val="1000"/>
                        <a:buFont typeface="Arial"/>
                        <a:buNone/>
                      </a:pPr>
                      <a:r>
                        <a:rPr lang="pt-BR" sz="10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3,2%</a:t>
                      </a:r>
                      <a:endParaRPr b="0" i="0">
                        <a:solidFill>
                          <a:srgbClr val="002060"/>
                        </a:solidFill>
                        <a:latin typeface="Calibri Light" panose="020F0302020204030204" pitchFamily="34" charset="0"/>
                        <a:cs typeface="Calibri Light" panose="020F0302020204030204" pitchFamily="34" charset="0"/>
                      </a:endParaRPr>
                    </a:p>
                  </a:txBody>
                  <a:tcPr marL="52075" marR="52075" marT="19525" marB="19525"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p:nvPr/>
        </p:nvSpPr>
        <p:spPr>
          <a:xfrm>
            <a:off x="413323" y="517232"/>
            <a:ext cx="51943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PROGRAMAÇÃO DE TRANSMISSÃO AO VIVO</a:t>
            </a:r>
            <a:endParaRPr/>
          </a:p>
        </p:txBody>
      </p:sp>
      <p:sp>
        <p:nvSpPr>
          <p:cNvPr id="322" name="Google Shape;322;p29"/>
          <p:cNvSpPr txBox="1"/>
          <p:nvPr/>
        </p:nvSpPr>
        <p:spPr>
          <a:xfrm>
            <a:off x="4699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23" name="Google Shape;323;p29"/>
          <p:cNvSpPr txBox="1"/>
          <p:nvPr/>
        </p:nvSpPr>
        <p:spPr>
          <a:xfrm>
            <a:off x="5306320" y="222731"/>
            <a:ext cx="4416425" cy="535491"/>
          </a:xfrm>
          <a:prstGeom prst="rect">
            <a:avLst/>
          </a:prstGeom>
          <a:noFill/>
          <a:ln>
            <a:noFill/>
          </a:ln>
        </p:spPr>
        <p:txBody>
          <a:bodyPr spcFirstLastPara="1" wrap="square" lIns="91425" tIns="45700" rIns="91425" bIns="45700" anchor="t" anchorCtr="0">
            <a:spAutoFit/>
          </a:bodyPr>
          <a:lstStyle/>
          <a:p>
            <a:pPr>
              <a:lnSpc>
                <a:spcPct val="90000"/>
              </a:lnSpc>
            </a:pPr>
            <a:r>
              <a:rPr lang="pt-BR" sz="3200">
                <a:solidFill>
                  <a:srgbClr val="95874D"/>
                </a:solidFill>
                <a:latin typeface="Allura"/>
                <a:sym typeface="Bebas Neue"/>
              </a:rPr>
              <a:t>Conhece essa iniciativa?</a:t>
            </a:r>
            <a:endParaRPr sz="3200">
              <a:solidFill>
                <a:srgbClr val="95874D"/>
              </a:solidFill>
              <a:latin typeface="Allura"/>
              <a:sym typeface="Allura"/>
            </a:endParaRPr>
          </a:p>
        </p:txBody>
      </p:sp>
      <p:sp>
        <p:nvSpPr>
          <p:cNvPr id="328" name="Google Shape;328;p29"/>
          <p:cNvSpPr/>
          <p:nvPr/>
        </p:nvSpPr>
        <p:spPr>
          <a:xfrm flipH="1">
            <a:off x="4712381" y="1759876"/>
            <a:ext cx="593939" cy="41781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6D0B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SIM</a:t>
            </a:r>
            <a:endParaRPr/>
          </a:p>
        </p:txBody>
      </p:sp>
      <p:sp>
        <p:nvSpPr>
          <p:cNvPr id="329" name="Google Shape;329;p29"/>
          <p:cNvSpPr/>
          <p:nvPr/>
        </p:nvSpPr>
        <p:spPr>
          <a:xfrm flipH="1">
            <a:off x="8095099" y="1558473"/>
            <a:ext cx="554069" cy="420547"/>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Não</a:t>
            </a:r>
            <a:endParaRPr sz="1800">
              <a:solidFill>
                <a:srgbClr val="1C2E46"/>
              </a:solidFill>
              <a:latin typeface="Calibri"/>
              <a:ea typeface="Calibri"/>
              <a:cs typeface="Calibri"/>
              <a:sym typeface="Calibri"/>
            </a:endParaRPr>
          </a:p>
        </p:txBody>
      </p:sp>
      <p:sp>
        <p:nvSpPr>
          <p:cNvPr id="332" name="Google Shape;332;p29"/>
          <p:cNvSpPr txBox="1"/>
          <p:nvPr/>
        </p:nvSpPr>
        <p:spPr>
          <a:xfrm>
            <a:off x="11073575" y="3193257"/>
            <a:ext cx="102122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spc="300">
                <a:solidFill>
                  <a:srgbClr val="F1F6FD"/>
                </a:solidFill>
                <a:latin typeface="Calibri Light" panose="020F0302020204030204" pitchFamily="34" charset="0"/>
                <a:ea typeface="Calibri"/>
                <a:cs typeface="Calibri Light" panose="020F0302020204030204" pitchFamily="34" charset="0"/>
                <a:sym typeface="Calibri"/>
              </a:rPr>
              <a:t>OUTROS</a:t>
            </a:r>
            <a:endParaRPr spc="300">
              <a:latin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C878890A-24E3-9C24-E02A-F7E0B9ACC2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30</a:t>
            </a:fld>
            <a:endParaRPr lang="pt-BR"/>
          </a:p>
        </p:txBody>
      </p:sp>
      <p:graphicFrame>
        <p:nvGraphicFramePr>
          <p:cNvPr id="12" name="Gráfico 11">
            <a:extLst>
              <a:ext uri="{FF2B5EF4-FFF2-40B4-BE49-F238E27FC236}">
                <a16:creationId xmlns:a16="http://schemas.microsoft.com/office/drawing/2014/main" id="{9D5B5D65-63D2-A7FF-535F-1D86F3B9DB00}"/>
              </a:ext>
            </a:extLst>
          </p:cNvPr>
          <p:cNvGraphicFramePr/>
          <p:nvPr>
            <p:extLst>
              <p:ext uri="{D42A27DB-BD31-4B8C-83A1-F6EECF244321}">
                <p14:modId xmlns:p14="http://schemas.microsoft.com/office/powerpoint/2010/main" val="462119"/>
              </p:ext>
            </p:extLst>
          </p:nvPr>
        </p:nvGraphicFramePr>
        <p:xfrm>
          <a:off x="2265313" y="4382815"/>
          <a:ext cx="9041575" cy="1426706"/>
        </p:xfrm>
        <a:graphic>
          <a:graphicData uri="http://schemas.openxmlformats.org/drawingml/2006/chart">
            <c:chart xmlns:c="http://schemas.openxmlformats.org/drawingml/2006/chart" xmlns:r="http://schemas.openxmlformats.org/officeDocument/2006/relationships" r:id="rId3"/>
          </a:graphicData>
        </a:graphic>
      </p:graphicFrame>
      <p:sp>
        <p:nvSpPr>
          <p:cNvPr id="14" name="Google Shape;323;p29">
            <a:extLst>
              <a:ext uri="{FF2B5EF4-FFF2-40B4-BE49-F238E27FC236}">
                <a16:creationId xmlns:a16="http://schemas.microsoft.com/office/drawing/2014/main" id="{86A11C2F-D24F-9FEB-AC44-F8581349D5AA}"/>
              </a:ext>
            </a:extLst>
          </p:cNvPr>
          <p:cNvSpPr txBox="1"/>
          <p:nvPr/>
        </p:nvSpPr>
        <p:spPr>
          <a:xfrm>
            <a:off x="2369675" y="4115069"/>
            <a:ext cx="6444125" cy="535491"/>
          </a:xfrm>
          <a:prstGeom prst="rect">
            <a:avLst/>
          </a:prstGeom>
          <a:noFill/>
          <a:ln>
            <a:noFill/>
          </a:ln>
        </p:spPr>
        <p:txBody>
          <a:bodyPr spcFirstLastPara="1" wrap="square" lIns="91425" tIns="45700" rIns="91425" bIns="45700" anchor="t" anchorCtr="0">
            <a:spAutoFit/>
          </a:bodyPr>
          <a:lstStyle/>
          <a:p>
            <a:pPr>
              <a:lnSpc>
                <a:spcPct val="90000"/>
              </a:lnSpc>
            </a:pPr>
            <a:r>
              <a:rPr lang="pt-BR" sz="3200">
                <a:solidFill>
                  <a:srgbClr val="1C2E46"/>
                </a:solidFill>
                <a:latin typeface="Allura"/>
                <a:sym typeface="Bebas Neue"/>
              </a:rPr>
              <a:t>Assiste transmissão ao vivo da Osesp?</a:t>
            </a:r>
            <a:endParaRPr sz="3200">
              <a:solidFill>
                <a:srgbClr val="1C2E46"/>
              </a:solidFill>
              <a:latin typeface="Allura"/>
              <a:sym typeface="Allura"/>
            </a:endParaRPr>
          </a:p>
        </p:txBody>
      </p:sp>
      <p:graphicFrame>
        <p:nvGraphicFramePr>
          <p:cNvPr id="15" name="Tabela 14">
            <a:extLst>
              <a:ext uri="{FF2B5EF4-FFF2-40B4-BE49-F238E27FC236}">
                <a16:creationId xmlns:a16="http://schemas.microsoft.com/office/drawing/2014/main" id="{DDE3321C-74DE-F351-0FE0-97F32DC61C0B}"/>
              </a:ext>
            </a:extLst>
          </p:cNvPr>
          <p:cNvGraphicFramePr>
            <a:graphicFrameLocks noGrp="1"/>
          </p:cNvGraphicFramePr>
          <p:nvPr>
            <p:extLst>
              <p:ext uri="{D42A27DB-BD31-4B8C-83A1-F6EECF244321}">
                <p14:modId xmlns:p14="http://schemas.microsoft.com/office/powerpoint/2010/main" val="2291346749"/>
              </p:ext>
            </p:extLst>
          </p:nvPr>
        </p:nvGraphicFramePr>
        <p:xfrm>
          <a:off x="9104701" y="2558605"/>
          <a:ext cx="2821778" cy="1593246"/>
        </p:xfrm>
        <a:graphic>
          <a:graphicData uri="http://schemas.openxmlformats.org/drawingml/2006/table">
            <a:tbl>
              <a:tblPr>
                <a:tableStyleId>{E269D01E-BC32-4049-B463-5C60D7B0CCD2}</a:tableStyleId>
              </a:tblPr>
              <a:tblGrid>
                <a:gridCol w="1997075">
                  <a:extLst>
                    <a:ext uri="{9D8B030D-6E8A-4147-A177-3AD203B41FA5}">
                      <a16:colId xmlns:a16="http://schemas.microsoft.com/office/drawing/2014/main" val="49499064"/>
                    </a:ext>
                  </a:extLst>
                </a:gridCol>
                <a:gridCol w="824703">
                  <a:extLst>
                    <a:ext uri="{9D8B030D-6E8A-4147-A177-3AD203B41FA5}">
                      <a16:colId xmlns:a16="http://schemas.microsoft.com/office/drawing/2014/main" val="1199171726"/>
                    </a:ext>
                  </a:extLst>
                </a:gridCol>
              </a:tblGrid>
              <a:tr h="265541">
                <a:tc gridSpan="2">
                  <a:txBody>
                    <a:bodyPr/>
                    <a:lstStyle/>
                    <a:p>
                      <a:pPr algn="ctr" fontAlgn="b"/>
                      <a:r>
                        <a:rPr lang="en-US" sz="1200" u="none" strike="noStrike">
                          <a:solidFill>
                            <a:srgbClr val="1C2E46"/>
                          </a:solidFill>
                          <a:effectLst/>
                        </a:rPr>
                        <a:t> AVALIAÇÃO – MÉDIAS (1-10)</a:t>
                      </a:r>
                    </a:p>
                  </a:txBody>
                  <a:tcPr marL="6350" marR="6350" marT="6350" marB="0" anchor="ctr">
                    <a:solidFill>
                      <a:srgbClr val="E6EAF0"/>
                    </a:solidFill>
                  </a:tcPr>
                </a:tc>
                <a:tc hMerge="1">
                  <a:txBody>
                    <a:bodyPr/>
                    <a:lstStyle/>
                    <a:p>
                      <a:pPr algn="ctr" fontAlgn="b"/>
                      <a:r>
                        <a:rPr lang="en-US" sz="1400" u="none" strike="noStrike">
                          <a:solidFill>
                            <a:srgbClr val="1C2E46"/>
                          </a:solidFill>
                          <a:effectLst/>
                        </a:rPr>
                        <a:t>TOTAL</a:t>
                      </a:r>
                      <a:endParaRPr lang="en-US" sz="1400" b="0" i="0" u="none" strike="noStrike">
                        <a:solidFill>
                          <a:srgbClr val="1C2E46"/>
                        </a:solidFill>
                        <a:effectLst/>
                        <a:latin typeface="Arial" panose="020B0604020202020204" pitchFamily="34" charset="0"/>
                      </a:endParaRPr>
                    </a:p>
                  </a:txBody>
                  <a:tcPr marL="6350" marR="6350" marT="6350" marB="0" anchor="b">
                    <a:solidFill>
                      <a:srgbClr val="E4E0D3"/>
                    </a:solidFill>
                  </a:tcPr>
                </a:tc>
                <a:extLst>
                  <a:ext uri="{0D108BD9-81ED-4DB2-BD59-A6C34878D82A}">
                    <a16:rowId xmlns:a16="http://schemas.microsoft.com/office/drawing/2014/main" val="3421817646"/>
                  </a:ext>
                </a:extLst>
              </a:tr>
              <a:tr h="265541">
                <a:tc>
                  <a:txBody>
                    <a:bodyPr/>
                    <a:lstStyle/>
                    <a:p>
                      <a:pPr algn="l" fontAlgn="t"/>
                      <a:r>
                        <a:rPr lang="en-US" sz="1200" u="none" strike="noStrike" err="1">
                          <a:solidFill>
                            <a:srgbClr val="1C2E46"/>
                          </a:solidFill>
                          <a:effectLst/>
                        </a:rPr>
                        <a:t>Qualidade</a:t>
                      </a:r>
                      <a:r>
                        <a:rPr lang="en-US" sz="1200" u="none" strike="noStrike">
                          <a:solidFill>
                            <a:srgbClr val="1C2E46"/>
                          </a:solidFill>
                          <a:effectLst/>
                        </a:rPr>
                        <a:t> da </a:t>
                      </a:r>
                      <a:r>
                        <a:rPr lang="en-US" sz="1200" u="none" strike="noStrike" err="1">
                          <a:solidFill>
                            <a:srgbClr val="1C2E46"/>
                          </a:solidFill>
                          <a:effectLst/>
                        </a:rPr>
                        <a:t>imagem</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tc>
                  <a:txBody>
                    <a:bodyPr/>
                    <a:lstStyle/>
                    <a:p>
                      <a:pPr algn="ctr" fontAlgn="t"/>
                      <a:r>
                        <a:rPr lang="en-US" sz="1200" u="none" strike="noStrike">
                          <a:solidFill>
                            <a:srgbClr val="1C2E46"/>
                          </a:solidFill>
                          <a:effectLst/>
                        </a:rPr>
                        <a:t>8,93</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extLst>
                  <a:ext uri="{0D108BD9-81ED-4DB2-BD59-A6C34878D82A}">
                    <a16:rowId xmlns:a16="http://schemas.microsoft.com/office/drawing/2014/main" val="430713431"/>
                  </a:ext>
                </a:extLst>
              </a:tr>
              <a:tr h="265541">
                <a:tc>
                  <a:txBody>
                    <a:bodyPr/>
                    <a:lstStyle/>
                    <a:p>
                      <a:pPr algn="l" fontAlgn="t"/>
                      <a:r>
                        <a:rPr lang="en-US" sz="1200" u="none" strike="noStrike" err="1">
                          <a:solidFill>
                            <a:srgbClr val="1C2E46"/>
                          </a:solidFill>
                          <a:effectLst/>
                        </a:rPr>
                        <a:t>Qualidade</a:t>
                      </a:r>
                      <a:r>
                        <a:rPr lang="en-US" sz="1200" u="none" strike="noStrike">
                          <a:solidFill>
                            <a:srgbClr val="1C2E46"/>
                          </a:solidFill>
                          <a:effectLst/>
                        </a:rPr>
                        <a:t> de </a:t>
                      </a:r>
                      <a:r>
                        <a:rPr lang="en-US" sz="1200" u="none" strike="noStrike" err="1">
                          <a:solidFill>
                            <a:srgbClr val="1C2E46"/>
                          </a:solidFill>
                          <a:effectLst/>
                        </a:rPr>
                        <a:t>áudio</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tc>
                  <a:txBody>
                    <a:bodyPr/>
                    <a:lstStyle/>
                    <a:p>
                      <a:pPr algn="ctr" fontAlgn="t"/>
                      <a:r>
                        <a:rPr lang="en-US" sz="1200" u="none" strike="noStrike">
                          <a:solidFill>
                            <a:srgbClr val="1C2E46"/>
                          </a:solidFill>
                          <a:effectLst/>
                        </a:rPr>
                        <a:t>8,84</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extLst>
                  <a:ext uri="{0D108BD9-81ED-4DB2-BD59-A6C34878D82A}">
                    <a16:rowId xmlns:a16="http://schemas.microsoft.com/office/drawing/2014/main" val="428490201"/>
                  </a:ext>
                </a:extLst>
              </a:tr>
              <a:tr h="265541">
                <a:tc>
                  <a:txBody>
                    <a:bodyPr/>
                    <a:lstStyle/>
                    <a:p>
                      <a:pPr algn="l" fontAlgn="t"/>
                      <a:r>
                        <a:rPr lang="pt-BR" sz="1200" u="none" strike="noStrike">
                          <a:solidFill>
                            <a:srgbClr val="1C2E46"/>
                          </a:solidFill>
                          <a:effectLst/>
                        </a:rPr>
                        <a:t>Conteúdo sobre o programa </a:t>
                      </a:r>
                      <a:endParaRPr lang="pt-BR" sz="1200" b="0" i="0" u="none" strike="noStrike">
                        <a:solidFill>
                          <a:srgbClr val="1C2E46"/>
                        </a:solidFill>
                        <a:effectLst/>
                        <a:latin typeface="Arial" panose="020B0604020202020204" pitchFamily="34" charset="0"/>
                      </a:endParaRPr>
                    </a:p>
                  </a:txBody>
                  <a:tcPr marL="6350" marR="6350" marT="6350" marB="0">
                    <a:solidFill>
                      <a:srgbClr val="E6EAF0"/>
                    </a:solidFill>
                  </a:tcPr>
                </a:tc>
                <a:tc>
                  <a:txBody>
                    <a:bodyPr/>
                    <a:lstStyle/>
                    <a:p>
                      <a:pPr algn="ctr" fontAlgn="t"/>
                      <a:r>
                        <a:rPr lang="en-US" sz="1200" u="none" strike="noStrike">
                          <a:solidFill>
                            <a:srgbClr val="1C2E46"/>
                          </a:solidFill>
                          <a:effectLst/>
                        </a:rPr>
                        <a:t>8,84</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extLst>
                  <a:ext uri="{0D108BD9-81ED-4DB2-BD59-A6C34878D82A}">
                    <a16:rowId xmlns:a16="http://schemas.microsoft.com/office/drawing/2014/main" val="412558319"/>
                  </a:ext>
                </a:extLst>
              </a:tr>
              <a:tr h="265541">
                <a:tc>
                  <a:txBody>
                    <a:bodyPr/>
                    <a:lstStyle/>
                    <a:p>
                      <a:pPr algn="l" fontAlgn="t"/>
                      <a:r>
                        <a:rPr lang="en-US" sz="1200" u="none" strike="noStrike" err="1">
                          <a:solidFill>
                            <a:srgbClr val="1C2E46"/>
                          </a:solidFill>
                          <a:effectLst/>
                        </a:rPr>
                        <a:t>Frequência</a:t>
                      </a:r>
                      <a:r>
                        <a:rPr lang="en-US" sz="1200" u="none" strike="noStrike">
                          <a:solidFill>
                            <a:srgbClr val="1C2E46"/>
                          </a:solidFill>
                          <a:effectLst/>
                        </a:rPr>
                        <a:t> da agenda</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tc>
                  <a:txBody>
                    <a:bodyPr/>
                    <a:lstStyle/>
                    <a:p>
                      <a:pPr algn="ctr" fontAlgn="t"/>
                      <a:r>
                        <a:rPr lang="en-US" sz="1200" u="none" strike="noStrike">
                          <a:solidFill>
                            <a:srgbClr val="1C2E46"/>
                          </a:solidFill>
                          <a:effectLst/>
                        </a:rPr>
                        <a:t>8,55</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extLst>
                  <a:ext uri="{0D108BD9-81ED-4DB2-BD59-A6C34878D82A}">
                    <a16:rowId xmlns:a16="http://schemas.microsoft.com/office/drawing/2014/main" val="741758414"/>
                  </a:ext>
                </a:extLst>
              </a:tr>
              <a:tr h="265541">
                <a:tc>
                  <a:txBody>
                    <a:bodyPr/>
                    <a:lstStyle/>
                    <a:p>
                      <a:pPr algn="l" fontAlgn="t"/>
                      <a:r>
                        <a:rPr lang="en-US" sz="1200" u="none" strike="noStrike" err="1">
                          <a:solidFill>
                            <a:srgbClr val="1C2E46"/>
                          </a:solidFill>
                          <a:effectLst/>
                        </a:rPr>
                        <a:t>Interações</a:t>
                      </a:r>
                      <a:r>
                        <a:rPr lang="en-US" sz="1200" u="none" strike="noStrike">
                          <a:solidFill>
                            <a:srgbClr val="1C2E46"/>
                          </a:solidFill>
                          <a:effectLst/>
                        </a:rPr>
                        <a:t> </a:t>
                      </a:r>
                      <a:r>
                        <a:rPr lang="en-US" sz="1200" u="none" strike="noStrike" err="1">
                          <a:solidFill>
                            <a:srgbClr val="1C2E46"/>
                          </a:solidFill>
                          <a:effectLst/>
                        </a:rPr>
                        <a:t>pelo</a:t>
                      </a:r>
                      <a:r>
                        <a:rPr lang="en-US" sz="1200" u="none" strike="noStrike">
                          <a:solidFill>
                            <a:srgbClr val="1C2E46"/>
                          </a:solidFill>
                          <a:effectLst/>
                        </a:rPr>
                        <a:t> chat</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tc>
                  <a:txBody>
                    <a:bodyPr/>
                    <a:lstStyle/>
                    <a:p>
                      <a:pPr algn="ctr" fontAlgn="t"/>
                      <a:r>
                        <a:rPr lang="en-US" sz="1200" u="none" strike="noStrike">
                          <a:solidFill>
                            <a:srgbClr val="1C2E46"/>
                          </a:solidFill>
                          <a:effectLst/>
                        </a:rPr>
                        <a:t>7,90</a:t>
                      </a:r>
                      <a:endParaRPr lang="en-US" sz="1200" b="0" i="0" u="none" strike="noStrike">
                        <a:solidFill>
                          <a:srgbClr val="1C2E46"/>
                        </a:solidFill>
                        <a:effectLst/>
                        <a:latin typeface="Arial" panose="020B0604020202020204" pitchFamily="34" charset="0"/>
                      </a:endParaRPr>
                    </a:p>
                  </a:txBody>
                  <a:tcPr marL="6350" marR="6350" marT="6350" marB="0">
                    <a:solidFill>
                      <a:srgbClr val="E6EAF0"/>
                    </a:solidFill>
                  </a:tcPr>
                </a:tc>
                <a:extLst>
                  <a:ext uri="{0D108BD9-81ED-4DB2-BD59-A6C34878D82A}">
                    <a16:rowId xmlns:a16="http://schemas.microsoft.com/office/drawing/2014/main" val="556661794"/>
                  </a:ext>
                </a:extLst>
              </a:tr>
            </a:tbl>
          </a:graphicData>
        </a:graphic>
      </p:graphicFrame>
      <p:sp>
        <p:nvSpPr>
          <p:cNvPr id="17" name="Google Shape;419;p35">
            <a:extLst>
              <a:ext uri="{FF2B5EF4-FFF2-40B4-BE49-F238E27FC236}">
                <a16:creationId xmlns:a16="http://schemas.microsoft.com/office/drawing/2014/main" id="{724A16D1-74F4-4D3F-7E03-9EAE37972747}"/>
              </a:ext>
            </a:extLst>
          </p:cNvPr>
          <p:cNvSpPr txBox="1"/>
          <p:nvPr/>
        </p:nvSpPr>
        <p:spPr>
          <a:xfrm>
            <a:off x="489523" y="1819398"/>
            <a:ext cx="3760304"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A maioria dos espectadores conhece a iniciativa, sendo que 1/3 assiste a programação com uma certa frequência.</a:t>
            </a:r>
          </a:p>
          <a:p>
            <a:pPr marL="0" marR="0" lvl="0" indent="0" algn="l" rtl="0">
              <a:lnSpc>
                <a:spcPct val="90000"/>
              </a:lnSpc>
              <a:spcBef>
                <a:spcPts val="0"/>
              </a:spcBef>
              <a:spcAft>
                <a:spcPts val="0"/>
              </a:spcAft>
              <a:buNone/>
            </a:pPr>
            <a:endParaRPr lang="pt-BR" b="1">
              <a:solidFill>
                <a:srgbClr val="1C2E46"/>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r>
              <a:rPr lang="pt-BR" b="1">
                <a:solidFill>
                  <a:srgbClr val="1C2E46"/>
                </a:solidFill>
                <a:latin typeface="Calibri Light" panose="020F0302020204030204" pitchFamily="34" charset="0"/>
                <a:cs typeface="Calibri Light" panose="020F0302020204030204" pitchFamily="34" charset="0"/>
                <a:sym typeface="Calibri"/>
              </a:rPr>
              <a:t>A transmissão ao vivo é bem avaliada, mas há espaço para melhorias nas interações pelo chat.</a:t>
            </a:r>
          </a:p>
        </p:txBody>
      </p:sp>
      <p:sp>
        <p:nvSpPr>
          <p:cNvPr id="2" name="CaixaDeTexto 1">
            <a:extLst>
              <a:ext uri="{FF2B5EF4-FFF2-40B4-BE49-F238E27FC236}">
                <a16:creationId xmlns:a16="http://schemas.microsoft.com/office/drawing/2014/main" id="{10F9AFA0-589F-A682-780D-F2185EEB2DCB}"/>
              </a:ext>
            </a:extLst>
          </p:cNvPr>
          <p:cNvSpPr txBox="1"/>
          <p:nvPr/>
        </p:nvSpPr>
        <p:spPr>
          <a:xfrm>
            <a:off x="413323" y="6535197"/>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graphicFrame>
        <p:nvGraphicFramePr>
          <p:cNvPr id="3" name="Google Shape;158;p24">
            <a:extLst>
              <a:ext uri="{FF2B5EF4-FFF2-40B4-BE49-F238E27FC236}">
                <a16:creationId xmlns:a16="http://schemas.microsoft.com/office/drawing/2014/main" id="{E9B0F9A7-619E-51EB-B655-59F9B2EAA8F8}"/>
              </a:ext>
            </a:extLst>
          </p:cNvPr>
          <p:cNvGraphicFramePr/>
          <p:nvPr>
            <p:extLst>
              <p:ext uri="{D42A27DB-BD31-4B8C-83A1-F6EECF244321}">
                <p14:modId xmlns:p14="http://schemas.microsoft.com/office/powerpoint/2010/main" val="3339889607"/>
              </p:ext>
            </p:extLst>
          </p:nvPr>
        </p:nvGraphicFramePr>
        <p:xfrm>
          <a:off x="4878017" y="793437"/>
          <a:ext cx="3315619" cy="25959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226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6">
            <a:extLst>
              <a:ext uri="{FF2B5EF4-FFF2-40B4-BE49-F238E27FC236}">
                <a16:creationId xmlns:a16="http://schemas.microsoft.com/office/drawing/2014/main" id="{37F421BB-87B3-576F-59A1-B68AF0A424CA}"/>
              </a:ext>
            </a:extLst>
          </p:cNvPr>
          <p:cNvSpPr txBox="1"/>
          <p:nvPr/>
        </p:nvSpPr>
        <p:spPr>
          <a:xfrm>
            <a:off x="657447" y="1828800"/>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3</a:t>
            </a:r>
            <a:endParaRPr/>
          </a:p>
        </p:txBody>
      </p:sp>
      <p:sp>
        <p:nvSpPr>
          <p:cNvPr id="3" name="Google Shape;196;p26">
            <a:extLst>
              <a:ext uri="{FF2B5EF4-FFF2-40B4-BE49-F238E27FC236}">
                <a16:creationId xmlns:a16="http://schemas.microsoft.com/office/drawing/2014/main" id="{28DBBADD-D9E3-A809-4C75-F325CE64B73A}"/>
              </a:ext>
            </a:extLst>
          </p:cNvPr>
          <p:cNvSpPr txBox="1"/>
          <p:nvPr/>
        </p:nvSpPr>
        <p:spPr>
          <a:xfrm>
            <a:off x="1066800" y="3087916"/>
            <a:ext cx="6934200" cy="17542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Sala </a:t>
            </a:r>
          </a:p>
          <a:p>
            <a:pPr marL="0" marR="0" lvl="0" indent="0" algn="l" rtl="0">
              <a:spcBef>
                <a:spcPts val="0"/>
              </a:spcBef>
              <a:spcAft>
                <a:spcPts val="0"/>
              </a:spcAft>
              <a:buNone/>
            </a:pPr>
            <a:r>
              <a:rPr lang="pt-BR" sz="5400" b="1">
                <a:solidFill>
                  <a:schemeClr val="lt1"/>
                </a:solidFill>
                <a:latin typeface="Georgia"/>
                <a:ea typeface="Georgia"/>
                <a:cs typeface="Georgia"/>
                <a:sym typeface="Georgia"/>
              </a:rPr>
              <a:t>São Paulo</a:t>
            </a:r>
            <a:endParaRPr sz="5400" b="1">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202014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4" name="Rectangle 3">
            <a:extLst>
              <a:ext uri="{FF2B5EF4-FFF2-40B4-BE49-F238E27FC236}">
                <a16:creationId xmlns:a16="http://schemas.microsoft.com/office/drawing/2014/main" id="{D16F1D38-3866-76E5-80C5-43B0FC23495F}"/>
              </a:ext>
            </a:extLst>
          </p:cNvPr>
          <p:cNvSpPr/>
          <p:nvPr/>
        </p:nvSpPr>
        <p:spPr>
          <a:xfrm>
            <a:off x="0" y="114300"/>
            <a:ext cx="5337313" cy="6858000"/>
          </a:xfrm>
          <a:prstGeom prst="rect">
            <a:avLst/>
          </a:prstGeom>
          <a:solidFill>
            <a:srgbClr val="E6E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3" name="Picture 2">
            <a:extLst>
              <a:ext uri="{FF2B5EF4-FFF2-40B4-BE49-F238E27FC236}">
                <a16:creationId xmlns:a16="http://schemas.microsoft.com/office/drawing/2014/main" id="{72AB2B00-60D5-2C61-9C67-39AEDACE726A}"/>
              </a:ext>
            </a:extLst>
          </p:cNvPr>
          <p:cNvPicPr>
            <a:picLocks noChangeAspect="1"/>
          </p:cNvPicPr>
          <p:nvPr/>
        </p:nvPicPr>
        <p:blipFill>
          <a:blip r:embed="rId3"/>
          <a:stretch>
            <a:fillRect/>
          </a:stretch>
        </p:blipFill>
        <p:spPr>
          <a:xfrm>
            <a:off x="1" y="0"/>
            <a:ext cx="3721470" cy="4191000"/>
          </a:xfrm>
          <a:prstGeom prst="rect">
            <a:avLst/>
          </a:prstGeom>
        </p:spPr>
      </p:pic>
      <p:sp>
        <p:nvSpPr>
          <p:cNvPr id="387" name="Google Shape;387;p32"/>
          <p:cNvSpPr txBox="1"/>
          <p:nvPr/>
        </p:nvSpPr>
        <p:spPr>
          <a:xfrm>
            <a:off x="1221921" y="2195258"/>
            <a:ext cx="54864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Satisfação Sala </a:t>
            </a:r>
          </a:p>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São Paulo</a:t>
            </a:r>
            <a:endParaRPr sz="4400">
              <a:solidFill>
                <a:srgbClr val="983703"/>
              </a:solidFill>
              <a:latin typeface="Allura"/>
              <a:ea typeface="Allura"/>
              <a:cs typeface="Allura"/>
              <a:sym typeface="Allura"/>
            </a:endParaRPr>
          </a:p>
        </p:txBody>
      </p:sp>
      <p:sp>
        <p:nvSpPr>
          <p:cNvPr id="388" name="Google Shape;388;p32"/>
          <p:cNvSpPr txBox="1"/>
          <p:nvPr/>
        </p:nvSpPr>
        <p:spPr>
          <a:xfrm>
            <a:off x="1154581" y="3543300"/>
            <a:ext cx="3718560" cy="220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200">
                <a:solidFill>
                  <a:srgbClr val="1C2E46"/>
                </a:solidFill>
                <a:latin typeface="Bebas Neue"/>
                <a:ea typeface="Bebas Neue"/>
                <a:cs typeface="Bebas Neue"/>
                <a:sym typeface="Bebas Neue"/>
              </a:rPr>
              <a:t>A SALA MANTÉM os altos ÍNDICES DE SATISFAÇÃO observados em anos anteriores</a:t>
            </a:r>
            <a:endParaRPr sz="1200"/>
          </a:p>
        </p:txBody>
      </p:sp>
      <p:sp>
        <p:nvSpPr>
          <p:cNvPr id="389" name="Google Shape;389;p32"/>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pic>
        <p:nvPicPr>
          <p:cNvPr id="5" name="Picture 4">
            <a:extLst>
              <a:ext uri="{FF2B5EF4-FFF2-40B4-BE49-F238E27FC236}">
                <a16:creationId xmlns:a16="http://schemas.microsoft.com/office/drawing/2014/main" id="{FDC63134-E3F0-01DD-2E17-1D15700D6D1D}"/>
              </a:ext>
            </a:extLst>
          </p:cNvPr>
          <p:cNvPicPr>
            <a:picLocks noChangeAspect="1"/>
          </p:cNvPicPr>
          <p:nvPr/>
        </p:nvPicPr>
        <p:blipFill rotWithShape="1">
          <a:blip r:embed="rId4"/>
          <a:srcRect b="66093"/>
          <a:stretch/>
        </p:blipFill>
        <p:spPr>
          <a:xfrm>
            <a:off x="1221921" y="5334000"/>
            <a:ext cx="4648095" cy="1524000"/>
          </a:xfrm>
          <a:prstGeom prst="rect">
            <a:avLst/>
          </a:prstGeom>
        </p:spPr>
      </p:pic>
      <p:sp>
        <p:nvSpPr>
          <p:cNvPr id="6" name="Slide Number Placeholder 5">
            <a:extLst>
              <a:ext uri="{FF2B5EF4-FFF2-40B4-BE49-F238E27FC236}">
                <a16:creationId xmlns:a16="http://schemas.microsoft.com/office/drawing/2014/main" id="{A3458AFE-025E-837D-5845-72A0AB5B2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32</a:t>
            </a:fld>
            <a:endParaRPr lang="pt-BR"/>
          </a:p>
        </p:txBody>
      </p:sp>
      <p:graphicFrame>
        <p:nvGraphicFramePr>
          <p:cNvPr id="7" name="Tabela 6">
            <a:extLst>
              <a:ext uri="{FF2B5EF4-FFF2-40B4-BE49-F238E27FC236}">
                <a16:creationId xmlns:a16="http://schemas.microsoft.com/office/drawing/2014/main" id="{17D44127-9E9F-FE7C-1E21-0F3D9A813C2B}"/>
              </a:ext>
            </a:extLst>
          </p:cNvPr>
          <p:cNvGraphicFramePr>
            <a:graphicFrameLocks noGrp="1"/>
          </p:cNvGraphicFramePr>
          <p:nvPr>
            <p:extLst>
              <p:ext uri="{D42A27DB-BD31-4B8C-83A1-F6EECF244321}">
                <p14:modId xmlns:p14="http://schemas.microsoft.com/office/powerpoint/2010/main" val="1017770325"/>
              </p:ext>
            </p:extLst>
          </p:nvPr>
        </p:nvGraphicFramePr>
        <p:xfrm>
          <a:off x="6188821" y="1110225"/>
          <a:ext cx="4848598" cy="2318775"/>
        </p:xfrm>
        <a:graphic>
          <a:graphicData uri="http://schemas.openxmlformats.org/drawingml/2006/table">
            <a:tbl>
              <a:tblPr firstRow="1" bandRow="1">
                <a:tableStyleId>{B301B821-A1FF-4177-AEE7-76D212191A09}</a:tableStyleId>
              </a:tblPr>
              <a:tblGrid>
                <a:gridCol w="1415473">
                  <a:extLst>
                    <a:ext uri="{9D8B030D-6E8A-4147-A177-3AD203B41FA5}">
                      <a16:colId xmlns:a16="http://schemas.microsoft.com/office/drawing/2014/main" val="20000"/>
                    </a:ext>
                  </a:extLst>
                </a:gridCol>
                <a:gridCol w="686625">
                  <a:extLst>
                    <a:ext uri="{9D8B030D-6E8A-4147-A177-3AD203B41FA5}">
                      <a16:colId xmlns:a16="http://schemas.microsoft.com/office/drawing/2014/main" val="3825983410"/>
                    </a:ext>
                  </a:extLst>
                </a:gridCol>
                <a:gridCol w="686625">
                  <a:extLst>
                    <a:ext uri="{9D8B030D-6E8A-4147-A177-3AD203B41FA5}">
                      <a16:colId xmlns:a16="http://schemas.microsoft.com/office/drawing/2014/main" val="751377467"/>
                    </a:ext>
                  </a:extLst>
                </a:gridCol>
                <a:gridCol w="686625">
                  <a:extLst>
                    <a:ext uri="{9D8B030D-6E8A-4147-A177-3AD203B41FA5}">
                      <a16:colId xmlns:a16="http://schemas.microsoft.com/office/drawing/2014/main" val="20002"/>
                    </a:ext>
                  </a:extLst>
                </a:gridCol>
                <a:gridCol w="686625">
                  <a:extLst>
                    <a:ext uri="{9D8B030D-6E8A-4147-A177-3AD203B41FA5}">
                      <a16:colId xmlns:a16="http://schemas.microsoft.com/office/drawing/2014/main" val="20003"/>
                    </a:ext>
                  </a:extLst>
                </a:gridCol>
                <a:gridCol w="686625">
                  <a:extLst>
                    <a:ext uri="{9D8B030D-6E8A-4147-A177-3AD203B41FA5}">
                      <a16:colId xmlns:a16="http://schemas.microsoft.com/office/drawing/2014/main" val="4167201237"/>
                    </a:ext>
                  </a:extLst>
                </a:gridCol>
              </a:tblGrid>
              <a:tr h="446775">
                <a:tc>
                  <a:txBody>
                    <a:bodyPr/>
                    <a:lstStyle/>
                    <a:p>
                      <a:pPr algn="ctr"/>
                      <a:r>
                        <a:rPr lang="pt-BR" sz="1600">
                          <a:latin typeface="Arial Narrow" panose="020B0606020202030204" pitchFamily="34" charset="0"/>
                        </a:rPr>
                        <a:t>%</a:t>
                      </a:r>
                    </a:p>
                  </a:txBody>
                  <a:tcPr marL="121920" marR="121920" marT="60960" marB="60960">
                    <a:solidFill>
                      <a:srgbClr val="1C2E46"/>
                    </a:solidFill>
                  </a:tcPr>
                </a:tc>
                <a:tc>
                  <a:txBody>
                    <a:bodyPr/>
                    <a:lstStyle/>
                    <a:p>
                      <a:pPr algn="ctr"/>
                      <a:r>
                        <a:rPr lang="pt-BR" sz="1600">
                          <a:latin typeface="Arial Narrow" panose="020B0606020202030204" pitchFamily="34" charset="0"/>
                        </a:rPr>
                        <a:t>2023</a:t>
                      </a:r>
                    </a:p>
                  </a:txBody>
                  <a:tcPr marL="121920" marR="121920" marT="60960" marB="60960" anchor="ctr">
                    <a:solidFill>
                      <a:srgbClr val="1C2E46"/>
                    </a:solidFill>
                  </a:tcPr>
                </a:tc>
                <a:tc>
                  <a:txBody>
                    <a:bodyPr/>
                    <a:lstStyle/>
                    <a:p>
                      <a:pPr algn="ctr"/>
                      <a:r>
                        <a:rPr lang="pt-BR" sz="1600">
                          <a:latin typeface="Arial Narrow" panose="020B0606020202030204" pitchFamily="34" charset="0"/>
                        </a:rPr>
                        <a:t>2022</a:t>
                      </a:r>
                    </a:p>
                  </a:txBody>
                  <a:tcPr marL="121920" marR="121920" marT="60960" marB="60960" anchor="ctr">
                    <a:solidFill>
                      <a:srgbClr val="1C2E46"/>
                    </a:solidFill>
                  </a:tcPr>
                </a:tc>
                <a:tc>
                  <a:txBody>
                    <a:bodyPr/>
                    <a:lstStyle/>
                    <a:p>
                      <a:pPr algn="ctr"/>
                      <a:r>
                        <a:rPr lang="pt-BR" sz="1600">
                          <a:latin typeface="Arial Narrow" panose="020B0606020202030204" pitchFamily="34" charset="0"/>
                        </a:rPr>
                        <a:t>2021</a:t>
                      </a:r>
                    </a:p>
                  </a:txBody>
                  <a:tcPr marL="121920" marR="121920" marT="60960" marB="60960" anchor="ctr">
                    <a:solidFill>
                      <a:srgbClr val="1C2E46"/>
                    </a:solidFill>
                  </a:tcPr>
                </a:tc>
                <a:tc>
                  <a:txBody>
                    <a:bodyPr/>
                    <a:lstStyle/>
                    <a:p>
                      <a:pPr algn="ctr"/>
                      <a:r>
                        <a:rPr lang="pt-BR" sz="1600">
                          <a:latin typeface="Arial Narrow" panose="020B0606020202030204" pitchFamily="34" charset="0"/>
                        </a:rPr>
                        <a:t>2019</a:t>
                      </a:r>
                    </a:p>
                  </a:txBody>
                  <a:tcPr marL="121920" marR="121920" marT="60960" marB="60960" anchor="ctr">
                    <a:solidFill>
                      <a:srgbClr val="1C2E46"/>
                    </a:solidFill>
                  </a:tcPr>
                </a:tc>
                <a:tc>
                  <a:txBody>
                    <a:bodyPr/>
                    <a:lstStyle/>
                    <a:p>
                      <a:pPr algn="ctr"/>
                      <a:r>
                        <a:rPr lang="pt-BR" sz="1600">
                          <a:latin typeface="Arial Narrow" panose="020B0606020202030204" pitchFamily="34" charset="0"/>
                        </a:rPr>
                        <a:t>2018</a:t>
                      </a:r>
                    </a:p>
                  </a:txBody>
                  <a:tcPr marL="121920" marR="121920" marT="60960" marB="60960" anchor="ctr">
                    <a:solidFill>
                      <a:srgbClr val="1C2E46"/>
                    </a:solidFill>
                  </a:tcPr>
                </a:tc>
                <a:extLst>
                  <a:ext uri="{0D108BD9-81ED-4DB2-BD59-A6C34878D82A}">
                    <a16:rowId xmlns:a16="http://schemas.microsoft.com/office/drawing/2014/main" val="10000"/>
                  </a:ext>
                </a:extLst>
              </a:tr>
              <a:tr h="468000">
                <a:tc>
                  <a:txBody>
                    <a:bodyPr/>
                    <a:lstStyle/>
                    <a:p>
                      <a:pPr algn="l"/>
                      <a:r>
                        <a:rPr lang="pt-BR" sz="1600" b="0">
                          <a:latin typeface="Arial Narrow" panose="020B0606020202030204" pitchFamily="34" charset="0"/>
                        </a:rPr>
                        <a:t>Notas 6 ou -</a:t>
                      </a:r>
                    </a:p>
                  </a:txBody>
                  <a:tcPr marL="121920" marR="121920" marT="60960" marB="60960" anchor="ctr"/>
                </a:tc>
                <a:tc>
                  <a:txBody>
                    <a:bodyPr/>
                    <a:lstStyle/>
                    <a:p>
                      <a:pPr algn="ctr"/>
                      <a:r>
                        <a:rPr lang="pt-BR" sz="1600" b="0">
                          <a:latin typeface="Arial Narrow" panose="020B0606020202030204" pitchFamily="34" charset="0"/>
                        </a:rPr>
                        <a:t>1</a:t>
                      </a:r>
                    </a:p>
                  </a:txBody>
                  <a:tcPr marL="121920" marR="121920" marT="60960" marB="60960" anchor="ctr"/>
                </a:tc>
                <a:tc>
                  <a:txBody>
                    <a:bodyPr/>
                    <a:lstStyle/>
                    <a:p>
                      <a:pPr algn="ctr"/>
                      <a:r>
                        <a:rPr lang="pt-BR" sz="1600" b="0">
                          <a:latin typeface="Arial Narrow" panose="020B0606020202030204" pitchFamily="34" charset="0"/>
                        </a:rPr>
                        <a:t>1</a:t>
                      </a:r>
                    </a:p>
                  </a:txBody>
                  <a:tcPr marL="121920" marR="121920" marT="60960" marB="60960" anchor="ctr"/>
                </a:tc>
                <a:tc>
                  <a:txBody>
                    <a:bodyPr/>
                    <a:lstStyle/>
                    <a:p>
                      <a:pPr algn="ctr"/>
                      <a:r>
                        <a:rPr lang="pt-BR" sz="1600" b="0">
                          <a:latin typeface="Arial Narrow" panose="020B0606020202030204" pitchFamily="34" charset="0"/>
                        </a:rPr>
                        <a:t>1</a:t>
                      </a:r>
                    </a:p>
                  </a:txBody>
                  <a:tcPr marL="121920" marR="121920" marT="60960" marB="60960" anchor="ctr"/>
                </a:tc>
                <a:tc>
                  <a:txBody>
                    <a:bodyPr/>
                    <a:lstStyle/>
                    <a:p>
                      <a:pPr algn="ctr"/>
                      <a:r>
                        <a:rPr lang="pt-BR" sz="1600" b="0">
                          <a:latin typeface="Arial Narrow" panose="020B0606020202030204" pitchFamily="34" charset="0"/>
                        </a:rPr>
                        <a:t>1</a:t>
                      </a:r>
                    </a:p>
                  </a:txBody>
                  <a:tcPr marL="121920" marR="121920" marT="60960" marB="60960" anchor="ctr"/>
                </a:tc>
                <a:tc>
                  <a:txBody>
                    <a:bodyPr/>
                    <a:lstStyle/>
                    <a:p>
                      <a:pPr algn="ctr"/>
                      <a:r>
                        <a:rPr lang="pt-BR" sz="1600" b="0">
                          <a:latin typeface="Arial Narrow" panose="020B0606020202030204" pitchFamily="34" charset="0"/>
                        </a:rPr>
                        <a:t>1</a:t>
                      </a:r>
                    </a:p>
                  </a:txBody>
                  <a:tcPr marL="121920" marR="121920" marT="60960" marB="60960" anchor="ctr"/>
                </a:tc>
                <a:extLst>
                  <a:ext uri="{0D108BD9-81ED-4DB2-BD59-A6C34878D82A}">
                    <a16:rowId xmlns:a16="http://schemas.microsoft.com/office/drawing/2014/main" val="10001"/>
                  </a:ext>
                </a:extLst>
              </a:tr>
              <a:tr h="468000">
                <a:tc>
                  <a:txBody>
                    <a:bodyPr/>
                    <a:lstStyle/>
                    <a:p>
                      <a:pPr algn="l"/>
                      <a:r>
                        <a:rPr lang="pt-BR" sz="1600" b="0">
                          <a:latin typeface="Arial Narrow" panose="020B0606020202030204" pitchFamily="34" charset="0"/>
                        </a:rPr>
                        <a:t>Notas 7 e 8</a:t>
                      </a:r>
                    </a:p>
                  </a:txBody>
                  <a:tcPr marL="121920" marR="121920" marT="60960" marB="60960" anchor="ctr"/>
                </a:tc>
                <a:tc>
                  <a:txBody>
                    <a:bodyPr/>
                    <a:lstStyle/>
                    <a:p>
                      <a:pPr algn="ctr"/>
                      <a:r>
                        <a:rPr lang="pt-BR" sz="1600" b="0">
                          <a:latin typeface="Arial Narrow" panose="020B0606020202030204" pitchFamily="34" charset="0"/>
                        </a:rPr>
                        <a:t>12</a:t>
                      </a:r>
                    </a:p>
                  </a:txBody>
                  <a:tcPr marL="121920" marR="121920" marT="60960" marB="60960" anchor="ctr"/>
                </a:tc>
                <a:tc>
                  <a:txBody>
                    <a:bodyPr/>
                    <a:lstStyle/>
                    <a:p>
                      <a:pPr algn="ctr"/>
                      <a:r>
                        <a:rPr lang="pt-BR" sz="1600" b="0">
                          <a:latin typeface="Arial Narrow" panose="020B0606020202030204" pitchFamily="34" charset="0"/>
                        </a:rPr>
                        <a:t>14</a:t>
                      </a:r>
                    </a:p>
                  </a:txBody>
                  <a:tcPr marL="121920" marR="121920" marT="60960" marB="60960" anchor="ctr"/>
                </a:tc>
                <a:tc>
                  <a:txBody>
                    <a:bodyPr/>
                    <a:lstStyle/>
                    <a:p>
                      <a:pPr algn="ctr"/>
                      <a:r>
                        <a:rPr lang="pt-BR" sz="1600" b="0">
                          <a:latin typeface="Arial Narrow" panose="020B0606020202030204" pitchFamily="34" charset="0"/>
                        </a:rPr>
                        <a:t>12</a:t>
                      </a:r>
                    </a:p>
                  </a:txBody>
                  <a:tcPr marL="121920" marR="121920" marT="60960" marB="60960" anchor="ctr"/>
                </a:tc>
                <a:tc>
                  <a:txBody>
                    <a:bodyPr/>
                    <a:lstStyle/>
                    <a:p>
                      <a:pPr algn="ctr"/>
                      <a:r>
                        <a:rPr lang="pt-BR" sz="1600" b="0">
                          <a:latin typeface="Arial Narrow" panose="020B0606020202030204" pitchFamily="34" charset="0"/>
                        </a:rPr>
                        <a:t>12</a:t>
                      </a:r>
                    </a:p>
                  </a:txBody>
                  <a:tcPr marL="121920" marR="121920" marT="60960" marB="60960" anchor="ctr"/>
                </a:tc>
                <a:tc>
                  <a:txBody>
                    <a:bodyPr/>
                    <a:lstStyle/>
                    <a:p>
                      <a:pPr algn="ctr"/>
                      <a:r>
                        <a:rPr lang="pt-BR" sz="1600" b="0">
                          <a:latin typeface="Arial Narrow" panose="020B0606020202030204" pitchFamily="34" charset="0"/>
                        </a:rPr>
                        <a:t>17</a:t>
                      </a:r>
                    </a:p>
                  </a:txBody>
                  <a:tcPr marL="121920" marR="121920" marT="60960" marB="60960" anchor="ctr"/>
                </a:tc>
                <a:extLst>
                  <a:ext uri="{0D108BD9-81ED-4DB2-BD59-A6C34878D82A}">
                    <a16:rowId xmlns:a16="http://schemas.microsoft.com/office/drawing/2014/main" val="10002"/>
                  </a:ext>
                </a:extLst>
              </a:tr>
              <a:tr h="468000">
                <a:tc>
                  <a:txBody>
                    <a:bodyPr/>
                    <a:lstStyle/>
                    <a:p>
                      <a:pPr algn="l"/>
                      <a:r>
                        <a:rPr lang="pt-BR" sz="1600" b="0">
                          <a:latin typeface="Arial Narrow" panose="020B0606020202030204" pitchFamily="34" charset="0"/>
                        </a:rPr>
                        <a:t>Notas 9</a:t>
                      </a:r>
                      <a:r>
                        <a:rPr lang="pt-BR" sz="1600" b="0" baseline="0">
                          <a:latin typeface="Arial Narrow" panose="020B0606020202030204" pitchFamily="34" charset="0"/>
                        </a:rPr>
                        <a:t> e 10</a:t>
                      </a:r>
                      <a:endParaRPr lang="pt-BR" sz="1600" b="0">
                        <a:latin typeface="Arial Narrow" panose="020B0606020202030204" pitchFamily="34" charset="0"/>
                      </a:endParaRPr>
                    </a:p>
                  </a:txBody>
                  <a:tcPr marL="121920" marR="121920" marT="60960" marB="60960" anchor="ctr"/>
                </a:tc>
                <a:tc>
                  <a:txBody>
                    <a:bodyPr/>
                    <a:lstStyle/>
                    <a:p>
                      <a:pPr algn="ctr"/>
                      <a:r>
                        <a:rPr lang="pt-BR" sz="1600" b="0">
                          <a:latin typeface="Arial Narrow" panose="020B0606020202030204" pitchFamily="34" charset="0"/>
                        </a:rPr>
                        <a:t>87</a:t>
                      </a:r>
                    </a:p>
                  </a:txBody>
                  <a:tcPr marL="121920" marR="121920" marT="60960" marB="60960" anchor="ctr"/>
                </a:tc>
                <a:tc>
                  <a:txBody>
                    <a:bodyPr/>
                    <a:lstStyle/>
                    <a:p>
                      <a:pPr algn="ctr"/>
                      <a:r>
                        <a:rPr lang="pt-BR" sz="1600" b="0">
                          <a:latin typeface="Arial Narrow" panose="020B0606020202030204" pitchFamily="34" charset="0"/>
                        </a:rPr>
                        <a:t>85</a:t>
                      </a:r>
                    </a:p>
                  </a:txBody>
                  <a:tcPr marL="121920" marR="121920" marT="60960" marB="60960" anchor="ctr"/>
                </a:tc>
                <a:tc>
                  <a:txBody>
                    <a:bodyPr/>
                    <a:lstStyle/>
                    <a:p>
                      <a:pPr algn="ctr"/>
                      <a:r>
                        <a:rPr lang="pt-BR" sz="1600" b="0">
                          <a:latin typeface="Arial Narrow" panose="020B0606020202030204" pitchFamily="34" charset="0"/>
                        </a:rPr>
                        <a:t>87</a:t>
                      </a:r>
                    </a:p>
                  </a:txBody>
                  <a:tcPr marL="121920" marR="121920" marT="60960" marB="60960" anchor="ctr"/>
                </a:tc>
                <a:tc>
                  <a:txBody>
                    <a:bodyPr/>
                    <a:lstStyle/>
                    <a:p>
                      <a:pPr algn="ctr"/>
                      <a:r>
                        <a:rPr lang="pt-BR" sz="1600" b="0">
                          <a:latin typeface="Arial Narrow" panose="020B0606020202030204" pitchFamily="34" charset="0"/>
                        </a:rPr>
                        <a:t>86</a:t>
                      </a:r>
                    </a:p>
                  </a:txBody>
                  <a:tcPr marL="121920" marR="121920" marT="60960" marB="60960" anchor="ctr"/>
                </a:tc>
                <a:tc>
                  <a:txBody>
                    <a:bodyPr/>
                    <a:lstStyle/>
                    <a:p>
                      <a:pPr algn="ctr"/>
                      <a:r>
                        <a:rPr lang="pt-BR" sz="1600" b="0">
                          <a:latin typeface="Arial Narrow" panose="020B0606020202030204" pitchFamily="34" charset="0"/>
                        </a:rPr>
                        <a:t>82</a:t>
                      </a:r>
                    </a:p>
                  </a:txBody>
                  <a:tcPr marL="121920" marR="121920" marT="60960" marB="60960" anchor="ctr"/>
                </a:tc>
                <a:extLst>
                  <a:ext uri="{0D108BD9-81ED-4DB2-BD59-A6C34878D82A}">
                    <a16:rowId xmlns:a16="http://schemas.microsoft.com/office/drawing/2014/main" val="10003"/>
                  </a:ext>
                </a:extLst>
              </a:tr>
              <a:tr h="468000">
                <a:tc>
                  <a:txBody>
                    <a:bodyPr/>
                    <a:lstStyle/>
                    <a:p>
                      <a:pPr algn="l"/>
                      <a:r>
                        <a:rPr lang="pt-BR" sz="1600" b="1">
                          <a:latin typeface="Arial Narrow" panose="020B0606020202030204" pitchFamily="34" charset="0"/>
                        </a:rPr>
                        <a:t>Média</a:t>
                      </a:r>
                      <a:endParaRPr lang="pt-BR" sz="1600" b="1" i="1">
                        <a:latin typeface="Arial Narrow" panose="020B0606020202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chemeClr val="tx1"/>
                          </a:solidFill>
                          <a:latin typeface="Arial Narrow" panose="020B0606020202030204" pitchFamily="34" charset="0"/>
                        </a:rPr>
                        <a:t>9,5</a:t>
                      </a:r>
                      <a:endParaRPr lang="pt-BR" sz="1600" b="1" i="1">
                        <a:solidFill>
                          <a:schemeClr val="tx1"/>
                        </a:solidFill>
                        <a:latin typeface="Arial Narrow" panose="020B0606020202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chemeClr val="tx1"/>
                          </a:solidFill>
                          <a:latin typeface="Arial Narrow" panose="020B0606020202030204" pitchFamily="34" charset="0"/>
                        </a:rPr>
                        <a:t>9,5</a:t>
                      </a:r>
                      <a:endParaRPr lang="pt-BR" sz="1600" b="1" i="1">
                        <a:solidFill>
                          <a:schemeClr val="tx1"/>
                        </a:solidFill>
                        <a:latin typeface="Arial Narrow" panose="020B0606020202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chemeClr val="tx1"/>
                          </a:solidFill>
                          <a:latin typeface="Arial Narrow" panose="020B0606020202030204" pitchFamily="34" charset="0"/>
                        </a:rPr>
                        <a:t>9,5</a:t>
                      </a:r>
                      <a:endParaRPr lang="pt-BR" sz="1600" b="1" i="1">
                        <a:solidFill>
                          <a:schemeClr val="tx1"/>
                        </a:solidFill>
                        <a:latin typeface="Arial Narrow" panose="020B0606020202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chemeClr val="tx1"/>
                          </a:solidFill>
                          <a:latin typeface="Arial Narrow" panose="020B0606020202030204" pitchFamily="34" charset="0"/>
                        </a:rPr>
                        <a:t>9,4</a:t>
                      </a:r>
                      <a:endParaRPr lang="pt-BR" sz="1600" b="1" i="1">
                        <a:solidFill>
                          <a:schemeClr val="tx1"/>
                        </a:solidFill>
                        <a:latin typeface="Arial Narrow" panose="020B0606020202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schemeClr val="tx1"/>
                          </a:solidFill>
                          <a:latin typeface="Arial Narrow" panose="020B0606020202030204" pitchFamily="34" charset="0"/>
                        </a:rPr>
                        <a:t>9,3</a:t>
                      </a:r>
                      <a:endParaRPr lang="pt-BR" sz="1600" b="1" i="1">
                        <a:solidFill>
                          <a:schemeClr val="tx1"/>
                        </a:solidFill>
                        <a:latin typeface="Arial Narrow" panose="020B0606020202030204" pitchFamily="34" charset="0"/>
                      </a:endParaRPr>
                    </a:p>
                  </a:txBody>
                  <a:tcPr marL="121920" marR="121920" marT="60960" marB="60960" anchor="ctr"/>
                </a:tc>
                <a:extLst>
                  <a:ext uri="{0D108BD9-81ED-4DB2-BD59-A6C34878D82A}">
                    <a16:rowId xmlns:a16="http://schemas.microsoft.com/office/drawing/2014/main" val="95427819"/>
                  </a:ext>
                </a:extLst>
              </a:tr>
            </a:tbl>
          </a:graphicData>
        </a:graphic>
      </p:graphicFrame>
      <p:graphicFrame>
        <p:nvGraphicFramePr>
          <p:cNvPr id="8" name="Tabela 7">
            <a:extLst>
              <a:ext uri="{FF2B5EF4-FFF2-40B4-BE49-F238E27FC236}">
                <a16:creationId xmlns:a16="http://schemas.microsoft.com/office/drawing/2014/main" id="{3CCF5374-81DE-3F32-CF21-DF664F8E16D0}"/>
              </a:ext>
            </a:extLst>
          </p:cNvPr>
          <p:cNvGraphicFramePr>
            <a:graphicFrameLocks noGrp="1"/>
          </p:cNvGraphicFramePr>
          <p:nvPr>
            <p:extLst>
              <p:ext uri="{D42A27DB-BD31-4B8C-83A1-F6EECF244321}">
                <p14:modId xmlns:p14="http://schemas.microsoft.com/office/powerpoint/2010/main" val="1808017755"/>
              </p:ext>
            </p:extLst>
          </p:nvPr>
        </p:nvGraphicFramePr>
        <p:xfrm>
          <a:off x="6188821" y="3836533"/>
          <a:ext cx="4848600" cy="1073458"/>
        </p:xfrm>
        <a:graphic>
          <a:graphicData uri="http://schemas.openxmlformats.org/drawingml/2006/table">
            <a:tbl>
              <a:tblPr firstRow="1" bandRow="1">
                <a:tableStyleId>{18603FDC-E32A-4AB5-989C-0864C3EAD2B8}</a:tableStyleId>
              </a:tblPr>
              <a:tblGrid>
                <a:gridCol w="1454431">
                  <a:extLst>
                    <a:ext uri="{9D8B030D-6E8A-4147-A177-3AD203B41FA5}">
                      <a16:colId xmlns:a16="http://schemas.microsoft.com/office/drawing/2014/main" val="20000"/>
                    </a:ext>
                  </a:extLst>
                </a:gridCol>
                <a:gridCol w="813909">
                  <a:extLst>
                    <a:ext uri="{9D8B030D-6E8A-4147-A177-3AD203B41FA5}">
                      <a16:colId xmlns:a16="http://schemas.microsoft.com/office/drawing/2014/main" val="319943091"/>
                    </a:ext>
                  </a:extLst>
                </a:gridCol>
                <a:gridCol w="645065">
                  <a:extLst>
                    <a:ext uri="{9D8B030D-6E8A-4147-A177-3AD203B41FA5}">
                      <a16:colId xmlns:a16="http://schemas.microsoft.com/office/drawing/2014/main" val="784929438"/>
                    </a:ext>
                  </a:extLst>
                </a:gridCol>
                <a:gridCol w="645065">
                  <a:extLst>
                    <a:ext uri="{9D8B030D-6E8A-4147-A177-3AD203B41FA5}">
                      <a16:colId xmlns:a16="http://schemas.microsoft.com/office/drawing/2014/main" val="247330285"/>
                    </a:ext>
                  </a:extLst>
                </a:gridCol>
                <a:gridCol w="645065">
                  <a:extLst>
                    <a:ext uri="{9D8B030D-6E8A-4147-A177-3AD203B41FA5}">
                      <a16:colId xmlns:a16="http://schemas.microsoft.com/office/drawing/2014/main" val="20001"/>
                    </a:ext>
                  </a:extLst>
                </a:gridCol>
                <a:gridCol w="645065">
                  <a:extLst>
                    <a:ext uri="{9D8B030D-6E8A-4147-A177-3AD203B41FA5}">
                      <a16:colId xmlns:a16="http://schemas.microsoft.com/office/drawing/2014/main" val="20002"/>
                    </a:ext>
                  </a:extLst>
                </a:gridCol>
              </a:tblGrid>
              <a:tr h="366937">
                <a:tc>
                  <a:txBody>
                    <a:bodyPr/>
                    <a:lstStyle/>
                    <a:p>
                      <a:pPr algn="l"/>
                      <a:r>
                        <a:rPr lang="pt-BR" sz="1400">
                          <a:solidFill>
                            <a:srgbClr val="1C2E46"/>
                          </a:solidFill>
                          <a:latin typeface="Arial Narrow" panose="020B0606020202030204" pitchFamily="34" charset="0"/>
                        </a:rPr>
                        <a:t>Média</a:t>
                      </a:r>
                    </a:p>
                  </a:txBody>
                  <a:tcPr marL="121920" marR="121920" marT="60960" marB="60960" anchor="ctr">
                    <a:solidFill>
                      <a:srgbClr val="D2D7DC"/>
                    </a:solidFill>
                  </a:tcPr>
                </a:tc>
                <a:tc>
                  <a:txBody>
                    <a:bodyPr/>
                    <a:lstStyle/>
                    <a:p>
                      <a:pPr algn="ctr"/>
                      <a:r>
                        <a:rPr lang="pt-BR" sz="1400">
                          <a:solidFill>
                            <a:srgbClr val="1C2E46"/>
                          </a:solidFill>
                          <a:latin typeface="Arial Narrow" panose="020B0606020202030204" pitchFamily="34" charset="0"/>
                        </a:rPr>
                        <a:t>2023</a:t>
                      </a:r>
                    </a:p>
                  </a:txBody>
                  <a:tcPr marL="121920" marR="121920" marT="60960" marB="60960" anchor="ctr">
                    <a:solidFill>
                      <a:srgbClr val="D2D7DC"/>
                    </a:solidFill>
                  </a:tcPr>
                </a:tc>
                <a:tc>
                  <a:txBody>
                    <a:bodyPr/>
                    <a:lstStyle/>
                    <a:p>
                      <a:pPr algn="ctr"/>
                      <a:r>
                        <a:rPr lang="pt-BR" sz="1400">
                          <a:solidFill>
                            <a:srgbClr val="1C2E46"/>
                          </a:solidFill>
                          <a:latin typeface="Arial Narrow" panose="020B0606020202030204" pitchFamily="34" charset="0"/>
                        </a:rPr>
                        <a:t>2022</a:t>
                      </a:r>
                    </a:p>
                  </a:txBody>
                  <a:tcPr marL="121920" marR="121920" marT="60960" marB="60960" anchor="ctr">
                    <a:solidFill>
                      <a:srgbClr val="D2D7DC"/>
                    </a:solidFill>
                  </a:tcPr>
                </a:tc>
                <a:tc>
                  <a:txBody>
                    <a:bodyPr/>
                    <a:lstStyle/>
                    <a:p>
                      <a:pPr algn="ctr"/>
                      <a:r>
                        <a:rPr lang="pt-BR" sz="1400">
                          <a:solidFill>
                            <a:srgbClr val="1C2E46"/>
                          </a:solidFill>
                          <a:latin typeface="Arial Narrow" panose="020B0606020202030204" pitchFamily="34" charset="0"/>
                        </a:rPr>
                        <a:t>2021</a:t>
                      </a:r>
                    </a:p>
                  </a:txBody>
                  <a:tcPr marL="121920" marR="121920" marT="60960" marB="60960" anchor="ctr">
                    <a:solidFill>
                      <a:srgbClr val="D2D7DC"/>
                    </a:solidFill>
                  </a:tcPr>
                </a:tc>
                <a:tc>
                  <a:txBody>
                    <a:bodyPr/>
                    <a:lstStyle/>
                    <a:p>
                      <a:pPr algn="ctr"/>
                      <a:r>
                        <a:rPr lang="pt-BR" sz="1400">
                          <a:solidFill>
                            <a:srgbClr val="1C2E46"/>
                          </a:solidFill>
                          <a:latin typeface="Arial Narrow" panose="020B0606020202030204" pitchFamily="34" charset="0"/>
                        </a:rPr>
                        <a:t>2019</a:t>
                      </a:r>
                    </a:p>
                  </a:txBody>
                  <a:tcPr marL="121920" marR="121920" marT="60960" marB="60960" anchor="ctr">
                    <a:solidFill>
                      <a:srgbClr val="D2D7DC"/>
                    </a:solidFill>
                  </a:tcPr>
                </a:tc>
                <a:tc>
                  <a:txBody>
                    <a:bodyPr/>
                    <a:lstStyle/>
                    <a:p>
                      <a:pPr algn="ctr"/>
                      <a:r>
                        <a:rPr lang="pt-BR" sz="1400">
                          <a:solidFill>
                            <a:srgbClr val="1C2E46"/>
                          </a:solidFill>
                          <a:latin typeface="Arial Narrow" panose="020B0606020202030204" pitchFamily="34" charset="0"/>
                        </a:rPr>
                        <a:t>2018</a:t>
                      </a:r>
                    </a:p>
                  </a:txBody>
                  <a:tcPr marL="121920" marR="121920" marT="60960" marB="60960" anchor="ctr">
                    <a:solidFill>
                      <a:srgbClr val="D2D7DC"/>
                    </a:solidFill>
                  </a:tcPr>
                </a:tc>
                <a:extLst>
                  <a:ext uri="{0D108BD9-81ED-4DB2-BD59-A6C34878D82A}">
                    <a16:rowId xmlns:a16="http://schemas.microsoft.com/office/drawing/2014/main" val="10000"/>
                  </a:ext>
                </a:extLst>
              </a:tr>
              <a:tr h="366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Assinante </a:t>
                      </a:r>
                    </a:p>
                  </a:txBody>
                  <a:tcPr marL="121920" marR="121920" marT="60960" marB="60960"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9,4</a:t>
                      </a:r>
                    </a:p>
                  </a:txBody>
                  <a:tcPr marL="121920" marR="121920" marT="60960" marB="60960"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9,4</a:t>
                      </a:r>
                    </a:p>
                  </a:txBody>
                  <a:tcPr marL="121920" marR="121920" marT="60960" marB="60960"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9,5</a:t>
                      </a:r>
                    </a:p>
                  </a:txBody>
                  <a:tcPr marL="121920" marR="121920" marT="60960" marB="60960"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9,3</a:t>
                      </a:r>
                    </a:p>
                  </a:txBody>
                  <a:tcPr marL="121920" marR="121920" marT="60960" marB="60960"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9,2</a:t>
                      </a:r>
                    </a:p>
                  </a:txBody>
                  <a:tcPr marL="121920" marR="121920" marT="60960" marB="60960" anchor="ctr">
                    <a:solidFill>
                      <a:srgbClr val="D2D7DC"/>
                    </a:solidFill>
                  </a:tcPr>
                </a:tc>
                <a:extLst>
                  <a:ext uri="{0D108BD9-81ED-4DB2-BD59-A6C34878D82A}">
                    <a16:rowId xmlns:a16="http://schemas.microsoft.com/office/drawing/2014/main" val="10001"/>
                  </a:ext>
                </a:extLst>
              </a:tr>
              <a:tr h="339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Avulso</a:t>
                      </a:r>
                    </a:p>
                  </a:txBody>
                  <a:tcPr marL="121920" marR="121920" marT="60960" marB="60960" anchor="ctr">
                    <a:solidFill>
                      <a:srgbClr val="D2D7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9,6</a:t>
                      </a:r>
                    </a:p>
                  </a:txBody>
                  <a:tcPr marL="121920" marR="121920" marT="60960" marB="60960" anchor="ctr">
                    <a:solidFill>
                      <a:srgbClr val="D2D7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9,5</a:t>
                      </a:r>
                    </a:p>
                  </a:txBody>
                  <a:tcPr marL="121920" marR="121920" marT="60960" marB="60960" anchor="ctr">
                    <a:solidFill>
                      <a:srgbClr val="D2D7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9,6</a:t>
                      </a:r>
                    </a:p>
                  </a:txBody>
                  <a:tcPr marL="121920" marR="121920" marT="60960" marB="60960" anchor="ctr">
                    <a:solidFill>
                      <a:srgbClr val="D2D7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9,5</a:t>
                      </a:r>
                    </a:p>
                  </a:txBody>
                  <a:tcPr marL="121920" marR="121920" marT="60960" marB="60960" anchor="ctr">
                    <a:solidFill>
                      <a:srgbClr val="D2D7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0">
                          <a:solidFill>
                            <a:srgbClr val="1C2E46"/>
                          </a:solidFill>
                          <a:latin typeface="Arial Narrow" panose="020B0606020202030204" pitchFamily="34" charset="0"/>
                        </a:rPr>
                        <a:t>9,3</a:t>
                      </a:r>
                    </a:p>
                  </a:txBody>
                  <a:tcPr marL="121920" marR="121920" marT="60960" marB="60960" anchor="ctr">
                    <a:solidFill>
                      <a:srgbClr val="D2D7DC"/>
                    </a:solidFill>
                  </a:tcPr>
                </a:tc>
                <a:extLst>
                  <a:ext uri="{0D108BD9-81ED-4DB2-BD59-A6C34878D82A}">
                    <a16:rowId xmlns:a16="http://schemas.microsoft.com/office/drawing/2014/main" val="10002"/>
                  </a:ext>
                </a:extLst>
              </a:tr>
            </a:tbl>
          </a:graphicData>
        </a:graphic>
      </p:graphicFrame>
      <p:sp>
        <p:nvSpPr>
          <p:cNvPr id="2" name="CaixaDeTexto 1">
            <a:extLst>
              <a:ext uri="{FF2B5EF4-FFF2-40B4-BE49-F238E27FC236}">
                <a16:creationId xmlns:a16="http://schemas.microsoft.com/office/drawing/2014/main" id="{B28A34BB-C04D-EFC2-7555-1571956F8E14}"/>
              </a:ext>
            </a:extLst>
          </p:cNvPr>
          <p:cNvSpPr txBox="1"/>
          <p:nvPr/>
        </p:nvSpPr>
        <p:spPr>
          <a:xfrm>
            <a:off x="394071" y="6634276"/>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320252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64C2084-2323-63F9-C037-EE5F2662A6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33</a:t>
            </a:fld>
            <a:endParaRPr lang="pt-BR"/>
          </a:p>
        </p:txBody>
      </p:sp>
      <p:graphicFrame>
        <p:nvGraphicFramePr>
          <p:cNvPr id="3" name="Diagrama 2">
            <a:extLst>
              <a:ext uri="{FF2B5EF4-FFF2-40B4-BE49-F238E27FC236}">
                <a16:creationId xmlns:a16="http://schemas.microsoft.com/office/drawing/2014/main" id="{029421C1-CFBA-74EC-C807-1EC2EAA16251}"/>
              </a:ext>
            </a:extLst>
          </p:cNvPr>
          <p:cNvGraphicFramePr/>
          <p:nvPr>
            <p:extLst>
              <p:ext uri="{D42A27DB-BD31-4B8C-83A1-F6EECF244321}">
                <p14:modId xmlns:p14="http://schemas.microsoft.com/office/powerpoint/2010/main" val="344987044"/>
              </p:ext>
            </p:extLst>
          </p:nvPr>
        </p:nvGraphicFramePr>
        <p:xfrm>
          <a:off x="927011" y="2288372"/>
          <a:ext cx="986937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ela 3">
            <a:extLst>
              <a:ext uri="{FF2B5EF4-FFF2-40B4-BE49-F238E27FC236}">
                <a16:creationId xmlns:a16="http://schemas.microsoft.com/office/drawing/2014/main" id="{34AFF1A8-937D-15FF-50D5-E53BF4A28695}"/>
              </a:ext>
            </a:extLst>
          </p:cNvPr>
          <p:cNvGraphicFramePr>
            <a:graphicFrameLocks noGrp="1"/>
          </p:cNvGraphicFramePr>
          <p:nvPr>
            <p:extLst>
              <p:ext uri="{D42A27DB-BD31-4B8C-83A1-F6EECF244321}">
                <p14:modId xmlns:p14="http://schemas.microsoft.com/office/powerpoint/2010/main" val="3191509495"/>
              </p:ext>
            </p:extLst>
          </p:nvPr>
        </p:nvGraphicFramePr>
        <p:xfrm>
          <a:off x="7592043" y="3097565"/>
          <a:ext cx="3857740" cy="2785014"/>
        </p:xfrm>
        <a:graphic>
          <a:graphicData uri="http://schemas.openxmlformats.org/drawingml/2006/table">
            <a:tbl>
              <a:tblPr firstRow="1" bandRow="1">
                <a:tableStyleId>{69C7853C-536D-4A76-A0AE-DD22124D55A5}</a:tableStyleId>
              </a:tblPr>
              <a:tblGrid>
                <a:gridCol w="2237740">
                  <a:extLst>
                    <a:ext uri="{9D8B030D-6E8A-4147-A177-3AD203B41FA5}">
                      <a16:colId xmlns:a16="http://schemas.microsoft.com/office/drawing/2014/main" val="1016531113"/>
                    </a:ext>
                  </a:extLst>
                </a:gridCol>
                <a:gridCol w="540000">
                  <a:extLst>
                    <a:ext uri="{9D8B030D-6E8A-4147-A177-3AD203B41FA5}">
                      <a16:colId xmlns:a16="http://schemas.microsoft.com/office/drawing/2014/main" val="1111985985"/>
                    </a:ext>
                  </a:extLst>
                </a:gridCol>
                <a:gridCol w="540000">
                  <a:extLst>
                    <a:ext uri="{9D8B030D-6E8A-4147-A177-3AD203B41FA5}">
                      <a16:colId xmlns:a16="http://schemas.microsoft.com/office/drawing/2014/main" val="649827810"/>
                    </a:ext>
                  </a:extLst>
                </a:gridCol>
                <a:gridCol w="540000">
                  <a:extLst>
                    <a:ext uri="{9D8B030D-6E8A-4147-A177-3AD203B41FA5}">
                      <a16:colId xmlns:a16="http://schemas.microsoft.com/office/drawing/2014/main" val="857210687"/>
                    </a:ext>
                  </a:extLst>
                </a:gridCol>
              </a:tblGrid>
              <a:tr h="290518">
                <a:tc>
                  <a:txBody>
                    <a:bodyPr/>
                    <a:lstStyle/>
                    <a:p>
                      <a:r>
                        <a:rPr lang="pt-BR" sz="1200">
                          <a:latin typeface="Arial Narrow" panose="020B0606020202030204" pitchFamily="34" charset="0"/>
                        </a:rPr>
                        <a:t>%</a:t>
                      </a:r>
                    </a:p>
                  </a:txBody>
                  <a:tcPr marL="121920" marR="121920" marT="60960" marB="60960" anchor="ctr">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1C2E46"/>
                    </a:solidFill>
                  </a:tcPr>
                </a:tc>
                <a:tc>
                  <a:txBody>
                    <a:bodyPr/>
                    <a:lstStyle/>
                    <a:p>
                      <a:pPr algn="ctr"/>
                      <a:r>
                        <a:rPr lang="pt-BR" sz="1200">
                          <a:latin typeface="Arial Narrow" panose="020B0606020202030204" pitchFamily="34" charset="0"/>
                        </a:rPr>
                        <a:t>2023</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1C2E46"/>
                    </a:solidFill>
                  </a:tcPr>
                </a:tc>
                <a:tc>
                  <a:txBody>
                    <a:bodyPr/>
                    <a:lstStyle/>
                    <a:p>
                      <a:pPr algn="ctr"/>
                      <a:r>
                        <a:rPr lang="pt-BR" sz="1200">
                          <a:latin typeface="Arial Narrow" panose="020B0606020202030204" pitchFamily="34" charset="0"/>
                        </a:rPr>
                        <a:t>2022</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1C2E46"/>
                    </a:solidFill>
                  </a:tcPr>
                </a:tc>
                <a:tc>
                  <a:txBody>
                    <a:bodyPr/>
                    <a:lstStyle/>
                    <a:p>
                      <a:pPr algn="ctr"/>
                      <a:r>
                        <a:rPr lang="pt-BR" sz="1200">
                          <a:latin typeface="Arial Narrow" panose="020B0606020202030204" pitchFamily="34" charset="0"/>
                        </a:rPr>
                        <a:t>2021</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1C2E46"/>
                    </a:solidFill>
                  </a:tcPr>
                </a:tc>
                <a:extLst>
                  <a:ext uri="{0D108BD9-81ED-4DB2-BD59-A6C34878D82A}">
                    <a16:rowId xmlns:a16="http://schemas.microsoft.com/office/drawing/2014/main" val="1235759869"/>
                  </a:ext>
                </a:extLst>
              </a:tr>
              <a:tr h="264805">
                <a:tc>
                  <a:txBody>
                    <a:bodyPr/>
                    <a:lstStyle/>
                    <a:p>
                      <a:pPr algn="l" fontAlgn="b"/>
                      <a:r>
                        <a:rPr lang="pt-BR" sz="1200" b="0">
                          <a:solidFill>
                            <a:srgbClr val="1C2E46"/>
                          </a:solidFill>
                          <a:latin typeface="Arial Narrow" panose="020B0606020202030204" pitchFamily="34" charset="0"/>
                          <a:cs typeface="Calibri" pitchFamily="34" charset="0"/>
                        </a:rPr>
                        <a:t>Acústica</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rPr>
                        <a:t>85</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rPr>
                        <a:t>83</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rPr>
                        <a:t>84</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098422"/>
                  </a:ext>
                </a:extLst>
              </a:tr>
              <a:tr h="441343">
                <a:tc>
                  <a:txBody>
                    <a:bodyPr/>
                    <a:lstStyle/>
                    <a:p>
                      <a:pPr algn="l" fontAlgn="b"/>
                      <a:r>
                        <a:rPr lang="pt-BR" sz="1200" b="0">
                          <a:solidFill>
                            <a:srgbClr val="1C2E46"/>
                          </a:solidFill>
                          <a:latin typeface="Arial Narrow" panose="020B0606020202030204" pitchFamily="34" charset="0"/>
                          <a:cs typeface="Calibri" pitchFamily="34" charset="0"/>
                        </a:rPr>
                        <a:t>(Não)</a:t>
                      </a:r>
                      <a:r>
                        <a:rPr lang="pt-BR" sz="1200" b="0" baseline="0">
                          <a:solidFill>
                            <a:srgbClr val="1C2E46"/>
                          </a:solidFill>
                          <a:latin typeface="Arial Narrow" panose="020B0606020202030204" pitchFamily="34" charset="0"/>
                          <a:cs typeface="Calibri" pitchFamily="34" charset="0"/>
                        </a:rPr>
                        <a:t> </a:t>
                      </a:r>
                      <a:r>
                        <a:rPr lang="pt-BR" sz="1200" b="0">
                          <a:solidFill>
                            <a:srgbClr val="1C2E46"/>
                          </a:solidFill>
                          <a:latin typeface="Arial Narrow" panose="020B0606020202030204" pitchFamily="34" charset="0"/>
                          <a:cs typeface="Calibri" pitchFamily="34" charset="0"/>
                        </a:rPr>
                        <a:t>Interferência de ruídos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a:solidFill>
                            <a:srgbClr val="1C2E46"/>
                          </a:solidFill>
                          <a:highlight>
                            <a:srgbClr val="E4E0D3"/>
                          </a:highlight>
                          <a:latin typeface="Arial Narrow" panose="020B0606020202030204" pitchFamily="34" charset="0"/>
                        </a:rPr>
                        <a:t>79</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rPr>
                        <a:t>74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rPr>
                        <a:t>77</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612022"/>
                  </a:ext>
                </a:extLst>
              </a:tr>
              <a:tr h="39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Iluminação da sala de concertos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a:solidFill>
                            <a:srgbClr val="1C2E46"/>
                          </a:solidFill>
                          <a:highlight>
                            <a:srgbClr val="E4E0D3"/>
                          </a:highlight>
                          <a:latin typeface="Arial Narrow" panose="020B0606020202030204" pitchFamily="34" charset="0"/>
                          <a:cs typeface="Calibri" pitchFamily="34" charset="0"/>
                        </a:rPr>
                        <a:t>80</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72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79</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62637844"/>
                  </a:ext>
                </a:extLst>
              </a:tr>
              <a:tr h="39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Atendimento dos funcionários </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a:solidFill>
                            <a:srgbClr val="1C2E46"/>
                          </a:solidFill>
                          <a:highlight>
                            <a:srgbClr val="E4E0D3"/>
                          </a:highlight>
                          <a:latin typeface="Arial Narrow" panose="020B0606020202030204" pitchFamily="34" charset="0"/>
                          <a:cs typeface="Calibri" pitchFamily="34" charset="0"/>
                        </a:rPr>
                        <a:t>75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72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73</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6579144"/>
                  </a:ext>
                </a:extLst>
              </a:tr>
              <a:tr h="3144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Iluminação nas áreas de circulação</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a:solidFill>
                            <a:srgbClr val="1C2E46"/>
                          </a:solidFill>
                          <a:highlight>
                            <a:srgbClr val="E4E0D3"/>
                          </a:highlight>
                          <a:latin typeface="Arial Narrow" panose="020B0606020202030204" pitchFamily="34" charset="0"/>
                          <a:cs typeface="Calibri" pitchFamily="34" charset="0"/>
                        </a:rPr>
                        <a:t>71</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66</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68</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078432"/>
                  </a:ext>
                </a:extLst>
              </a:tr>
              <a:tr h="327683">
                <a:tc>
                  <a:txBody>
                    <a:bodyPr/>
                    <a:lstStyle/>
                    <a:p>
                      <a:pPr algn="l" fontAlgn="b"/>
                      <a:r>
                        <a:rPr lang="pt-BR" sz="1200" b="0">
                          <a:solidFill>
                            <a:srgbClr val="1C2E46"/>
                          </a:solidFill>
                          <a:latin typeface="Arial Narrow" panose="020B0606020202030204" pitchFamily="34" charset="0"/>
                          <a:cs typeface="Calibri" pitchFamily="34" charset="0"/>
                        </a:rPr>
                        <a:t>Limpeza dos banheiros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C00000"/>
                          </a:solidFill>
                          <a:latin typeface="Arial Narrow" panose="020B0606020202030204" pitchFamily="34" charset="0"/>
                          <a:cs typeface="Calibri" pitchFamily="34" charset="0"/>
                        </a:rPr>
                        <a:t>65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highlight>
                            <a:srgbClr val="E4E0D3"/>
                          </a:highlight>
                          <a:latin typeface="Arial Narrow" panose="020B0606020202030204" pitchFamily="34" charset="0"/>
                          <a:cs typeface="Calibri" pitchFamily="34" charset="0"/>
                        </a:rPr>
                        <a:t>74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78</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9827786"/>
                  </a:ext>
                </a:extLst>
              </a:tr>
              <a:tr h="292622">
                <a:tc>
                  <a:txBody>
                    <a:bodyPr/>
                    <a:lstStyle/>
                    <a:p>
                      <a:pPr algn="l" fontAlgn="b"/>
                      <a:r>
                        <a:rPr lang="pt-BR" sz="1200" b="0">
                          <a:solidFill>
                            <a:srgbClr val="1C2E46"/>
                          </a:solidFill>
                          <a:latin typeface="Arial Narrow" panose="020B0606020202030204" pitchFamily="34" charset="0"/>
                          <a:cs typeface="Calibri" pitchFamily="34" charset="0"/>
                        </a:rPr>
                        <a:t>Ar condicionado</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a:solidFill>
                            <a:srgbClr val="1C2E46"/>
                          </a:solidFill>
                          <a:highlight>
                            <a:srgbClr val="E4E0D3"/>
                          </a:highlight>
                          <a:latin typeface="Arial Narrow" panose="020B0606020202030204" pitchFamily="34" charset="0"/>
                          <a:cs typeface="Calibri" pitchFamily="34" charset="0"/>
                        </a:rPr>
                        <a:t>67</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56</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rgbClr val="1C2E46"/>
                          </a:solidFill>
                          <a:latin typeface="Arial Narrow" panose="020B0606020202030204" pitchFamily="34" charset="0"/>
                          <a:cs typeface="Calibri" pitchFamily="34" charset="0"/>
                        </a:rPr>
                        <a:t>65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6663080"/>
                  </a:ext>
                </a:extLst>
              </a:tr>
            </a:tbl>
          </a:graphicData>
        </a:graphic>
      </p:graphicFrame>
      <p:graphicFrame>
        <p:nvGraphicFramePr>
          <p:cNvPr id="5" name="Tabela 4">
            <a:extLst>
              <a:ext uri="{FF2B5EF4-FFF2-40B4-BE49-F238E27FC236}">
                <a16:creationId xmlns:a16="http://schemas.microsoft.com/office/drawing/2014/main" id="{EBC3F7BE-D606-EDD1-90C1-321D1E28C1DD}"/>
              </a:ext>
            </a:extLst>
          </p:cNvPr>
          <p:cNvGraphicFramePr>
            <a:graphicFrameLocks noGrp="1"/>
          </p:cNvGraphicFramePr>
          <p:nvPr>
            <p:extLst>
              <p:ext uri="{D42A27DB-BD31-4B8C-83A1-F6EECF244321}">
                <p14:modId xmlns:p14="http://schemas.microsoft.com/office/powerpoint/2010/main" val="1570737833"/>
              </p:ext>
            </p:extLst>
          </p:nvPr>
        </p:nvGraphicFramePr>
        <p:xfrm>
          <a:off x="796851" y="3097565"/>
          <a:ext cx="3002377" cy="847680"/>
        </p:xfrm>
        <a:graphic>
          <a:graphicData uri="http://schemas.openxmlformats.org/drawingml/2006/table">
            <a:tbl>
              <a:tblPr firstRow="1" bandRow="1">
                <a:tableStyleId>{69C7853C-536D-4A76-A0AE-DD22124D55A5}</a:tableStyleId>
              </a:tblPr>
              <a:tblGrid>
                <a:gridCol w="1327882">
                  <a:extLst>
                    <a:ext uri="{9D8B030D-6E8A-4147-A177-3AD203B41FA5}">
                      <a16:colId xmlns:a16="http://schemas.microsoft.com/office/drawing/2014/main" val="20000"/>
                    </a:ext>
                  </a:extLst>
                </a:gridCol>
                <a:gridCol w="558165">
                  <a:extLst>
                    <a:ext uri="{9D8B030D-6E8A-4147-A177-3AD203B41FA5}">
                      <a16:colId xmlns:a16="http://schemas.microsoft.com/office/drawing/2014/main" val="3673035609"/>
                    </a:ext>
                  </a:extLst>
                </a:gridCol>
                <a:gridCol w="558165">
                  <a:extLst>
                    <a:ext uri="{9D8B030D-6E8A-4147-A177-3AD203B41FA5}">
                      <a16:colId xmlns:a16="http://schemas.microsoft.com/office/drawing/2014/main" val="3452430266"/>
                    </a:ext>
                  </a:extLst>
                </a:gridCol>
                <a:gridCol w="558165">
                  <a:extLst>
                    <a:ext uri="{9D8B030D-6E8A-4147-A177-3AD203B41FA5}">
                      <a16:colId xmlns:a16="http://schemas.microsoft.com/office/drawing/2014/main" val="1579391437"/>
                    </a:ext>
                  </a:extLst>
                </a:gridCol>
              </a:tblGrid>
              <a:tr h="360000">
                <a:tc>
                  <a:txBody>
                    <a:bodyPr/>
                    <a:lstStyle/>
                    <a:p>
                      <a:r>
                        <a:rPr lang="pt-BR" sz="1200">
                          <a:solidFill>
                            <a:schemeClr val="bg1"/>
                          </a:solidFill>
                          <a:latin typeface="Arial Narrow" panose="020B0606020202030204" pitchFamily="34" charset="0"/>
                        </a:rPr>
                        <a:t>%</a:t>
                      </a:r>
                    </a:p>
                  </a:txBody>
                  <a:tcPr marL="121920" marR="121920" marT="60960" marB="60960" anchor="ctr">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5"/>
                    </a:solidFill>
                  </a:tcPr>
                </a:tc>
                <a:tc>
                  <a:txBody>
                    <a:bodyPr/>
                    <a:lstStyle/>
                    <a:p>
                      <a:pPr algn="ctr"/>
                      <a:r>
                        <a:rPr lang="pt-BR" sz="1200">
                          <a:solidFill>
                            <a:schemeClr val="bg1"/>
                          </a:solidFill>
                          <a:latin typeface="Arial Narrow" panose="020B0606020202030204" pitchFamily="34" charset="0"/>
                        </a:rPr>
                        <a:t>2023</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5"/>
                    </a:solidFill>
                  </a:tcPr>
                </a:tc>
                <a:tc>
                  <a:txBody>
                    <a:bodyPr/>
                    <a:lstStyle/>
                    <a:p>
                      <a:pPr algn="ctr"/>
                      <a:r>
                        <a:rPr lang="pt-BR" sz="1200">
                          <a:solidFill>
                            <a:schemeClr val="bg1"/>
                          </a:solidFill>
                          <a:latin typeface="Arial Narrow" panose="020B0606020202030204" pitchFamily="34" charset="0"/>
                        </a:rPr>
                        <a:t>2022</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5"/>
                    </a:solidFill>
                  </a:tcPr>
                </a:tc>
                <a:tc>
                  <a:txBody>
                    <a:bodyPr/>
                    <a:lstStyle/>
                    <a:p>
                      <a:pPr algn="ctr"/>
                      <a:r>
                        <a:rPr lang="pt-BR" sz="1200">
                          <a:solidFill>
                            <a:schemeClr val="bg1"/>
                          </a:solidFill>
                          <a:latin typeface="Arial Narrow" panose="020B0606020202030204" pitchFamily="34" charset="0"/>
                        </a:rPr>
                        <a:t>2021</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487680">
                <a:tc>
                  <a:txBody>
                    <a:bodyPr/>
                    <a:lstStyle/>
                    <a:p>
                      <a:pPr algn="l" fontAlgn="b"/>
                      <a:r>
                        <a:rPr lang="pt-BR" sz="1200" b="0">
                          <a:solidFill>
                            <a:schemeClr val="tx1"/>
                          </a:solidFill>
                          <a:latin typeface="Arial Narrow" panose="020B0606020202030204" pitchFamily="34" charset="0"/>
                          <a:cs typeface="Calibri" pitchFamily="34" charset="0"/>
                        </a:rPr>
                        <a:t>Fácil acesso para</a:t>
                      </a:r>
                    </a:p>
                    <a:p>
                      <a:pPr algn="ctr" fontAlgn="b"/>
                      <a:r>
                        <a:rPr lang="pt-BR" sz="1200" b="0">
                          <a:solidFill>
                            <a:schemeClr val="tx1"/>
                          </a:solidFill>
                          <a:latin typeface="Arial Narrow" panose="020B0606020202030204" pitchFamily="34" charset="0"/>
                          <a:cs typeface="Calibri" pitchFamily="34" charset="0"/>
                        </a:rPr>
                        <a:t>deficientes físicos </a:t>
                      </a:r>
                      <a:endParaRPr lang="pt-BR" sz="1200" b="0">
                        <a:solidFill>
                          <a:schemeClr val="tx1"/>
                        </a:solidFill>
                        <a:latin typeface="Arial Narrow" panose="020B0606020202030204" pitchFamily="34" charset="0"/>
                      </a:endParaRP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29</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30</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30</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 name="Tabela 5">
            <a:extLst>
              <a:ext uri="{FF2B5EF4-FFF2-40B4-BE49-F238E27FC236}">
                <a16:creationId xmlns:a16="http://schemas.microsoft.com/office/drawing/2014/main" id="{6CB06C83-572F-E57A-7696-FB8679CED4D0}"/>
              </a:ext>
            </a:extLst>
          </p:cNvPr>
          <p:cNvGraphicFramePr>
            <a:graphicFrameLocks noGrp="1"/>
          </p:cNvGraphicFramePr>
          <p:nvPr>
            <p:extLst>
              <p:ext uri="{D42A27DB-BD31-4B8C-83A1-F6EECF244321}">
                <p14:modId xmlns:p14="http://schemas.microsoft.com/office/powerpoint/2010/main" val="2694095260"/>
              </p:ext>
            </p:extLst>
          </p:nvPr>
        </p:nvGraphicFramePr>
        <p:xfrm>
          <a:off x="4408799" y="3097565"/>
          <a:ext cx="2905803" cy="906896"/>
        </p:xfrm>
        <a:graphic>
          <a:graphicData uri="http://schemas.openxmlformats.org/drawingml/2006/table">
            <a:tbl>
              <a:tblPr firstRow="1" bandRow="1">
                <a:tableStyleId>{69C7853C-536D-4A76-A0AE-DD22124D55A5}</a:tableStyleId>
              </a:tblPr>
              <a:tblGrid>
                <a:gridCol w="1271289">
                  <a:extLst>
                    <a:ext uri="{9D8B030D-6E8A-4147-A177-3AD203B41FA5}">
                      <a16:colId xmlns:a16="http://schemas.microsoft.com/office/drawing/2014/main" val="20000"/>
                    </a:ext>
                  </a:extLst>
                </a:gridCol>
                <a:gridCol w="544838">
                  <a:extLst>
                    <a:ext uri="{9D8B030D-6E8A-4147-A177-3AD203B41FA5}">
                      <a16:colId xmlns:a16="http://schemas.microsoft.com/office/drawing/2014/main" val="3684871894"/>
                    </a:ext>
                  </a:extLst>
                </a:gridCol>
                <a:gridCol w="544838">
                  <a:extLst>
                    <a:ext uri="{9D8B030D-6E8A-4147-A177-3AD203B41FA5}">
                      <a16:colId xmlns:a16="http://schemas.microsoft.com/office/drawing/2014/main" val="3614219747"/>
                    </a:ext>
                  </a:extLst>
                </a:gridCol>
                <a:gridCol w="544838">
                  <a:extLst>
                    <a:ext uri="{9D8B030D-6E8A-4147-A177-3AD203B41FA5}">
                      <a16:colId xmlns:a16="http://schemas.microsoft.com/office/drawing/2014/main" val="3323616975"/>
                    </a:ext>
                  </a:extLst>
                </a:gridCol>
              </a:tblGrid>
              <a:tr h="360000">
                <a:tc>
                  <a:txBody>
                    <a:bodyPr/>
                    <a:lstStyle/>
                    <a:p>
                      <a:r>
                        <a:rPr lang="pt-BR" sz="1200">
                          <a:latin typeface="Arial Narrow" panose="020B0606020202030204" pitchFamily="34" charset="0"/>
                        </a:rPr>
                        <a:t>%</a:t>
                      </a:r>
                    </a:p>
                  </a:txBody>
                  <a:tcPr marL="121920" marR="121920" marT="60960" marB="60960" anchor="ctr">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95874D"/>
                    </a:solidFill>
                  </a:tcPr>
                </a:tc>
                <a:tc>
                  <a:txBody>
                    <a:bodyPr/>
                    <a:lstStyle/>
                    <a:p>
                      <a:pPr algn="ctr"/>
                      <a:r>
                        <a:rPr lang="pt-BR" sz="1200">
                          <a:latin typeface="Arial Narrow" panose="020B0606020202030204" pitchFamily="34" charset="0"/>
                        </a:rPr>
                        <a:t>2023</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95874D"/>
                    </a:solidFill>
                  </a:tcPr>
                </a:tc>
                <a:tc>
                  <a:txBody>
                    <a:bodyPr/>
                    <a:lstStyle/>
                    <a:p>
                      <a:pPr algn="ctr"/>
                      <a:r>
                        <a:rPr lang="pt-BR" sz="1200">
                          <a:latin typeface="Arial Narrow" panose="020B0606020202030204" pitchFamily="34" charset="0"/>
                        </a:rPr>
                        <a:t>2022</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95874D"/>
                    </a:solidFill>
                  </a:tcPr>
                </a:tc>
                <a:tc>
                  <a:txBody>
                    <a:bodyPr/>
                    <a:lstStyle/>
                    <a:p>
                      <a:pPr algn="ctr"/>
                      <a:r>
                        <a:rPr lang="pt-BR" sz="1200">
                          <a:latin typeface="Arial Narrow" panose="020B0606020202030204" pitchFamily="34" charset="0"/>
                        </a:rPr>
                        <a:t>2021</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95874D"/>
                    </a:solidFill>
                  </a:tcPr>
                </a:tc>
                <a:extLst>
                  <a:ext uri="{0D108BD9-81ED-4DB2-BD59-A6C34878D82A}">
                    <a16:rowId xmlns:a16="http://schemas.microsoft.com/office/drawing/2014/main" val="10000"/>
                  </a:ext>
                </a:extLst>
              </a:tr>
              <a:tr h="546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cs typeface="Calibri" pitchFamily="34" charset="0"/>
                        </a:rPr>
                        <a:t>Conforto das poltronas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43</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44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Arial Narrow" panose="020B0606020202030204" pitchFamily="34" charset="0"/>
                        </a:rPr>
                        <a:t>46</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9" name="Google Shape;389;p32">
            <a:extLst>
              <a:ext uri="{FF2B5EF4-FFF2-40B4-BE49-F238E27FC236}">
                <a16:creationId xmlns:a16="http://schemas.microsoft.com/office/drawing/2014/main" id="{56365DD2-86D8-64C9-A755-501F2EACAA1B}"/>
              </a:ext>
            </a:extLst>
          </p:cNvPr>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10" name="Google Shape;320;p29">
            <a:extLst>
              <a:ext uri="{FF2B5EF4-FFF2-40B4-BE49-F238E27FC236}">
                <a16:creationId xmlns:a16="http://schemas.microsoft.com/office/drawing/2014/main" id="{20854D02-92E6-B4B2-19EA-B27D8CF61FB5}"/>
              </a:ext>
            </a:extLst>
          </p:cNvPr>
          <p:cNvSpPr txBox="1"/>
          <p:nvPr/>
        </p:nvSpPr>
        <p:spPr>
          <a:xfrm>
            <a:off x="413322" y="517232"/>
            <a:ext cx="7943277"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AVALIAÇÃO DA INFRAESTRUTURA DA SALA</a:t>
            </a:r>
            <a:endParaRPr/>
          </a:p>
        </p:txBody>
      </p:sp>
      <p:sp>
        <p:nvSpPr>
          <p:cNvPr id="11" name="Google Shape;408;p34">
            <a:extLst>
              <a:ext uri="{FF2B5EF4-FFF2-40B4-BE49-F238E27FC236}">
                <a16:creationId xmlns:a16="http://schemas.microsoft.com/office/drawing/2014/main" id="{448EFB51-F957-B32A-FCA6-67B18CEAA8F8}"/>
              </a:ext>
            </a:extLst>
          </p:cNvPr>
          <p:cNvSpPr txBox="1"/>
          <p:nvPr/>
        </p:nvSpPr>
        <p:spPr>
          <a:xfrm>
            <a:off x="457200" y="1142471"/>
            <a:ext cx="11217349"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a:solidFill>
                  <a:srgbClr val="1C2E46"/>
                </a:solidFill>
                <a:latin typeface="Calibri Light" panose="020F0302020204030204" pitchFamily="34" charset="0"/>
                <a:cs typeface="Calibri Light" panose="020F0302020204030204" pitchFamily="34" charset="0"/>
                <a:sym typeface="Calibri"/>
              </a:rPr>
              <a:t>Avaliação se mantém estável, mas a percepção de não ter ruídos, a iluminação da sala, o atendimento dos funcionários, a iluminação nas áreas de circulação e ar condicionado melhoraram este ano quando comparado a 2022.</a:t>
            </a:r>
          </a:p>
          <a:p>
            <a:pPr marL="0" marR="0" lvl="0" indent="0" algn="l" rtl="0">
              <a:lnSpc>
                <a:spcPct val="90000"/>
              </a:lnSpc>
              <a:spcBef>
                <a:spcPts val="0"/>
              </a:spcBef>
              <a:spcAft>
                <a:spcPts val="0"/>
              </a:spcAft>
              <a:buNone/>
            </a:pPr>
            <a:r>
              <a:rPr lang="pt-BR" b="1">
                <a:solidFill>
                  <a:srgbClr val="1C2E46"/>
                </a:solidFill>
                <a:latin typeface="Calibri Light" panose="020F0302020204030204" pitchFamily="34" charset="0"/>
                <a:cs typeface="Calibri Light" panose="020F0302020204030204" pitchFamily="34" charset="0"/>
                <a:sym typeface="Calibri"/>
              </a:rPr>
              <a:t>Por outro lado, a percepção de limpeza dos banheiros caiu.</a:t>
            </a:r>
            <a:endParaRPr b="1">
              <a:latin typeface="Calibri Light" panose="020F0302020204030204" pitchFamily="34" charset="0"/>
              <a:cs typeface="Calibri Light" panose="020F0302020204030204" pitchFamily="34" charset="0"/>
            </a:endParaRPr>
          </a:p>
        </p:txBody>
      </p:sp>
      <p:sp>
        <p:nvSpPr>
          <p:cNvPr id="14" name="Google Shape;419;p35">
            <a:extLst>
              <a:ext uri="{FF2B5EF4-FFF2-40B4-BE49-F238E27FC236}">
                <a16:creationId xmlns:a16="http://schemas.microsoft.com/office/drawing/2014/main" id="{45648F0C-068C-2AD4-84E0-53D417992E34}"/>
              </a:ext>
            </a:extLst>
          </p:cNvPr>
          <p:cNvSpPr txBox="1"/>
          <p:nvPr/>
        </p:nvSpPr>
        <p:spPr>
          <a:xfrm>
            <a:off x="796851" y="4229741"/>
            <a:ext cx="3048000"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200" b="1">
                <a:solidFill>
                  <a:srgbClr val="C00000"/>
                </a:solidFill>
                <a:latin typeface="Calibri Light" panose="020F0302020204030204" pitchFamily="34" charset="0"/>
                <a:ea typeface="Calibri"/>
                <a:cs typeface="Calibri Light" panose="020F0302020204030204" pitchFamily="34" charset="0"/>
                <a:sym typeface="Calibri"/>
              </a:rPr>
              <a:t>O acesso a deficientes é mais </a:t>
            </a:r>
            <a:r>
              <a:rPr lang="pt-BR" sz="1200" b="1" err="1">
                <a:solidFill>
                  <a:srgbClr val="C00000"/>
                </a:solidFill>
                <a:latin typeface="Calibri Light" panose="020F0302020204030204" pitchFamily="34" charset="0"/>
                <a:ea typeface="Calibri"/>
                <a:cs typeface="Calibri Light" panose="020F0302020204030204" pitchFamily="34" charset="0"/>
                <a:sym typeface="Calibri"/>
              </a:rPr>
              <a:t>deconhecido</a:t>
            </a:r>
            <a:r>
              <a:rPr lang="pt-BR" sz="1200" b="1">
                <a:solidFill>
                  <a:srgbClr val="C00000"/>
                </a:solidFill>
                <a:latin typeface="Calibri Light" panose="020F0302020204030204" pitchFamily="34" charset="0"/>
                <a:ea typeface="Calibri"/>
                <a:cs typeface="Calibri Light" panose="020F0302020204030204" pitchFamily="34" charset="0"/>
                <a:sym typeface="Calibri"/>
              </a:rPr>
              <a:t> do que mal avaliado - </a:t>
            </a:r>
            <a:r>
              <a:rPr lang="pt-BR" sz="1200" b="1">
                <a:solidFill>
                  <a:srgbClr val="C00000"/>
                </a:solidFill>
                <a:latin typeface="Calibri Light" panose="020F0302020204030204" pitchFamily="34" charset="0"/>
                <a:cs typeface="Calibri Light" panose="020F0302020204030204" pitchFamily="34" charset="0"/>
                <a:sym typeface="Calibri"/>
              </a:rPr>
              <a:t>53% não sabem de sua existência  (56% em 2022)</a:t>
            </a:r>
          </a:p>
        </p:txBody>
      </p:sp>
      <p:sp>
        <p:nvSpPr>
          <p:cNvPr id="7" name="CaixaDeTexto 6">
            <a:extLst>
              <a:ext uri="{FF2B5EF4-FFF2-40B4-BE49-F238E27FC236}">
                <a16:creationId xmlns:a16="http://schemas.microsoft.com/office/drawing/2014/main" id="{796F2ABB-392F-C41D-B5B5-4AE7744D6B04}"/>
              </a:ext>
            </a:extLst>
          </p:cNvPr>
          <p:cNvSpPr txBox="1"/>
          <p:nvPr/>
        </p:nvSpPr>
        <p:spPr>
          <a:xfrm>
            <a:off x="413322" y="6597049"/>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30195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018A31E-AC75-05F3-7E5F-9262C41103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34</a:t>
            </a:fld>
            <a:endParaRPr lang="pt-BR"/>
          </a:p>
        </p:txBody>
      </p:sp>
      <p:sp>
        <p:nvSpPr>
          <p:cNvPr id="3" name="Google Shape;389;p32">
            <a:extLst>
              <a:ext uri="{FF2B5EF4-FFF2-40B4-BE49-F238E27FC236}">
                <a16:creationId xmlns:a16="http://schemas.microsoft.com/office/drawing/2014/main" id="{E4C346A0-1289-F899-FD76-6351C4A89DF0}"/>
              </a:ext>
            </a:extLst>
          </p:cNvPr>
          <p:cNvSpPr txBox="1"/>
          <p:nvPr/>
        </p:nvSpPr>
        <p:spPr>
          <a:xfrm>
            <a:off x="541020" y="6217657"/>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4" name="Google Shape;320;p29">
            <a:extLst>
              <a:ext uri="{FF2B5EF4-FFF2-40B4-BE49-F238E27FC236}">
                <a16:creationId xmlns:a16="http://schemas.microsoft.com/office/drawing/2014/main" id="{2740AD40-8AF6-CD41-3DA6-43505AEAD30A}"/>
              </a:ext>
            </a:extLst>
          </p:cNvPr>
          <p:cNvSpPr txBox="1"/>
          <p:nvPr/>
        </p:nvSpPr>
        <p:spPr>
          <a:xfrm>
            <a:off x="413322" y="517232"/>
            <a:ext cx="7943277"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5874D"/>
                </a:solidFill>
                <a:latin typeface="Bebas Neue"/>
                <a:ea typeface="Bebas Neue"/>
                <a:cs typeface="Bebas Neue"/>
                <a:sym typeface="Bebas Neue"/>
              </a:rPr>
              <a:t>O USO DOS SERVIÇOS DA SALA</a:t>
            </a:r>
            <a:endParaRPr>
              <a:solidFill>
                <a:srgbClr val="95874D"/>
              </a:solidFill>
            </a:endParaRPr>
          </a:p>
        </p:txBody>
      </p:sp>
      <p:graphicFrame>
        <p:nvGraphicFramePr>
          <p:cNvPr id="6" name="Google Shape;158;p24">
            <a:extLst>
              <a:ext uri="{FF2B5EF4-FFF2-40B4-BE49-F238E27FC236}">
                <a16:creationId xmlns:a16="http://schemas.microsoft.com/office/drawing/2014/main" id="{199BD136-0FB0-00FB-FB66-BC77152B9EF5}"/>
              </a:ext>
            </a:extLst>
          </p:cNvPr>
          <p:cNvGraphicFramePr/>
          <p:nvPr>
            <p:extLst>
              <p:ext uri="{D42A27DB-BD31-4B8C-83A1-F6EECF244321}">
                <p14:modId xmlns:p14="http://schemas.microsoft.com/office/powerpoint/2010/main" val="2663044405"/>
              </p:ext>
            </p:extLst>
          </p:nvPr>
        </p:nvGraphicFramePr>
        <p:xfrm>
          <a:off x="599716" y="1145460"/>
          <a:ext cx="4155027" cy="2906300"/>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60;p24">
            <a:extLst>
              <a:ext uri="{FF2B5EF4-FFF2-40B4-BE49-F238E27FC236}">
                <a16:creationId xmlns:a16="http://schemas.microsoft.com/office/drawing/2014/main" id="{6A24DDA5-9038-FD11-9450-29DF4CED4A5E}"/>
              </a:ext>
            </a:extLst>
          </p:cNvPr>
          <p:cNvSpPr/>
          <p:nvPr/>
        </p:nvSpPr>
        <p:spPr>
          <a:xfrm>
            <a:off x="3714141" y="1570727"/>
            <a:ext cx="831898" cy="61176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9525" cap="flat" cmpd="sng">
            <a:no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  sim</a:t>
            </a:r>
            <a:endParaRPr>
              <a:solidFill>
                <a:srgbClr val="1C2E46"/>
              </a:solidFill>
            </a:endParaRPr>
          </a:p>
        </p:txBody>
      </p:sp>
      <p:sp>
        <p:nvSpPr>
          <p:cNvPr id="8" name="Google Shape;161;p24">
            <a:extLst>
              <a:ext uri="{FF2B5EF4-FFF2-40B4-BE49-F238E27FC236}">
                <a16:creationId xmlns:a16="http://schemas.microsoft.com/office/drawing/2014/main" id="{198EC55F-0F75-4F6B-F47A-2A038038052F}"/>
              </a:ext>
            </a:extLst>
          </p:cNvPr>
          <p:cNvSpPr/>
          <p:nvPr/>
        </p:nvSpPr>
        <p:spPr>
          <a:xfrm>
            <a:off x="541020" y="2563859"/>
            <a:ext cx="838200" cy="615774"/>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NÃO</a:t>
            </a:r>
            <a:endParaRPr sz="1800">
              <a:solidFill>
                <a:srgbClr val="1C2E46"/>
              </a:solidFill>
              <a:latin typeface="Calibri"/>
              <a:ea typeface="Calibri"/>
              <a:cs typeface="Calibri"/>
              <a:sym typeface="Calibri"/>
            </a:endParaRPr>
          </a:p>
        </p:txBody>
      </p:sp>
      <p:sp>
        <p:nvSpPr>
          <p:cNvPr id="9" name="Google Shape;388;p32">
            <a:extLst>
              <a:ext uri="{FF2B5EF4-FFF2-40B4-BE49-F238E27FC236}">
                <a16:creationId xmlns:a16="http://schemas.microsoft.com/office/drawing/2014/main" id="{30370B3D-9AEE-85C3-0914-653AF7DF85E7}"/>
              </a:ext>
            </a:extLst>
          </p:cNvPr>
          <p:cNvSpPr txBox="1"/>
          <p:nvPr/>
        </p:nvSpPr>
        <p:spPr>
          <a:xfrm>
            <a:off x="2215776" y="4790255"/>
            <a:ext cx="6236516" cy="22098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None/>
            </a:pPr>
            <a:r>
              <a:rPr lang="pt-BR" sz="2000">
                <a:solidFill>
                  <a:srgbClr val="1C2E46"/>
                </a:solidFill>
                <a:latin typeface="Bebas Neue"/>
                <a:ea typeface="Bebas Neue"/>
                <a:cs typeface="Bebas Neue"/>
                <a:sym typeface="Bebas Neue"/>
              </a:rPr>
              <a:t>Entre aqueles que usaram os serviços nos intervalos...</a:t>
            </a:r>
          </a:p>
          <a:p>
            <a:pPr marL="457200" marR="0" lvl="0" indent="-457200" algn="r" rtl="0">
              <a:lnSpc>
                <a:spcPct val="90000"/>
              </a:lnSpc>
              <a:spcBef>
                <a:spcPts val="0"/>
              </a:spcBef>
              <a:spcAft>
                <a:spcPts val="0"/>
              </a:spcAft>
              <a:buClr>
                <a:srgbClr val="D2D7DC"/>
              </a:buClr>
              <a:buFont typeface="Arial" panose="020B0604020202020204" pitchFamily="34" charset="0"/>
              <a:buChar char="•"/>
            </a:pPr>
            <a:r>
              <a:rPr lang="pt-BR" sz="2800">
                <a:solidFill>
                  <a:srgbClr val="1C2E46"/>
                </a:solidFill>
                <a:latin typeface="Bebas Neue"/>
                <a:ea typeface="Bebas Neue"/>
                <a:cs typeface="Bebas Neue"/>
                <a:sym typeface="Bebas Neue"/>
              </a:rPr>
              <a:t>69% </a:t>
            </a:r>
            <a:r>
              <a:rPr lang="pt-BR" sz="2000">
                <a:solidFill>
                  <a:srgbClr val="1C2E46"/>
                </a:solidFill>
                <a:latin typeface="Bebas Neue"/>
                <a:ea typeface="Bebas Neue"/>
                <a:cs typeface="Bebas Neue"/>
                <a:sym typeface="Bebas Neue"/>
              </a:rPr>
              <a:t>serviço rápido</a:t>
            </a:r>
          </a:p>
          <a:p>
            <a:pPr marL="457200" marR="0" lvl="0" indent="-457200" algn="r" rtl="0">
              <a:lnSpc>
                <a:spcPct val="90000"/>
              </a:lnSpc>
              <a:spcBef>
                <a:spcPts val="0"/>
              </a:spcBef>
              <a:spcAft>
                <a:spcPts val="0"/>
              </a:spcAft>
              <a:buClr>
                <a:srgbClr val="D2D7DC"/>
              </a:buClr>
              <a:buFont typeface="Arial" panose="020B0604020202020204" pitchFamily="34" charset="0"/>
              <a:buChar char="•"/>
            </a:pPr>
            <a:r>
              <a:rPr lang="pt-BR" sz="2800">
                <a:solidFill>
                  <a:srgbClr val="1C2E46"/>
                </a:solidFill>
                <a:latin typeface="Bebas Neue"/>
                <a:sym typeface="Bebas Neue"/>
              </a:rPr>
              <a:t>77%</a:t>
            </a:r>
            <a:r>
              <a:rPr lang="pt-BR" sz="2000">
                <a:solidFill>
                  <a:srgbClr val="1C2E46"/>
                </a:solidFill>
                <a:latin typeface="Bebas Neue"/>
                <a:ea typeface="Bebas Neue"/>
                <a:cs typeface="Bebas Neue"/>
                <a:sym typeface="Bebas Neue"/>
              </a:rPr>
              <a:t> acesso fácil</a:t>
            </a:r>
            <a:endParaRPr sz="1000">
              <a:solidFill>
                <a:srgbClr val="1C2E46"/>
              </a:solidFill>
            </a:endParaRPr>
          </a:p>
        </p:txBody>
      </p:sp>
      <p:pic>
        <p:nvPicPr>
          <p:cNvPr id="2050" name="Picture 2" descr="Sala São Paulo">
            <a:extLst>
              <a:ext uri="{FF2B5EF4-FFF2-40B4-BE49-F238E27FC236}">
                <a16:creationId xmlns:a16="http://schemas.microsoft.com/office/drawing/2014/main" id="{E506FD0A-CA24-8CC7-292B-841F50437A42}"/>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b="5618"/>
          <a:stretch/>
        </p:blipFill>
        <p:spPr bwMode="auto">
          <a:xfrm>
            <a:off x="8580821" y="2988855"/>
            <a:ext cx="3011463" cy="29063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88;p32">
            <a:extLst>
              <a:ext uri="{FF2B5EF4-FFF2-40B4-BE49-F238E27FC236}">
                <a16:creationId xmlns:a16="http://schemas.microsoft.com/office/drawing/2014/main" id="{47B183B2-05D1-C3A7-78B3-D780E7187CC3}"/>
              </a:ext>
            </a:extLst>
          </p:cNvPr>
          <p:cNvSpPr txBox="1"/>
          <p:nvPr/>
        </p:nvSpPr>
        <p:spPr>
          <a:xfrm>
            <a:off x="4813439" y="1502680"/>
            <a:ext cx="3862728" cy="106870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a:solidFill>
                  <a:srgbClr val="1C2E46"/>
                </a:solidFill>
                <a:highlight>
                  <a:srgbClr val="E4E0D3"/>
                </a:highlight>
                <a:latin typeface="Bebas Neue"/>
                <a:ea typeface="Bebas Neue"/>
                <a:cs typeface="Bebas Neue"/>
                <a:sym typeface="Bebas Neue"/>
              </a:rPr>
              <a:t>54% assinante</a:t>
            </a:r>
          </a:p>
          <a:p>
            <a:pPr marL="0" marR="0" lvl="0" indent="0" algn="l" rtl="0">
              <a:lnSpc>
                <a:spcPct val="90000"/>
              </a:lnSpc>
              <a:spcBef>
                <a:spcPts val="0"/>
              </a:spcBef>
              <a:spcAft>
                <a:spcPts val="0"/>
              </a:spcAft>
              <a:buNone/>
            </a:pPr>
            <a:r>
              <a:rPr lang="pt-BR" sz="2400">
                <a:solidFill>
                  <a:srgbClr val="1C2E46"/>
                </a:solidFill>
                <a:latin typeface="Bebas Neue"/>
                <a:sym typeface="Bebas Neue"/>
              </a:rPr>
              <a:t>38% comprador avulso</a:t>
            </a:r>
            <a:endParaRPr sz="1050">
              <a:solidFill>
                <a:srgbClr val="1C2E46"/>
              </a:solidFill>
            </a:endParaRPr>
          </a:p>
        </p:txBody>
      </p:sp>
      <p:sp>
        <p:nvSpPr>
          <p:cNvPr id="5" name="Google Shape;410;p34">
            <a:extLst>
              <a:ext uri="{FF2B5EF4-FFF2-40B4-BE49-F238E27FC236}">
                <a16:creationId xmlns:a16="http://schemas.microsoft.com/office/drawing/2014/main" id="{03E841D7-F9EE-38C6-0104-49CE41FB49F8}"/>
              </a:ext>
            </a:extLst>
          </p:cNvPr>
          <p:cNvSpPr txBox="1"/>
          <p:nvPr/>
        </p:nvSpPr>
        <p:spPr>
          <a:xfrm>
            <a:off x="4767020" y="2219538"/>
            <a:ext cx="29841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rgbClr val="1C2E46"/>
                </a:solidFill>
                <a:latin typeface="Calibri Light" panose="020F0302020204030204" pitchFamily="34" charset="0"/>
                <a:cs typeface="Calibri Light" panose="020F0302020204030204" pitchFamily="34" charset="0"/>
                <a:sym typeface="Calibri"/>
              </a:rPr>
              <a:t>Importante estimular o uso dos serviços da sala, principalmente, entre compradores avulsos.</a:t>
            </a:r>
            <a:endParaRPr sz="1600" b="1"/>
          </a:p>
        </p:txBody>
      </p:sp>
      <p:sp>
        <p:nvSpPr>
          <p:cNvPr id="10" name="CaixaDeTexto 9">
            <a:extLst>
              <a:ext uri="{FF2B5EF4-FFF2-40B4-BE49-F238E27FC236}">
                <a16:creationId xmlns:a16="http://schemas.microsoft.com/office/drawing/2014/main" id="{79E27085-D6B2-1C18-5506-5B0790FFDA80}"/>
              </a:ext>
            </a:extLst>
          </p:cNvPr>
          <p:cNvSpPr txBox="1"/>
          <p:nvPr/>
        </p:nvSpPr>
        <p:spPr>
          <a:xfrm>
            <a:off x="531876" y="6414486"/>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41474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64C2084-2323-63F9-C037-EE5F2662A6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35</a:t>
            </a:fld>
            <a:endParaRPr lang="pt-BR"/>
          </a:p>
        </p:txBody>
      </p:sp>
      <p:sp>
        <p:nvSpPr>
          <p:cNvPr id="9" name="Google Shape;389;p32">
            <a:extLst>
              <a:ext uri="{FF2B5EF4-FFF2-40B4-BE49-F238E27FC236}">
                <a16:creationId xmlns:a16="http://schemas.microsoft.com/office/drawing/2014/main" id="{56365DD2-86D8-64C9-A755-501F2EACAA1B}"/>
              </a:ext>
            </a:extLst>
          </p:cNvPr>
          <p:cNvSpPr txBox="1"/>
          <p:nvPr/>
        </p:nvSpPr>
        <p:spPr>
          <a:xfrm>
            <a:off x="475768" y="6199039"/>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10" name="Google Shape;320;p29">
            <a:extLst>
              <a:ext uri="{FF2B5EF4-FFF2-40B4-BE49-F238E27FC236}">
                <a16:creationId xmlns:a16="http://schemas.microsoft.com/office/drawing/2014/main" id="{20854D02-92E6-B4B2-19EA-B27D8CF61FB5}"/>
              </a:ext>
            </a:extLst>
          </p:cNvPr>
          <p:cNvSpPr txBox="1"/>
          <p:nvPr/>
        </p:nvSpPr>
        <p:spPr>
          <a:xfrm>
            <a:off x="413322" y="517232"/>
            <a:ext cx="7943277"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O USO E A AVALIAÇÃO DOS SERVIÇOS DA SALA</a:t>
            </a:r>
            <a:endParaRPr/>
          </a:p>
        </p:txBody>
      </p:sp>
      <p:sp>
        <p:nvSpPr>
          <p:cNvPr id="11" name="Google Shape;408;p34">
            <a:extLst>
              <a:ext uri="{FF2B5EF4-FFF2-40B4-BE49-F238E27FC236}">
                <a16:creationId xmlns:a16="http://schemas.microsoft.com/office/drawing/2014/main" id="{448EFB51-F957-B32A-FCA6-67B18CEAA8F8}"/>
              </a:ext>
            </a:extLst>
          </p:cNvPr>
          <p:cNvSpPr txBox="1"/>
          <p:nvPr/>
        </p:nvSpPr>
        <p:spPr>
          <a:xfrm>
            <a:off x="457200" y="1142471"/>
            <a:ext cx="11217349"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O café da sala e o estacionamento apresentaram quedas no uso enquanto que a Cafeteria e a Loja Clássicos cresce </a:t>
            </a:r>
          </a:p>
        </p:txBody>
      </p:sp>
      <p:graphicFrame>
        <p:nvGraphicFramePr>
          <p:cNvPr id="12" name="Gráfico 11">
            <a:extLst>
              <a:ext uri="{FF2B5EF4-FFF2-40B4-BE49-F238E27FC236}">
                <a16:creationId xmlns:a16="http://schemas.microsoft.com/office/drawing/2014/main" id="{4208D17C-FFAD-79F1-FE8B-6A6E721C7375}"/>
              </a:ext>
            </a:extLst>
          </p:cNvPr>
          <p:cNvGraphicFramePr/>
          <p:nvPr>
            <p:extLst>
              <p:ext uri="{D42A27DB-BD31-4B8C-83A1-F6EECF244321}">
                <p14:modId xmlns:p14="http://schemas.microsoft.com/office/powerpoint/2010/main" val="214550894"/>
              </p:ext>
            </p:extLst>
          </p:nvPr>
        </p:nvGraphicFramePr>
        <p:xfrm>
          <a:off x="179405" y="1663133"/>
          <a:ext cx="8177194" cy="25764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ela 12">
            <a:extLst>
              <a:ext uri="{FF2B5EF4-FFF2-40B4-BE49-F238E27FC236}">
                <a16:creationId xmlns:a16="http://schemas.microsoft.com/office/drawing/2014/main" id="{E80D9212-9EBF-A470-003E-FDA87F7C7607}"/>
              </a:ext>
            </a:extLst>
          </p:cNvPr>
          <p:cNvGraphicFramePr>
            <a:graphicFrameLocks noGrp="1"/>
          </p:cNvGraphicFramePr>
          <p:nvPr>
            <p:extLst>
              <p:ext uri="{D42A27DB-BD31-4B8C-83A1-F6EECF244321}">
                <p14:modId xmlns:p14="http://schemas.microsoft.com/office/powerpoint/2010/main" val="2448141214"/>
              </p:ext>
            </p:extLst>
          </p:nvPr>
        </p:nvGraphicFramePr>
        <p:xfrm>
          <a:off x="7457739" y="4025414"/>
          <a:ext cx="4216810" cy="2005145"/>
        </p:xfrm>
        <a:graphic>
          <a:graphicData uri="http://schemas.openxmlformats.org/drawingml/2006/table">
            <a:tbl>
              <a:tblPr firstRow="1" bandRow="1">
                <a:tableStyleId>{E269D01E-BC32-4049-B463-5C60D7B0CCD2}</a:tableStyleId>
              </a:tblPr>
              <a:tblGrid>
                <a:gridCol w="2424112">
                  <a:extLst>
                    <a:ext uri="{9D8B030D-6E8A-4147-A177-3AD203B41FA5}">
                      <a16:colId xmlns:a16="http://schemas.microsoft.com/office/drawing/2014/main" val="2773550170"/>
                    </a:ext>
                  </a:extLst>
                </a:gridCol>
                <a:gridCol w="411573">
                  <a:extLst>
                    <a:ext uri="{9D8B030D-6E8A-4147-A177-3AD203B41FA5}">
                      <a16:colId xmlns:a16="http://schemas.microsoft.com/office/drawing/2014/main" val="2927463673"/>
                    </a:ext>
                  </a:extLst>
                </a:gridCol>
                <a:gridCol w="460375">
                  <a:extLst>
                    <a:ext uri="{9D8B030D-6E8A-4147-A177-3AD203B41FA5}">
                      <a16:colId xmlns:a16="http://schemas.microsoft.com/office/drawing/2014/main" val="1699296366"/>
                    </a:ext>
                  </a:extLst>
                </a:gridCol>
                <a:gridCol w="460375">
                  <a:extLst>
                    <a:ext uri="{9D8B030D-6E8A-4147-A177-3AD203B41FA5}">
                      <a16:colId xmlns:a16="http://schemas.microsoft.com/office/drawing/2014/main" val="2025091315"/>
                    </a:ext>
                  </a:extLst>
                </a:gridCol>
                <a:gridCol w="460375">
                  <a:extLst>
                    <a:ext uri="{9D8B030D-6E8A-4147-A177-3AD203B41FA5}">
                      <a16:colId xmlns:a16="http://schemas.microsoft.com/office/drawing/2014/main" val="1072750920"/>
                    </a:ext>
                  </a:extLst>
                </a:gridCol>
              </a:tblGrid>
              <a:tr h="332411">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1" kern="1200">
                          <a:solidFill>
                            <a:schemeClr val="tx1"/>
                          </a:solidFill>
                          <a:latin typeface="Arial Narrow" panose="020B0606020202030204" pitchFamily="34" charset="0"/>
                        </a:rPr>
                        <a:t>MÉDIA AVALIAÇÃO GERAL </a:t>
                      </a:r>
                      <a:endParaRPr lang="pt-BR" sz="1400" b="1" kern="1200">
                        <a:solidFill>
                          <a:schemeClr val="tx1"/>
                        </a:solidFill>
                        <a:latin typeface="Arial Narrow" panose="020B0606020202030204" pitchFamily="34" charset="0"/>
                        <a:ea typeface="+mn-ea"/>
                        <a:cs typeface="+mn-cs"/>
                      </a:endParaRPr>
                    </a:p>
                  </a:txBody>
                  <a:tcPr marL="12700" marR="12700" marT="12700" marB="0" anchor="ctr">
                    <a:solidFill>
                      <a:srgbClr val="E6EAF0"/>
                    </a:solidFill>
                  </a:tcPr>
                </a:tc>
                <a:tc>
                  <a:txBody>
                    <a:bodyPr/>
                    <a:lstStyle/>
                    <a:p>
                      <a:pPr algn="ctr" fontAlgn="t"/>
                      <a:r>
                        <a:rPr lang="pt-BR" sz="1400" b="1" i="0" u="none" strike="noStrike">
                          <a:solidFill>
                            <a:schemeClr val="tx1"/>
                          </a:solidFill>
                          <a:effectLst/>
                          <a:latin typeface="Arial Narrow" panose="020B0606020202030204" pitchFamily="34" charset="0"/>
                        </a:rPr>
                        <a:t>2023</a:t>
                      </a:r>
                    </a:p>
                  </a:txBody>
                  <a:tcPr marL="12700" marR="12700" marT="12700" marB="0" anchor="ctr">
                    <a:solidFill>
                      <a:srgbClr val="E6EAF0"/>
                    </a:solidFill>
                  </a:tcPr>
                </a:tc>
                <a:tc>
                  <a:txBody>
                    <a:bodyPr/>
                    <a:lstStyle/>
                    <a:p>
                      <a:pPr algn="ctr" fontAlgn="t"/>
                      <a:r>
                        <a:rPr lang="pt-BR" sz="1400" b="1" u="none" strike="noStrike">
                          <a:solidFill>
                            <a:schemeClr val="tx1"/>
                          </a:solidFill>
                          <a:effectLst/>
                          <a:latin typeface="Arial Narrow" panose="020B0606020202030204" pitchFamily="34" charset="0"/>
                        </a:rPr>
                        <a:t>2022</a:t>
                      </a:r>
                      <a:endParaRPr lang="pt-BR" sz="1400" b="1"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algn="ctr" fontAlgn="t"/>
                      <a:r>
                        <a:rPr lang="pt-BR" sz="1400" b="1" u="none" strike="noStrike">
                          <a:solidFill>
                            <a:schemeClr val="tx1"/>
                          </a:solidFill>
                          <a:effectLst/>
                          <a:latin typeface="Arial Narrow" panose="020B0606020202030204" pitchFamily="34" charset="0"/>
                        </a:rPr>
                        <a:t>2021</a:t>
                      </a:r>
                      <a:endParaRPr lang="pt-BR" sz="1400" b="1"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algn="ctr" fontAlgn="t"/>
                      <a:r>
                        <a:rPr lang="pt-BR" sz="1400" b="1" u="none" strike="noStrike">
                          <a:solidFill>
                            <a:schemeClr val="tx1"/>
                          </a:solidFill>
                          <a:effectLst/>
                          <a:latin typeface="Arial Narrow" panose="020B0606020202030204" pitchFamily="34" charset="0"/>
                        </a:rPr>
                        <a:t>2019</a:t>
                      </a:r>
                      <a:endParaRPr lang="pt-BR" sz="1400" b="1"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extLst>
                  <a:ext uri="{0D108BD9-81ED-4DB2-BD59-A6C34878D82A}">
                    <a16:rowId xmlns:a16="http://schemas.microsoft.com/office/drawing/2014/main" val="384920434"/>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a:solidFill>
                            <a:schemeClr val="tx1"/>
                          </a:solidFill>
                          <a:latin typeface="Arial Narrow" panose="020B0606020202030204" pitchFamily="34" charset="0"/>
                        </a:rPr>
                        <a:t>Café da Sala</a:t>
                      </a:r>
                      <a:endParaRPr lang="pt-BR" sz="1400" b="0"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8,4</a:t>
                      </a:r>
                    </a:p>
                  </a:txBody>
                  <a:tcPr marL="12700" marR="12700" marT="12700" marB="0" anchor="ctr">
                    <a:solidFill>
                      <a:srgbClr val="E6EAF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8,3</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8,5</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8,1</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1376479946"/>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a:solidFill>
                            <a:schemeClr val="tx1"/>
                          </a:solidFill>
                          <a:latin typeface="Arial Narrow" panose="020B0606020202030204" pitchFamily="34" charset="0"/>
                        </a:rPr>
                        <a:t>Estacionamento</a:t>
                      </a:r>
                      <a:endParaRPr lang="pt-BR" sz="1400" b="0"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8,9</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8,7</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8,9</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8,6</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3365273213"/>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a:solidFill>
                            <a:schemeClr val="tx1"/>
                          </a:solidFill>
                          <a:latin typeface="Arial Narrow" panose="020B0606020202030204" pitchFamily="34" charset="0"/>
                        </a:rPr>
                        <a:t>Cafeteria Lilás </a:t>
                      </a:r>
                      <a:r>
                        <a:rPr lang="pt-BR" sz="1400" err="1">
                          <a:solidFill>
                            <a:schemeClr val="tx1"/>
                          </a:solidFill>
                          <a:latin typeface="Arial Narrow" panose="020B0606020202030204" pitchFamily="34" charset="0"/>
                        </a:rPr>
                        <a:t>Pastia</a:t>
                      </a:r>
                      <a:endParaRPr lang="pt-BR" sz="1400" b="0"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8,6</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8,4</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8,5</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8,2</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2429212511"/>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a:solidFill>
                            <a:schemeClr val="tx1"/>
                          </a:solidFill>
                          <a:latin typeface="Arial Narrow" panose="020B0606020202030204" pitchFamily="34" charset="0"/>
                        </a:rPr>
                        <a:t>Loja Clássicos</a:t>
                      </a:r>
                      <a:endParaRPr lang="pt-BR" sz="1400" b="0"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8,9</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9,1</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9,1</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9,7</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4092736723"/>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b="0" u="none" strike="noStrike">
                          <a:solidFill>
                            <a:schemeClr val="tx1"/>
                          </a:solidFill>
                          <a:effectLst/>
                          <a:latin typeface="Arial Narrow" panose="020B0606020202030204" pitchFamily="34" charset="0"/>
                        </a:rPr>
                        <a:t>Táxi</a:t>
                      </a:r>
                      <a:endParaRPr lang="pt-BR" sz="1400" b="0" i="0" u="none" strike="noStrike">
                        <a:solidFill>
                          <a:schemeClr val="tx1"/>
                        </a:solidFill>
                        <a:effectLst/>
                        <a:latin typeface="Arial Narrow" panose="020B0606020202030204" pitchFamily="34" charset="0"/>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8,9</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8,7</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8,7</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u="none" strike="noStrike" kern="1200">
                          <a:solidFill>
                            <a:schemeClr val="tx1"/>
                          </a:solidFill>
                          <a:effectLst/>
                          <a:latin typeface="Arial Narrow" panose="020B0606020202030204" pitchFamily="34" charset="0"/>
                        </a:rPr>
                        <a:t>8,6</a:t>
                      </a: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2543149760"/>
                  </a:ext>
                </a:extLst>
              </a:tr>
              <a:tr h="27878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400" b="0" i="0" u="none" strike="noStrike">
                          <a:solidFill>
                            <a:schemeClr val="tx1"/>
                          </a:solidFill>
                          <a:effectLst/>
                          <a:latin typeface="Arial Narrow" panose="020B0606020202030204" pitchFamily="34" charset="0"/>
                        </a:rPr>
                        <a:t>Restaurante</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pt-BR" sz="1400" b="0" i="0" u="none" strike="noStrike" kern="1200">
                          <a:solidFill>
                            <a:schemeClr val="tx1"/>
                          </a:solidFill>
                          <a:effectLst/>
                          <a:latin typeface="Arial Narrow" panose="020B0606020202030204" pitchFamily="34" charset="0"/>
                          <a:ea typeface="+mn-ea"/>
                          <a:cs typeface="+mn-cs"/>
                        </a:rPr>
                        <a:t>8,4</a:t>
                      </a: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pt-BR" sz="1400" b="0" i="0" u="none" strike="noStrike" kern="1200">
                        <a:solidFill>
                          <a:schemeClr val="tx1"/>
                        </a:solidFill>
                        <a:effectLst/>
                        <a:latin typeface="Arial Narrow" panose="020B0606020202030204" pitchFamily="34" charset="0"/>
                        <a:ea typeface="+mn-ea"/>
                        <a:cs typeface="+mn-cs"/>
                      </a:endParaRPr>
                    </a:p>
                  </a:txBody>
                  <a:tcPr marL="12700" marR="12700" marT="12700" marB="0" anchor="ctr">
                    <a:solidFill>
                      <a:srgbClr val="E6EAF0"/>
                    </a:solidFill>
                  </a:tcPr>
                </a:tc>
                <a:extLst>
                  <a:ext uri="{0D108BD9-81ED-4DB2-BD59-A6C34878D82A}">
                    <a16:rowId xmlns:a16="http://schemas.microsoft.com/office/drawing/2014/main" val="362072073"/>
                  </a:ext>
                </a:extLst>
              </a:tr>
            </a:tbl>
          </a:graphicData>
        </a:graphic>
      </p:graphicFrame>
      <p:sp>
        <p:nvSpPr>
          <p:cNvPr id="17" name="Google Shape;519;p38">
            <a:extLst>
              <a:ext uri="{FF2B5EF4-FFF2-40B4-BE49-F238E27FC236}">
                <a16:creationId xmlns:a16="http://schemas.microsoft.com/office/drawing/2014/main" id="{C350EE70-BDAE-2420-7A6B-C3D8399AC114}"/>
              </a:ext>
            </a:extLst>
          </p:cNvPr>
          <p:cNvSpPr/>
          <p:nvPr/>
        </p:nvSpPr>
        <p:spPr>
          <a:xfrm flipH="1">
            <a:off x="5379065" y="4069315"/>
            <a:ext cx="1751503" cy="128803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08;p34">
            <a:extLst>
              <a:ext uri="{FF2B5EF4-FFF2-40B4-BE49-F238E27FC236}">
                <a16:creationId xmlns:a16="http://schemas.microsoft.com/office/drawing/2014/main" id="{D4689B90-0133-614D-E866-53E1D5900E4A}"/>
              </a:ext>
            </a:extLst>
          </p:cNvPr>
          <p:cNvSpPr txBox="1"/>
          <p:nvPr/>
        </p:nvSpPr>
        <p:spPr>
          <a:xfrm>
            <a:off x="5379065" y="4192668"/>
            <a:ext cx="1555135"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Todos os serviços são bem avaliados e estão em linha com o ano passado</a:t>
            </a:r>
          </a:p>
        </p:txBody>
      </p:sp>
      <p:sp>
        <p:nvSpPr>
          <p:cNvPr id="20" name="Google Shape;519;p38">
            <a:extLst>
              <a:ext uri="{FF2B5EF4-FFF2-40B4-BE49-F238E27FC236}">
                <a16:creationId xmlns:a16="http://schemas.microsoft.com/office/drawing/2014/main" id="{3F45172E-0179-C831-EF55-3D7465B1C85B}"/>
              </a:ext>
            </a:extLst>
          </p:cNvPr>
          <p:cNvSpPr/>
          <p:nvPr/>
        </p:nvSpPr>
        <p:spPr>
          <a:xfrm>
            <a:off x="8264070" y="1833560"/>
            <a:ext cx="1751503" cy="128803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408;p34">
            <a:extLst>
              <a:ext uri="{FF2B5EF4-FFF2-40B4-BE49-F238E27FC236}">
                <a16:creationId xmlns:a16="http://schemas.microsoft.com/office/drawing/2014/main" id="{C1389820-3806-24B0-D54F-847EF82D28C7}"/>
              </a:ext>
            </a:extLst>
          </p:cNvPr>
          <p:cNvSpPr txBox="1"/>
          <p:nvPr/>
        </p:nvSpPr>
        <p:spPr>
          <a:xfrm>
            <a:off x="8460438" y="1905886"/>
            <a:ext cx="1555135"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Assinantes tendem a usar bem mais os serviços da sala do que Compradores Avulsos</a:t>
            </a:r>
          </a:p>
        </p:txBody>
      </p:sp>
      <p:sp>
        <p:nvSpPr>
          <p:cNvPr id="4" name="Google Shape;410;p34">
            <a:extLst>
              <a:ext uri="{FF2B5EF4-FFF2-40B4-BE49-F238E27FC236}">
                <a16:creationId xmlns:a16="http://schemas.microsoft.com/office/drawing/2014/main" id="{BBA0C9B8-BD24-C64D-16C0-3F59DE11BFF8}"/>
              </a:ext>
            </a:extLst>
          </p:cNvPr>
          <p:cNvSpPr txBox="1"/>
          <p:nvPr/>
        </p:nvSpPr>
        <p:spPr>
          <a:xfrm>
            <a:off x="1013727" y="4695645"/>
            <a:ext cx="298411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rgbClr val="95874D"/>
                </a:solidFill>
                <a:latin typeface="Calibri Light" panose="020F0302020204030204" pitchFamily="34" charset="0"/>
                <a:cs typeface="Calibri Light" panose="020F0302020204030204" pitchFamily="34" charset="0"/>
                <a:sym typeface="Calibri"/>
              </a:rPr>
              <a:t>Há espaço para alavancar o uso da Cafeteria Lilás </a:t>
            </a:r>
            <a:r>
              <a:rPr lang="pt-BR" sz="1800" b="1" err="1">
                <a:solidFill>
                  <a:srgbClr val="95874D"/>
                </a:solidFill>
                <a:latin typeface="Calibri Light" panose="020F0302020204030204" pitchFamily="34" charset="0"/>
                <a:cs typeface="Calibri Light" panose="020F0302020204030204" pitchFamily="34" charset="0"/>
                <a:sym typeface="Calibri"/>
              </a:rPr>
              <a:t>Pastia</a:t>
            </a:r>
            <a:r>
              <a:rPr lang="pt-BR" sz="1800" b="1">
                <a:solidFill>
                  <a:srgbClr val="95874D"/>
                </a:solidFill>
                <a:latin typeface="Calibri Light" panose="020F0302020204030204" pitchFamily="34" charset="0"/>
                <a:cs typeface="Calibri Light" panose="020F0302020204030204" pitchFamily="34" charset="0"/>
                <a:sym typeface="Calibri"/>
              </a:rPr>
              <a:t> e Lojas Clássicas (mais frequentados no passado)</a:t>
            </a:r>
            <a:endParaRPr b="1">
              <a:solidFill>
                <a:srgbClr val="95874D"/>
              </a:solidFill>
            </a:endParaRPr>
          </a:p>
        </p:txBody>
      </p:sp>
      <p:sp>
        <p:nvSpPr>
          <p:cNvPr id="5" name="CaixaDeTexto 4">
            <a:extLst>
              <a:ext uri="{FF2B5EF4-FFF2-40B4-BE49-F238E27FC236}">
                <a16:creationId xmlns:a16="http://schemas.microsoft.com/office/drawing/2014/main" id="{D2C0CEF7-A44F-BCF6-F736-208F63DA73C4}"/>
              </a:ext>
            </a:extLst>
          </p:cNvPr>
          <p:cNvSpPr txBox="1"/>
          <p:nvPr/>
        </p:nvSpPr>
        <p:spPr>
          <a:xfrm>
            <a:off x="475768" y="6499928"/>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38633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D10C9CB-4A5B-934E-A627-0C0B03E7B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36</a:t>
            </a:fld>
            <a:endParaRPr lang="pt-BR"/>
          </a:p>
        </p:txBody>
      </p:sp>
      <p:sp>
        <p:nvSpPr>
          <p:cNvPr id="3" name="Google Shape;320;p29">
            <a:extLst>
              <a:ext uri="{FF2B5EF4-FFF2-40B4-BE49-F238E27FC236}">
                <a16:creationId xmlns:a16="http://schemas.microsoft.com/office/drawing/2014/main" id="{21375909-C5EC-0B20-FA1F-274CA71AFA59}"/>
              </a:ext>
            </a:extLst>
          </p:cNvPr>
          <p:cNvSpPr txBox="1"/>
          <p:nvPr/>
        </p:nvSpPr>
        <p:spPr>
          <a:xfrm>
            <a:off x="400178" y="295112"/>
            <a:ext cx="8661145"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sym typeface="Bebas Neue"/>
              </a:rPr>
              <a:t>Lojas clássicos: AVALIAÇÃO E COMPRA</a:t>
            </a:r>
            <a:endParaRPr/>
          </a:p>
        </p:txBody>
      </p:sp>
      <p:sp>
        <p:nvSpPr>
          <p:cNvPr id="4" name="Google Shape;408;p34">
            <a:extLst>
              <a:ext uri="{FF2B5EF4-FFF2-40B4-BE49-F238E27FC236}">
                <a16:creationId xmlns:a16="http://schemas.microsoft.com/office/drawing/2014/main" id="{D7E1DB2E-6B3A-A298-9ADE-26388C7BF66F}"/>
              </a:ext>
            </a:extLst>
          </p:cNvPr>
          <p:cNvSpPr txBox="1"/>
          <p:nvPr/>
        </p:nvSpPr>
        <p:spPr>
          <a:xfrm>
            <a:off x="400178" y="860518"/>
            <a:ext cx="3932565"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Livros e Discos são os produtos melhores avaliados</a:t>
            </a:r>
          </a:p>
        </p:txBody>
      </p:sp>
      <p:graphicFrame>
        <p:nvGraphicFramePr>
          <p:cNvPr id="5" name="Gráfico 4">
            <a:extLst>
              <a:ext uri="{FF2B5EF4-FFF2-40B4-BE49-F238E27FC236}">
                <a16:creationId xmlns:a16="http://schemas.microsoft.com/office/drawing/2014/main" id="{70E45816-ED54-C812-237F-1C6733A850BC}"/>
              </a:ext>
            </a:extLst>
          </p:cNvPr>
          <p:cNvGraphicFramePr/>
          <p:nvPr>
            <p:extLst>
              <p:ext uri="{D42A27DB-BD31-4B8C-83A1-F6EECF244321}">
                <p14:modId xmlns:p14="http://schemas.microsoft.com/office/powerpoint/2010/main" val="3153009304"/>
              </p:ext>
            </p:extLst>
          </p:nvPr>
        </p:nvGraphicFramePr>
        <p:xfrm>
          <a:off x="559055" y="2435994"/>
          <a:ext cx="5587745" cy="3561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1FCD4A76-BD1C-A4CE-80A4-BFC36407502B}"/>
              </a:ext>
            </a:extLst>
          </p:cNvPr>
          <p:cNvGraphicFramePr/>
          <p:nvPr>
            <p:extLst>
              <p:ext uri="{D42A27DB-BD31-4B8C-83A1-F6EECF244321}">
                <p14:modId xmlns:p14="http://schemas.microsoft.com/office/powerpoint/2010/main" val="1555094596"/>
              </p:ext>
            </p:extLst>
          </p:nvPr>
        </p:nvGraphicFramePr>
        <p:xfrm>
          <a:off x="6972005" y="1877616"/>
          <a:ext cx="4242390" cy="4216312"/>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408;p34">
            <a:extLst>
              <a:ext uri="{FF2B5EF4-FFF2-40B4-BE49-F238E27FC236}">
                <a16:creationId xmlns:a16="http://schemas.microsoft.com/office/drawing/2014/main" id="{F7FA1DA5-0E3D-3014-F61F-81F83BF9C830}"/>
              </a:ext>
            </a:extLst>
          </p:cNvPr>
          <p:cNvSpPr txBox="1"/>
          <p:nvPr/>
        </p:nvSpPr>
        <p:spPr>
          <a:xfrm>
            <a:off x="400178" y="1173115"/>
            <a:ext cx="6473085"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De fato esses são os produtos mais comprados</a:t>
            </a:r>
          </a:p>
        </p:txBody>
      </p:sp>
      <p:sp>
        <p:nvSpPr>
          <p:cNvPr id="8" name="Google Shape;387;p32">
            <a:extLst>
              <a:ext uri="{FF2B5EF4-FFF2-40B4-BE49-F238E27FC236}">
                <a16:creationId xmlns:a16="http://schemas.microsoft.com/office/drawing/2014/main" id="{67EEB5BA-9BC2-AE62-4589-5A892F15AFEA}"/>
              </a:ext>
            </a:extLst>
          </p:cNvPr>
          <p:cNvSpPr txBox="1"/>
          <p:nvPr/>
        </p:nvSpPr>
        <p:spPr>
          <a:xfrm>
            <a:off x="559055" y="1783162"/>
            <a:ext cx="5536945" cy="6721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3200">
                <a:solidFill>
                  <a:srgbClr val="C00000"/>
                </a:solidFill>
                <a:latin typeface="Allura"/>
                <a:ea typeface="Allura"/>
                <a:cs typeface="Allura"/>
                <a:sym typeface="Allura"/>
              </a:rPr>
              <a:t>Avaliação dos Produtos (%)</a:t>
            </a:r>
          </a:p>
        </p:txBody>
      </p:sp>
      <p:pic>
        <p:nvPicPr>
          <p:cNvPr id="1028" name="Picture 4" descr="Sala São Paulo">
            <a:extLst>
              <a:ext uri="{FF2B5EF4-FFF2-40B4-BE49-F238E27FC236}">
                <a16:creationId xmlns:a16="http://schemas.microsoft.com/office/drawing/2014/main" id="{A84C19FA-D347-896C-9AD8-8CB79C5366C0}"/>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683433" y="220904"/>
            <a:ext cx="2095245" cy="139429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87;p32">
            <a:extLst>
              <a:ext uri="{FF2B5EF4-FFF2-40B4-BE49-F238E27FC236}">
                <a16:creationId xmlns:a16="http://schemas.microsoft.com/office/drawing/2014/main" id="{D6F11BA1-BB72-CCA3-D96E-2EC2E0B61DEF}"/>
              </a:ext>
            </a:extLst>
          </p:cNvPr>
          <p:cNvSpPr txBox="1"/>
          <p:nvPr/>
        </p:nvSpPr>
        <p:spPr>
          <a:xfrm>
            <a:off x="5856657" y="1783162"/>
            <a:ext cx="6473085" cy="6721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3200">
                <a:solidFill>
                  <a:srgbClr val="1C2E46"/>
                </a:solidFill>
                <a:latin typeface="Allura"/>
                <a:ea typeface="Allura"/>
                <a:cs typeface="Allura"/>
                <a:sym typeface="Allura"/>
              </a:rPr>
              <a:t>Produtos Comprados (%)</a:t>
            </a:r>
          </a:p>
        </p:txBody>
      </p:sp>
      <p:sp>
        <p:nvSpPr>
          <p:cNvPr id="10" name="Google Shape;389;p32">
            <a:extLst>
              <a:ext uri="{FF2B5EF4-FFF2-40B4-BE49-F238E27FC236}">
                <a16:creationId xmlns:a16="http://schemas.microsoft.com/office/drawing/2014/main" id="{FF502D8F-E9A7-676E-27C0-8AFBBC610EB4}"/>
              </a:ext>
            </a:extLst>
          </p:cNvPr>
          <p:cNvSpPr txBox="1"/>
          <p:nvPr/>
        </p:nvSpPr>
        <p:spPr>
          <a:xfrm>
            <a:off x="478890" y="6123465"/>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Frequentam a Loja Clássicos: 579</a:t>
            </a:r>
            <a:endParaRPr/>
          </a:p>
        </p:txBody>
      </p:sp>
      <p:sp>
        <p:nvSpPr>
          <p:cNvPr id="12" name="CaixaDeTexto 11">
            <a:extLst>
              <a:ext uri="{FF2B5EF4-FFF2-40B4-BE49-F238E27FC236}">
                <a16:creationId xmlns:a16="http://schemas.microsoft.com/office/drawing/2014/main" id="{CD27EA23-B03C-8F78-6626-D50548C8D671}"/>
              </a:ext>
            </a:extLst>
          </p:cNvPr>
          <p:cNvSpPr txBox="1"/>
          <p:nvPr/>
        </p:nvSpPr>
        <p:spPr>
          <a:xfrm>
            <a:off x="478890" y="6371527"/>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294202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6">
            <a:extLst>
              <a:ext uri="{FF2B5EF4-FFF2-40B4-BE49-F238E27FC236}">
                <a16:creationId xmlns:a16="http://schemas.microsoft.com/office/drawing/2014/main" id="{67FBFAFA-4517-D412-ADE8-9AC489697F53}"/>
              </a:ext>
            </a:extLst>
          </p:cNvPr>
          <p:cNvSpPr txBox="1"/>
          <p:nvPr/>
        </p:nvSpPr>
        <p:spPr>
          <a:xfrm>
            <a:off x="657447" y="1828800"/>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4</a:t>
            </a:r>
            <a:endParaRPr/>
          </a:p>
        </p:txBody>
      </p:sp>
      <p:sp>
        <p:nvSpPr>
          <p:cNvPr id="3" name="Google Shape;196;p26">
            <a:extLst>
              <a:ext uri="{FF2B5EF4-FFF2-40B4-BE49-F238E27FC236}">
                <a16:creationId xmlns:a16="http://schemas.microsoft.com/office/drawing/2014/main" id="{1CA1E800-9FE6-943B-852F-CADDA88B533F}"/>
              </a:ext>
            </a:extLst>
          </p:cNvPr>
          <p:cNvSpPr txBox="1"/>
          <p:nvPr/>
        </p:nvSpPr>
        <p:spPr>
          <a:xfrm>
            <a:off x="1066800" y="3503414"/>
            <a:ext cx="6934200" cy="92328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Apoiadores</a:t>
            </a:r>
            <a:endParaRPr sz="5400" b="1">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639616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2" name="Rectangle 2">
            <a:extLst>
              <a:ext uri="{FF2B5EF4-FFF2-40B4-BE49-F238E27FC236}">
                <a16:creationId xmlns:a16="http://schemas.microsoft.com/office/drawing/2014/main" id="{BA45D72C-6B45-960C-A1E9-2E40C0302664}"/>
              </a:ext>
            </a:extLst>
          </p:cNvPr>
          <p:cNvSpPr/>
          <p:nvPr/>
        </p:nvSpPr>
        <p:spPr>
          <a:xfrm>
            <a:off x="874059" y="5392271"/>
            <a:ext cx="11317941" cy="1465729"/>
          </a:xfrm>
          <a:prstGeom prst="rect">
            <a:avLst/>
          </a:prstGeom>
          <a:solidFill>
            <a:srgbClr val="D6D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4" name="Picture 1">
            <a:extLst>
              <a:ext uri="{FF2B5EF4-FFF2-40B4-BE49-F238E27FC236}">
                <a16:creationId xmlns:a16="http://schemas.microsoft.com/office/drawing/2014/main" id="{3E8A9BCC-5DF7-8348-F17B-98C841791B88}"/>
              </a:ext>
            </a:extLst>
          </p:cNvPr>
          <p:cNvPicPr>
            <a:picLocks noChangeAspect="1"/>
          </p:cNvPicPr>
          <p:nvPr/>
        </p:nvPicPr>
        <p:blipFill>
          <a:blip r:embed="rId3"/>
          <a:stretch>
            <a:fillRect/>
          </a:stretch>
        </p:blipFill>
        <p:spPr>
          <a:xfrm>
            <a:off x="0" y="5004256"/>
            <a:ext cx="2272553" cy="1853744"/>
          </a:xfrm>
          <a:prstGeom prst="rect">
            <a:avLst/>
          </a:prstGeom>
        </p:spPr>
      </p:pic>
      <p:sp>
        <p:nvSpPr>
          <p:cNvPr id="370" name="Google Shape;370;p31"/>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APOIADORES</a:t>
            </a:r>
            <a:endParaRPr sz="4400">
              <a:solidFill>
                <a:srgbClr val="1C2E46"/>
              </a:solidFill>
              <a:latin typeface="Bebas Neue"/>
              <a:ea typeface="Bebas Neue"/>
              <a:cs typeface="Bebas Neue"/>
              <a:sym typeface="Bebas Neue"/>
            </a:endParaRPr>
          </a:p>
        </p:txBody>
      </p:sp>
      <p:sp>
        <p:nvSpPr>
          <p:cNvPr id="372" name="Google Shape;372;p31"/>
          <p:cNvSpPr txBox="1"/>
          <p:nvPr/>
        </p:nvSpPr>
        <p:spPr>
          <a:xfrm>
            <a:off x="2022253" y="5081611"/>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77" name="Google Shape;377;p31"/>
          <p:cNvSpPr/>
          <p:nvPr/>
        </p:nvSpPr>
        <p:spPr>
          <a:xfrm>
            <a:off x="5445932" y="965971"/>
            <a:ext cx="1377889" cy="1057521"/>
          </a:xfrm>
          <a:custGeom>
            <a:avLst/>
            <a:gdLst/>
            <a:ahLst/>
            <a:cxnLst/>
            <a:rect l="l" t="t" r="r" b="b"/>
            <a:pathLst>
              <a:path w="1414376" h="581797" extrusionOk="0">
                <a:moveTo>
                  <a:pt x="1275868" y="0"/>
                </a:moveTo>
                <a:lnTo>
                  <a:pt x="276258" y="0"/>
                </a:lnTo>
                <a:cubicBezTo>
                  <a:pt x="199762"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1275879" y="581798"/>
                </a:lnTo>
                <a:cubicBezTo>
                  <a:pt x="1352375" y="581798"/>
                  <a:pt x="1414376" y="519798"/>
                  <a:pt x="1414376" y="443327"/>
                </a:cubicBezTo>
                <a:lnTo>
                  <a:pt x="1414376" y="138471"/>
                </a:lnTo>
                <a:cubicBezTo>
                  <a:pt x="1414376" y="61989"/>
                  <a:pt x="1352364" y="0"/>
                  <a:pt x="1275879" y="0"/>
                </a:cubicBezTo>
                <a:close/>
              </a:path>
            </a:pathLst>
          </a:custGeom>
          <a:solidFill>
            <a:srgbClr val="D6D0B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pt-BR">
                <a:solidFill>
                  <a:schemeClr val="bg2"/>
                </a:solidFill>
                <a:highlight>
                  <a:srgbClr val="95874D"/>
                </a:highlight>
                <a:latin typeface="Bebas Neue"/>
                <a:ea typeface="Bebas Neue"/>
                <a:cs typeface="Bebas Neue"/>
                <a:sym typeface="Bebas Neue"/>
              </a:rPr>
              <a:t>     81% assinante </a:t>
            </a:r>
            <a:r>
              <a:rPr lang="pt-BR">
                <a:solidFill>
                  <a:schemeClr val="bg2"/>
                </a:solidFill>
                <a:latin typeface="Bebas Neue"/>
                <a:ea typeface="Bebas Neue"/>
                <a:cs typeface="Bebas Neue"/>
                <a:sym typeface="Bebas Neue"/>
              </a:rPr>
              <a:t>(75% em 2022)</a:t>
            </a:r>
          </a:p>
          <a:p>
            <a:pPr marL="0" marR="0" lvl="0" indent="0" algn="r" rtl="0">
              <a:spcBef>
                <a:spcPts val="0"/>
              </a:spcBef>
              <a:spcAft>
                <a:spcPts val="0"/>
              </a:spcAft>
              <a:buNone/>
            </a:pPr>
            <a:r>
              <a:rPr lang="pt-BR">
                <a:solidFill>
                  <a:schemeClr val="bg2"/>
                </a:solidFill>
                <a:latin typeface="Bebas Neue"/>
                <a:ea typeface="Calibri"/>
                <a:cs typeface="Calibri"/>
                <a:sym typeface="Bebas Neue"/>
              </a:rPr>
              <a:t>39% AVULSO</a:t>
            </a:r>
            <a:endParaRPr>
              <a:solidFill>
                <a:schemeClr val="bg2"/>
              </a:solidFill>
              <a:latin typeface="Calibri"/>
              <a:ea typeface="Calibri"/>
              <a:cs typeface="Calibri"/>
              <a:sym typeface="Calibri"/>
            </a:endParaRPr>
          </a:p>
        </p:txBody>
      </p:sp>
      <p:sp>
        <p:nvSpPr>
          <p:cNvPr id="380" name="Google Shape;380;p31"/>
          <p:cNvSpPr txBox="1"/>
          <p:nvPr/>
        </p:nvSpPr>
        <p:spPr>
          <a:xfrm>
            <a:off x="400198" y="1092377"/>
            <a:ext cx="2160842" cy="12171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Bebas Neue"/>
              </a:rPr>
              <a:t>Um pouco mais da metade da amostra sabe que as pessoas físicas que declaram o imposto de renda pelo modelo completo podem destinar até 6% do valor devido para a Osesp</a:t>
            </a:r>
          </a:p>
          <a:p>
            <a:pPr marL="0" marR="0" lvl="0" indent="0" algn="l" rtl="0">
              <a:lnSpc>
                <a:spcPct val="90000"/>
              </a:lnSpc>
              <a:spcBef>
                <a:spcPts val="0"/>
              </a:spcBef>
              <a:spcAft>
                <a:spcPts val="0"/>
              </a:spcAft>
              <a:buNone/>
            </a:pPr>
            <a:endParaRPr lang="pt-BR" sz="1600" b="1">
              <a:solidFill>
                <a:srgbClr val="1C2E46"/>
              </a:solidFill>
              <a:latin typeface="Calibri Light" panose="020F0302020204030204" pitchFamily="34" charset="0"/>
              <a:cs typeface="Calibri Light" panose="020F0302020204030204" pitchFamily="34" charset="0"/>
              <a:sym typeface="Bebas Neue"/>
            </a:endParaRPr>
          </a:p>
          <a:p>
            <a:pPr marL="0" marR="0" lvl="0" indent="0" algn="l" rtl="0">
              <a:lnSpc>
                <a:spcPct val="90000"/>
              </a:lnSpc>
              <a:spcBef>
                <a:spcPts val="0"/>
              </a:spcBef>
              <a:spcAft>
                <a:spcPts val="0"/>
              </a:spcAft>
              <a:buNone/>
            </a:pPr>
            <a:endParaRPr lang="pt-BR" sz="1600" b="1">
              <a:solidFill>
                <a:srgbClr val="1C2E46"/>
              </a:solidFill>
              <a:latin typeface="Calibri Light" panose="020F0302020204030204" pitchFamily="34" charset="0"/>
              <a:cs typeface="Calibri Light" panose="020F0302020204030204" pitchFamily="34" charset="0"/>
            </a:endParaRPr>
          </a:p>
        </p:txBody>
      </p:sp>
      <p:sp>
        <p:nvSpPr>
          <p:cNvPr id="3" name="Slide Number Placeholder 2">
            <a:extLst>
              <a:ext uri="{FF2B5EF4-FFF2-40B4-BE49-F238E27FC236}">
                <a16:creationId xmlns:a16="http://schemas.microsoft.com/office/drawing/2014/main" id="{5CFD09E9-A336-233D-B88A-773A3EFAB1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38</a:t>
            </a:fld>
            <a:endParaRPr lang="pt-BR"/>
          </a:p>
        </p:txBody>
      </p:sp>
      <p:sp>
        <p:nvSpPr>
          <p:cNvPr id="6" name="Google Shape;380;p31">
            <a:extLst>
              <a:ext uri="{FF2B5EF4-FFF2-40B4-BE49-F238E27FC236}">
                <a16:creationId xmlns:a16="http://schemas.microsoft.com/office/drawing/2014/main" id="{8E27D098-F073-CD11-3CD6-4E25E09512A6}"/>
              </a:ext>
            </a:extLst>
          </p:cNvPr>
          <p:cNvSpPr txBox="1"/>
          <p:nvPr/>
        </p:nvSpPr>
        <p:spPr>
          <a:xfrm>
            <a:off x="2561039" y="5697206"/>
            <a:ext cx="9342474" cy="56638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a:solidFill>
                  <a:srgbClr val="1C2E46"/>
                </a:solidFill>
                <a:latin typeface="Bebas Neue"/>
                <a:ea typeface="Bebas Neue"/>
                <a:cs typeface="Bebas Neue"/>
                <a:sym typeface="Bebas Neue"/>
              </a:rPr>
              <a:t>16% DECLARAM QUE FAZEM UMA DOAÇÃO  (15% em 2022)</a:t>
            </a:r>
          </a:p>
          <a:p>
            <a:pPr marL="285750" marR="0" lvl="0" indent="-285750" algn="l" rtl="0">
              <a:lnSpc>
                <a:spcPct val="90000"/>
              </a:lnSpc>
              <a:spcBef>
                <a:spcPts val="0"/>
              </a:spcBef>
              <a:spcAft>
                <a:spcPts val="0"/>
              </a:spcAft>
              <a:buFont typeface="Arial" panose="020B0604020202020204" pitchFamily="34" charset="0"/>
              <a:buChar char="•"/>
            </a:pPr>
            <a:r>
              <a:rPr lang="pt-BR" sz="1800">
                <a:solidFill>
                  <a:srgbClr val="1C2E46"/>
                </a:solidFill>
                <a:highlight>
                  <a:srgbClr val="95874D"/>
                </a:highlight>
                <a:latin typeface="Bebas Neue"/>
                <a:sym typeface="Bebas Neue"/>
              </a:rPr>
              <a:t>32% ASSINANTE</a:t>
            </a:r>
          </a:p>
          <a:p>
            <a:pPr marL="285750" marR="0" lvl="0" indent="-285750" algn="l" rtl="0">
              <a:lnSpc>
                <a:spcPct val="90000"/>
              </a:lnSpc>
              <a:spcBef>
                <a:spcPts val="0"/>
              </a:spcBef>
              <a:spcAft>
                <a:spcPts val="0"/>
              </a:spcAft>
              <a:buFont typeface="Arial" panose="020B0604020202020204" pitchFamily="34" charset="0"/>
              <a:buChar char="•"/>
            </a:pPr>
            <a:r>
              <a:rPr lang="pt-BR" sz="1800">
                <a:solidFill>
                  <a:srgbClr val="1C2E46"/>
                </a:solidFill>
                <a:latin typeface="Bebas Neue"/>
                <a:sym typeface="Bebas Neue"/>
              </a:rPr>
              <a:t>6% COMPRADOR AVULSO</a:t>
            </a:r>
            <a:endParaRPr/>
          </a:p>
        </p:txBody>
      </p:sp>
      <p:sp>
        <p:nvSpPr>
          <p:cNvPr id="7" name="Google Shape;380;p31">
            <a:extLst>
              <a:ext uri="{FF2B5EF4-FFF2-40B4-BE49-F238E27FC236}">
                <a16:creationId xmlns:a16="http://schemas.microsoft.com/office/drawing/2014/main" id="{644D8B8C-BD6A-BDFC-D15E-3AD0ED98A237}"/>
              </a:ext>
            </a:extLst>
          </p:cNvPr>
          <p:cNvSpPr txBox="1"/>
          <p:nvPr/>
        </p:nvSpPr>
        <p:spPr>
          <a:xfrm>
            <a:off x="8271289" y="965543"/>
            <a:ext cx="3048000" cy="56638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a:solidFill>
                  <a:srgbClr val="1C2E46"/>
                </a:solidFill>
                <a:latin typeface="Bebas Neue"/>
                <a:ea typeface="Bebas Neue"/>
                <a:cs typeface="Bebas Neue"/>
                <a:sym typeface="Bebas Neue"/>
              </a:rPr>
              <a:t>84% nunca doaram, por que (%):</a:t>
            </a:r>
            <a:endParaRPr/>
          </a:p>
        </p:txBody>
      </p:sp>
      <p:graphicFrame>
        <p:nvGraphicFramePr>
          <p:cNvPr id="8" name="Gráfico 7">
            <a:extLst>
              <a:ext uri="{FF2B5EF4-FFF2-40B4-BE49-F238E27FC236}">
                <a16:creationId xmlns:a16="http://schemas.microsoft.com/office/drawing/2014/main" id="{0D8D3227-EF39-A558-E966-0B317B9327A6}"/>
              </a:ext>
            </a:extLst>
          </p:cNvPr>
          <p:cNvGraphicFramePr/>
          <p:nvPr>
            <p:extLst>
              <p:ext uri="{D42A27DB-BD31-4B8C-83A1-F6EECF244321}">
                <p14:modId xmlns:p14="http://schemas.microsoft.com/office/powerpoint/2010/main" val="4018407887"/>
              </p:ext>
            </p:extLst>
          </p:nvPr>
        </p:nvGraphicFramePr>
        <p:xfrm>
          <a:off x="6578599" y="1218389"/>
          <a:ext cx="5703799" cy="4127501"/>
        </p:xfrm>
        <a:graphic>
          <a:graphicData uri="http://schemas.openxmlformats.org/drawingml/2006/chart">
            <c:chart xmlns:c="http://schemas.openxmlformats.org/drawingml/2006/chart" xmlns:r="http://schemas.openxmlformats.org/officeDocument/2006/relationships" r:id="rId4"/>
          </a:graphicData>
        </a:graphic>
      </p:graphicFrame>
      <p:sp>
        <p:nvSpPr>
          <p:cNvPr id="9" name="Google Shape;519;p38">
            <a:extLst>
              <a:ext uri="{FF2B5EF4-FFF2-40B4-BE49-F238E27FC236}">
                <a16:creationId xmlns:a16="http://schemas.microsoft.com/office/drawing/2014/main" id="{2154E513-C611-FE5C-583E-5FE710B39343}"/>
              </a:ext>
            </a:extLst>
          </p:cNvPr>
          <p:cNvSpPr/>
          <p:nvPr/>
        </p:nvSpPr>
        <p:spPr>
          <a:xfrm>
            <a:off x="9566438" y="5433445"/>
            <a:ext cx="1751503" cy="128803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380;p31">
            <a:extLst>
              <a:ext uri="{FF2B5EF4-FFF2-40B4-BE49-F238E27FC236}">
                <a16:creationId xmlns:a16="http://schemas.microsoft.com/office/drawing/2014/main" id="{D782D817-84CF-AFE0-99A5-81AB94F709D8}"/>
              </a:ext>
            </a:extLst>
          </p:cNvPr>
          <p:cNvSpPr txBox="1"/>
          <p:nvPr/>
        </p:nvSpPr>
        <p:spPr>
          <a:xfrm>
            <a:off x="9762973" y="5468908"/>
            <a:ext cx="1480974" cy="121710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a:solidFill>
                  <a:srgbClr val="1C2E46"/>
                </a:solidFill>
                <a:latin typeface="Bebas Neue"/>
                <a:ea typeface="Bebas Neue"/>
                <a:cs typeface="Bebas Neue"/>
                <a:sym typeface="Bebas Neue"/>
              </a:rPr>
              <a:t>CATEGORIAS de doação</a:t>
            </a:r>
          </a:p>
          <a:p>
            <a:pPr marL="0" marR="0" lvl="0" indent="0" algn="ctr" rtl="0">
              <a:lnSpc>
                <a:spcPct val="90000"/>
              </a:lnSpc>
              <a:spcBef>
                <a:spcPts val="0"/>
              </a:spcBef>
              <a:spcAft>
                <a:spcPts val="0"/>
              </a:spcAft>
              <a:buNone/>
            </a:pPr>
            <a:r>
              <a:rPr lang="pt-BR" err="1">
                <a:solidFill>
                  <a:srgbClr val="1C2E46"/>
                </a:solidFill>
                <a:latin typeface="Bebas Neue"/>
                <a:sym typeface="Bebas Neue"/>
              </a:rPr>
              <a:t>Allegro</a:t>
            </a:r>
            <a:r>
              <a:rPr lang="pt-BR">
                <a:solidFill>
                  <a:srgbClr val="1C2E46"/>
                </a:solidFill>
                <a:latin typeface="Bebas Neue"/>
                <a:sym typeface="Bebas Neue"/>
              </a:rPr>
              <a:t> – 33%</a:t>
            </a:r>
          </a:p>
          <a:p>
            <a:pPr marL="0" marR="0" lvl="0" indent="0" algn="ctr" rtl="0">
              <a:lnSpc>
                <a:spcPct val="90000"/>
              </a:lnSpc>
              <a:spcBef>
                <a:spcPts val="0"/>
              </a:spcBef>
              <a:spcAft>
                <a:spcPts val="0"/>
              </a:spcAft>
              <a:buNone/>
            </a:pPr>
            <a:r>
              <a:rPr lang="pt-BR">
                <a:solidFill>
                  <a:srgbClr val="1C2E46"/>
                </a:solidFill>
                <a:latin typeface="Bebas Neue"/>
                <a:sym typeface="Bebas Neue"/>
              </a:rPr>
              <a:t>Vivace - 17%</a:t>
            </a:r>
          </a:p>
          <a:p>
            <a:pPr algn="ctr">
              <a:lnSpc>
                <a:spcPct val="90000"/>
              </a:lnSpc>
            </a:pPr>
            <a:r>
              <a:rPr lang="pt-BR">
                <a:solidFill>
                  <a:srgbClr val="1C2E46"/>
                </a:solidFill>
                <a:latin typeface="Bebas Neue"/>
              </a:rPr>
              <a:t>PLANO AZUL – 14%</a:t>
            </a:r>
          </a:p>
          <a:p>
            <a:pPr algn="ctr">
              <a:lnSpc>
                <a:spcPct val="90000"/>
              </a:lnSpc>
            </a:pPr>
            <a:r>
              <a:rPr lang="pt-BR">
                <a:solidFill>
                  <a:srgbClr val="1C2E46"/>
                </a:solidFill>
                <a:latin typeface="Bebas Neue"/>
              </a:rPr>
              <a:t>VIVACE COM BRIO – 9%</a:t>
            </a:r>
          </a:p>
          <a:p>
            <a:pPr algn="ctr">
              <a:lnSpc>
                <a:spcPct val="90000"/>
              </a:lnSpc>
            </a:pPr>
            <a:r>
              <a:rPr lang="pt-BR">
                <a:solidFill>
                  <a:srgbClr val="C00000"/>
                </a:solidFill>
                <a:latin typeface="Bebas Neue"/>
              </a:rPr>
              <a:t>NÃO SEI – 58%</a:t>
            </a:r>
            <a:endParaRPr>
              <a:solidFill>
                <a:srgbClr val="C00000"/>
              </a:solidFill>
              <a:latin typeface="Bebas Neue"/>
            </a:endParaRPr>
          </a:p>
        </p:txBody>
      </p:sp>
      <p:sp>
        <p:nvSpPr>
          <p:cNvPr id="5" name="CaixaDeTexto 4">
            <a:extLst>
              <a:ext uri="{FF2B5EF4-FFF2-40B4-BE49-F238E27FC236}">
                <a16:creationId xmlns:a16="http://schemas.microsoft.com/office/drawing/2014/main" id="{7EB50FF3-0D0B-E55B-9E04-75A903E457DC}"/>
              </a:ext>
            </a:extLst>
          </p:cNvPr>
          <p:cNvSpPr txBox="1"/>
          <p:nvPr/>
        </p:nvSpPr>
        <p:spPr>
          <a:xfrm>
            <a:off x="3514947" y="5105899"/>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graphicFrame>
        <p:nvGraphicFramePr>
          <p:cNvPr id="11" name="Google Shape;158;p24">
            <a:extLst>
              <a:ext uri="{FF2B5EF4-FFF2-40B4-BE49-F238E27FC236}">
                <a16:creationId xmlns:a16="http://schemas.microsoft.com/office/drawing/2014/main" id="{48F9F64F-5BF6-556F-0028-36DB6725B0DF}"/>
              </a:ext>
            </a:extLst>
          </p:cNvPr>
          <p:cNvGraphicFramePr/>
          <p:nvPr>
            <p:extLst>
              <p:ext uri="{D42A27DB-BD31-4B8C-83A1-F6EECF244321}">
                <p14:modId xmlns:p14="http://schemas.microsoft.com/office/powerpoint/2010/main" val="1901202239"/>
              </p:ext>
            </p:extLst>
          </p:nvPr>
        </p:nvGraphicFramePr>
        <p:xfrm>
          <a:off x="2423572" y="1020182"/>
          <a:ext cx="4155027" cy="2906300"/>
        </p:xfrm>
        <a:graphic>
          <a:graphicData uri="http://schemas.openxmlformats.org/drawingml/2006/chart">
            <c:chart xmlns:c="http://schemas.openxmlformats.org/drawingml/2006/chart" xmlns:r="http://schemas.openxmlformats.org/officeDocument/2006/relationships" r:id="rId5"/>
          </a:graphicData>
        </a:graphic>
      </p:graphicFrame>
      <p:sp>
        <p:nvSpPr>
          <p:cNvPr id="12" name="Google Shape;380;p31">
            <a:extLst>
              <a:ext uri="{FF2B5EF4-FFF2-40B4-BE49-F238E27FC236}">
                <a16:creationId xmlns:a16="http://schemas.microsoft.com/office/drawing/2014/main" id="{27FBE999-1B60-A32A-3319-AD539DB3634F}"/>
              </a:ext>
            </a:extLst>
          </p:cNvPr>
          <p:cNvSpPr txBox="1"/>
          <p:nvPr/>
        </p:nvSpPr>
        <p:spPr>
          <a:xfrm>
            <a:off x="3530599" y="1020182"/>
            <a:ext cx="3048000" cy="4697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a:solidFill>
                  <a:srgbClr val="1C2E46"/>
                </a:solidFill>
                <a:latin typeface="Bebas Neue"/>
                <a:ea typeface="Bebas Neue"/>
                <a:cs typeface="Bebas Neue"/>
                <a:sym typeface="Bebas Neue"/>
              </a:rPr>
              <a:t>CONHECIMENTO (%)</a:t>
            </a:r>
            <a:endParaRPr/>
          </a:p>
        </p:txBody>
      </p:sp>
    </p:spTree>
    <p:extLst>
      <p:ext uri="{BB962C8B-B14F-4D97-AF65-F5344CB8AC3E}">
        <p14:creationId xmlns:p14="http://schemas.microsoft.com/office/powerpoint/2010/main" val="53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142B76D-0C3B-CC2F-B8CF-D00AA81B76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39</a:t>
            </a:fld>
            <a:endParaRPr lang="pt-BR"/>
          </a:p>
        </p:txBody>
      </p:sp>
      <p:sp>
        <p:nvSpPr>
          <p:cNvPr id="3" name="Google Shape;370;p31">
            <a:extLst>
              <a:ext uri="{FF2B5EF4-FFF2-40B4-BE49-F238E27FC236}">
                <a16:creationId xmlns:a16="http://schemas.microsoft.com/office/drawing/2014/main" id="{50295D3E-1DE5-5FDC-740E-6ED6E5661AB1}"/>
              </a:ext>
            </a:extLst>
          </p:cNvPr>
          <p:cNvSpPr txBox="1"/>
          <p:nvPr/>
        </p:nvSpPr>
        <p:spPr>
          <a:xfrm>
            <a:off x="437322" y="629478"/>
            <a:ext cx="6966778"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APOIADORES</a:t>
            </a:r>
            <a:endParaRPr sz="4400">
              <a:solidFill>
                <a:srgbClr val="1C2E46"/>
              </a:solidFill>
              <a:latin typeface="Bebas Neue"/>
              <a:ea typeface="Bebas Neue"/>
              <a:cs typeface="Bebas Neue"/>
              <a:sym typeface="Bebas Neue"/>
            </a:endParaRPr>
          </a:p>
        </p:txBody>
      </p:sp>
      <p:sp>
        <p:nvSpPr>
          <p:cNvPr id="5" name="Google Shape;380;p31">
            <a:extLst>
              <a:ext uri="{FF2B5EF4-FFF2-40B4-BE49-F238E27FC236}">
                <a16:creationId xmlns:a16="http://schemas.microsoft.com/office/drawing/2014/main" id="{FEDE6EFF-29D0-A81F-4276-B14029181FAD}"/>
              </a:ext>
            </a:extLst>
          </p:cNvPr>
          <p:cNvSpPr txBox="1"/>
          <p:nvPr/>
        </p:nvSpPr>
        <p:spPr>
          <a:xfrm>
            <a:off x="457200" y="1228384"/>
            <a:ext cx="1709928" cy="1217104"/>
          </a:xfrm>
          <a:prstGeom prst="rect">
            <a:avLst/>
          </a:prstGeom>
          <a:noFill/>
          <a:ln>
            <a:noFill/>
          </a:ln>
        </p:spPr>
        <p:txBody>
          <a:bodyPr spcFirstLastPara="1" wrap="square" lIns="91425" tIns="45700" rIns="91425" bIns="45700" anchor="t" anchorCtr="0">
            <a:noAutofit/>
          </a:bodyPr>
          <a:lstStyle/>
          <a:p>
            <a:pPr>
              <a:lnSpc>
                <a:spcPct val="90000"/>
              </a:lnSpc>
            </a:pPr>
            <a:r>
              <a:rPr lang="pt-BR" sz="1800" b="1">
                <a:solidFill>
                  <a:srgbClr val="1C2E46"/>
                </a:solidFill>
                <a:latin typeface="Calibri Light" panose="020F0302020204030204" pitchFamily="34" charset="0"/>
                <a:cs typeface="Calibri Light" panose="020F0302020204030204" pitchFamily="34" charset="0"/>
                <a:sym typeface="Bebas Neue"/>
              </a:rPr>
              <a:t>Maioria dos doadores usufrui das contrapartidas do Sou Osesp</a:t>
            </a:r>
            <a:endParaRPr sz="1800" b="1">
              <a:solidFill>
                <a:srgbClr val="1C2E46"/>
              </a:solidFill>
              <a:latin typeface="Calibri Light" panose="020F0302020204030204" pitchFamily="34" charset="0"/>
              <a:cs typeface="Calibri Light" panose="020F0302020204030204" pitchFamily="34" charset="0"/>
            </a:endParaRPr>
          </a:p>
        </p:txBody>
      </p:sp>
      <p:sp>
        <p:nvSpPr>
          <p:cNvPr id="6" name="Google Shape;372;p31">
            <a:extLst>
              <a:ext uri="{FF2B5EF4-FFF2-40B4-BE49-F238E27FC236}">
                <a16:creationId xmlns:a16="http://schemas.microsoft.com/office/drawing/2014/main" id="{867E6CE0-71B9-3703-D44A-79227EBCD24D}"/>
              </a:ext>
            </a:extLst>
          </p:cNvPr>
          <p:cNvSpPr txBox="1"/>
          <p:nvPr/>
        </p:nvSpPr>
        <p:spPr>
          <a:xfrm>
            <a:off x="457200" y="6105411"/>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- 156</a:t>
            </a:r>
            <a:endParaRPr/>
          </a:p>
        </p:txBody>
      </p:sp>
      <p:graphicFrame>
        <p:nvGraphicFramePr>
          <p:cNvPr id="7" name="Tabela 6">
            <a:extLst>
              <a:ext uri="{FF2B5EF4-FFF2-40B4-BE49-F238E27FC236}">
                <a16:creationId xmlns:a16="http://schemas.microsoft.com/office/drawing/2014/main" id="{50F6A854-04CB-9274-F244-298551A10CFE}"/>
              </a:ext>
            </a:extLst>
          </p:cNvPr>
          <p:cNvGraphicFramePr>
            <a:graphicFrameLocks noGrp="1"/>
          </p:cNvGraphicFramePr>
          <p:nvPr>
            <p:extLst>
              <p:ext uri="{D42A27DB-BD31-4B8C-83A1-F6EECF244321}">
                <p14:modId xmlns:p14="http://schemas.microsoft.com/office/powerpoint/2010/main" val="651953718"/>
              </p:ext>
            </p:extLst>
          </p:nvPr>
        </p:nvGraphicFramePr>
        <p:xfrm>
          <a:off x="4597705" y="4217983"/>
          <a:ext cx="6609539" cy="1534491"/>
        </p:xfrm>
        <a:graphic>
          <a:graphicData uri="http://schemas.openxmlformats.org/drawingml/2006/table">
            <a:tbl>
              <a:tblPr>
                <a:tableStyleId>{306799F8-075E-4A3A-A7F6-7FBC6576F1A4}</a:tableStyleId>
              </a:tblPr>
              <a:tblGrid>
                <a:gridCol w="5540375">
                  <a:extLst>
                    <a:ext uri="{9D8B030D-6E8A-4147-A177-3AD203B41FA5}">
                      <a16:colId xmlns:a16="http://schemas.microsoft.com/office/drawing/2014/main" val="941968475"/>
                    </a:ext>
                  </a:extLst>
                </a:gridCol>
                <a:gridCol w="1069164">
                  <a:extLst>
                    <a:ext uri="{9D8B030D-6E8A-4147-A177-3AD203B41FA5}">
                      <a16:colId xmlns:a16="http://schemas.microsoft.com/office/drawing/2014/main" val="2209057988"/>
                    </a:ext>
                  </a:extLst>
                </a:gridCol>
              </a:tblGrid>
              <a:tr h="219213">
                <a:tc>
                  <a:txBody>
                    <a:bodyPr/>
                    <a:lstStyle/>
                    <a:p>
                      <a:pPr algn="l" fontAlgn="t"/>
                      <a:r>
                        <a:rPr lang="en-US" sz="1200" b="1" u="none" strike="noStrike" err="1">
                          <a:solidFill>
                            <a:schemeClr val="tx2"/>
                          </a:solidFill>
                          <a:effectLst/>
                        </a:rPr>
                        <a:t>Não</a:t>
                      </a:r>
                      <a:r>
                        <a:rPr lang="en-US" sz="1200" b="1" u="none" strike="noStrike">
                          <a:solidFill>
                            <a:schemeClr val="tx2"/>
                          </a:solidFill>
                          <a:effectLst/>
                        </a:rPr>
                        <a:t> sei</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20</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3456374840"/>
                  </a:ext>
                </a:extLst>
              </a:tr>
              <a:tr h="219213">
                <a:tc>
                  <a:txBody>
                    <a:bodyPr/>
                    <a:lstStyle/>
                    <a:p>
                      <a:pPr algn="l" fontAlgn="t"/>
                      <a:r>
                        <a:rPr lang="pt-BR" sz="1200" b="1" u="none" strike="noStrike">
                          <a:solidFill>
                            <a:schemeClr val="tx2"/>
                          </a:solidFill>
                          <a:effectLst/>
                        </a:rPr>
                        <a:t>Não procurei para fazer isso/ Nunca pensei nisso/Não tenho interesse</a:t>
                      </a:r>
                      <a:endParaRPr lang="pt-BR"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18</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2690872514"/>
                  </a:ext>
                </a:extLst>
              </a:tr>
              <a:tr h="219213">
                <a:tc>
                  <a:txBody>
                    <a:bodyPr/>
                    <a:lstStyle/>
                    <a:p>
                      <a:pPr algn="l" fontAlgn="t"/>
                      <a:r>
                        <a:rPr lang="pt-BR" sz="1200" b="1" u="none" strike="noStrike">
                          <a:solidFill>
                            <a:schemeClr val="tx2"/>
                          </a:solidFill>
                          <a:effectLst/>
                        </a:rPr>
                        <a:t>Falta de tempo/Disponibilidade/problemas de minha agenda</a:t>
                      </a:r>
                      <a:endParaRPr lang="pt-BR"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15</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376253678"/>
                  </a:ext>
                </a:extLst>
              </a:tr>
              <a:tr h="219213">
                <a:tc>
                  <a:txBody>
                    <a:bodyPr/>
                    <a:lstStyle/>
                    <a:p>
                      <a:pPr algn="l" fontAlgn="t"/>
                      <a:r>
                        <a:rPr lang="en-US" sz="1200" b="1" u="none" strike="noStrike" err="1">
                          <a:solidFill>
                            <a:schemeClr val="tx2"/>
                          </a:solidFill>
                          <a:effectLst/>
                        </a:rPr>
                        <a:t>Não</a:t>
                      </a:r>
                      <a:r>
                        <a:rPr lang="en-US" sz="1200" b="1" u="none" strike="noStrike">
                          <a:solidFill>
                            <a:schemeClr val="tx2"/>
                          </a:solidFill>
                          <a:effectLst/>
                        </a:rPr>
                        <a:t> </a:t>
                      </a:r>
                      <a:r>
                        <a:rPr lang="en-US" sz="1200" b="1" u="none" strike="noStrike" err="1">
                          <a:solidFill>
                            <a:schemeClr val="tx2"/>
                          </a:solidFill>
                          <a:effectLst/>
                        </a:rPr>
                        <a:t>conheço</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15</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3498743209"/>
                  </a:ext>
                </a:extLst>
              </a:tr>
              <a:tr h="219213">
                <a:tc>
                  <a:txBody>
                    <a:bodyPr/>
                    <a:lstStyle/>
                    <a:p>
                      <a:pPr algn="l" fontAlgn="t"/>
                      <a:r>
                        <a:rPr lang="pt-BR" sz="1200" b="1" u="none" strike="noStrike">
                          <a:solidFill>
                            <a:schemeClr val="tx2"/>
                          </a:solidFill>
                          <a:effectLst/>
                        </a:rPr>
                        <a:t>Falta de oportunidade/Falta de possibilidade</a:t>
                      </a:r>
                      <a:endParaRPr lang="pt-BR"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8</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2862565197"/>
                  </a:ext>
                </a:extLst>
              </a:tr>
              <a:tr h="219213">
                <a:tc>
                  <a:txBody>
                    <a:bodyPr/>
                    <a:lstStyle/>
                    <a:p>
                      <a:pPr algn="l" fontAlgn="t"/>
                      <a:r>
                        <a:rPr lang="en-US" sz="1200" b="1" u="none" strike="noStrike">
                          <a:solidFill>
                            <a:schemeClr val="tx2"/>
                          </a:solidFill>
                          <a:effectLst/>
                        </a:rPr>
                        <a:t>Moro </a:t>
                      </a:r>
                      <a:r>
                        <a:rPr lang="en-US" sz="1200" b="1" u="none" strike="noStrike" err="1">
                          <a:solidFill>
                            <a:schemeClr val="tx2"/>
                          </a:solidFill>
                          <a:effectLst/>
                        </a:rPr>
                        <a:t>longe</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3</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1504211013"/>
                  </a:ext>
                </a:extLst>
              </a:tr>
              <a:tr h="219213">
                <a:tc>
                  <a:txBody>
                    <a:bodyPr/>
                    <a:lstStyle/>
                    <a:p>
                      <a:pPr algn="l" fontAlgn="t"/>
                      <a:r>
                        <a:rPr lang="pt-BR" sz="1200" b="1" u="none" strike="noStrike">
                          <a:solidFill>
                            <a:schemeClr val="tx2"/>
                          </a:solidFill>
                          <a:effectLst/>
                        </a:rPr>
                        <a:t>Sem informação/Informações chegam com pouco tempo para se programar</a:t>
                      </a:r>
                      <a:endParaRPr lang="pt-BR" sz="1200" b="1" i="0" u="none" strike="noStrike">
                        <a:solidFill>
                          <a:schemeClr val="tx2"/>
                        </a:solidFill>
                        <a:effectLst/>
                        <a:latin typeface="Arial" panose="020B0604020202020204" pitchFamily="34" charset="0"/>
                      </a:endParaRPr>
                    </a:p>
                  </a:txBody>
                  <a:tcPr marL="6350" marR="6350" marT="6350" marB="0">
                    <a:solidFill>
                      <a:srgbClr val="95874D"/>
                    </a:solidFill>
                  </a:tcPr>
                </a:tc>
                <a:tc>
                  <a:txBody>
                    <a:bodyPr/>
                    <a:lstStyle/>
                    <a:p>
                      <a:pPr algn="ctr" fontAlgn="t"/>
                      <a:r>
                        <a:rPr lang="en-US" sz="1200" b="1" u="none" strike="noStrike">
                          <a:solidFill>
                            <a:schemeClr val="tx2"/>
                          </a:solidFill>
                          <a:effectLst/>
                        </a:rPr>
                        <a:t>3</a:t>
                      </a:r>
                      <a:endParaRPr lang="en-US" sz="1200" b="1" i="0" u="none" strike="noStrike">
                        <a:solidFill>
                          <a:schemeClr val="tx2"/>
                        </a:solidFill>
                        <a:effectLst/>
                        <a:latin typeface="Arial" panose="020B0604020202020204" pitchFamily="34" charset="0"/>
                      </a:endParaRPr>
                    </a:p>
                  </a:txBody>
                  <a:tcPr marL="6350" marR="6350" marT="6350" marB="0">
                    <a:solidFill>
                      <a:srgbClr val="95874D"/>
                    </a:solidFill>
                  </a:tcPr>
                </a:tc>
                <a:extLst>
                  <a:ext uri="{0D108BD9-81ED-4DB2-BD59-A6C34878D82A}">
                    <a16:rowId xmlns:a16="http://schemas.microsoft.com/office/drawing/2014/main" val="2932640451"/>
                  </a:ext>
                </a:extLst>
              </a:tr>
            </a:tbl>
          </a:graphicData>
        </a:graphic>
      </p:graphicFrame>
      <p:sp>
        <p:nvSpPr>
          <p:cNvPr id="10" name="Seta: para Baixo 9">
            <a:extLst>
              <a:ext uri="{FF2B5EF4-FFF2-40B4-BE49-F238E27FC236}">
                <a16:creationId xmlns:a16="http://schemas.microsoft.com/office/drawing/2014/main" id="{1517D588-ED83-97D9-1398-3DCE455340D5}"/>
              </a:ext>
            </a:extLst>
          </p:cNvPr>
          <p:cNvSpPr/>
          <p:nvPr/>
        </p:nvSpPr>
        <p:spPr>
          <a:xfrm rot="-1980000">
            <a:off x="5330889" y="2989178"/>
            <a:ext cx="700134" cy="883752"/>
          </a:xfrm>
          <a:prstGeom prst="downArrow">
            <a:avLst/>
          </a:prstGeom>
          <a:solidFill>
            <a:srgbClr val="1C2E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87;p32">
            <a:extLst>
              <a:ext uri="{FF2B5EF4-FFF2-40B4-BE49-F238E27FC236}">
                <a16:creationId xmlns:a16="http://schemas.microsoft.com/office/drawing/2014/main" id="{F68482D7-DC63-7249-BDE9-589796E6450C}"/>
              </a:ext>
            </a:extLst>
          </p:cNvPr>
          <p:cNvSpPr txBox="1"/>
          <p:nvPr/>
        </p:nvSpPr>
        <p:spPr>
          <a:xfrm>
            <a:off x="6642125" y="3610176"/>
            <a:ext cx="5536945" cy="6721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3200">
                <a:solidFill>
                  <a:srgbClr val="C00000"/>
                </a:solidFill>
                <a:latin typeface="Allura"/>
                <a:ea typeface="Allura"/>
                <a:cs typeface="Allura"/>
                <a:sym typeface="Allura"/>
              </a:rPr>
              <a:t>Por que não usufrui (%)</a:t>
            </a:r>
          </a:p>
        </p:txBody>
      </p:sp>
      <p:sp>
        <p:nvSpPr>
          <p:cNvPr id="12" name="Google Shape;519;p38">
            <a:extLst>
              <a:ext uri="{FF2B5EF4-FFF2-40B4-BE49-F238E27FC236}">
                <a16:creationId xmlns:a16="http://schemas.microsoft.com/office/drawing/2014/main" id="{B9A28365-B607-38D5-C553-C4D21CA3FAAC}"/>
              </a:ext>
            </a:extLst>
          </p:cNvPr>
          <p:cNvSpPr/>
          <p:nvPr/>
        </p:nvSpPr>
        <p:spPr>
          <a:xfrm>
            <a:off x="9372600" y="1643313"/>
            <a:ext cx="2328662" cy="1723363"/>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380;p31">
            <a:extLst>
              <a:ext uri="{FF2B5EF4-FFF2-40B4-BE49-F238E27FC236}">
                <a16:creationId xmlns:a16="http://schemas.microsoft.com/office/drawing/2014/main" id="{840C0AE6-2D75-340C-4569-193DB9504328}"/>
              </a:ext>
            </a:extLst>
          </p:cNvPr>
          <p:cNvSpPr txBox="1"/>
          <p:nvPr/>
        </p:nvSpPr>
        <p:spPr>
          <a:xfrm>
            <a:off x="9800016" y="1850309"/>
            <a:ext cx="1684272" cy="13080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1800">
                <a:solidFill>
                  <a:srgbClr val="1C2E46"/>
                </a:solidFill>
                <a:latin typeface="Bebas Neue"/>
                <a:ea typeface="Bebas Neue"/>
                <a:cs typeface="Bebas Neue"/>
                <a:sym typeface="Bebas Neue"/>
              </a:rPr>
              <a:t>71% recomendaria ou já recomendou o </a:t>
            </a:r>
            <a:r>
              <a:rPr lang="pt-BR" sz="1800" b="1" i="1">
                <a:solidFill>
                  <a:srgbClr val="1C2E46"/>
                </a:solidFill>
                <a:latin typeface="Calibri Light" panose="020F0302020204030204" pitchFamily="34" charset="0"/>
                <a:ea typeface="Bebas Neue"/>
                <a:cs typeface="Calibri Light" panose="020F0302020204030204" pitchFamily="34" charset="0"/>
                <a:sym typeface="Bebas Neue"/>
              </a:rPr>
              <a:t>S</a:t>
            </a:r>
            <a:r>
              <a:rPr lang="pt-BR" sz="1800" b="1" i="1">
                <a:solidFill>
                  <a:srgbClr val="1C2E46"/>
                </a:solidFill>
                <a:latin typeface="Calibri Light" panose="020F0302020204030204" pitchFamily="34" charset="0"/>
                <a:cs typeface="Calibri Light" panose="020F0302020204030204" pitchFamily="34" charset="0"/>
                <a:sym typeface="Bebas Neue"/>
              </a:rPr>
              <a:t>ou Osesp </a:t>
            </a:r>
            <a:r>
              <a:rPr lang="pt-BR" sz="1800">
                <a:solidFill>
                  <a:srgbClr val="1C2E46"/>
                </a:solidFill>
                <a:latin typeface="Bebas Neue"/>
                <a:ea typeface="Bebas Neue"/>
                <a:cs typeface="Bebas Neue"/>
                <a:sym typeface="Bebas Neue"/>
              </a:rPr>
              <a:t>para amigos ou familiares</a:t>
            </a:r>
            <a:endParaRPr sz="1800">
              <a:solidFill>
                <a:srgbClr val="C00000"/>
              </a:solidFill>
              <a:latin typeface="Bebas Neue"/>
            </a:endParaRPr>
          </a:p>
        </p:txBody>
      </p:sp>
      <p:sp>
        <p:nvSpPr>
          <p:cNvPr id="8" name="Google Shape;160;p24">
            <a:extLst>
              <a:ext uri="{FF2B5EF4-FFF2-40B4-BE49-F238E27FC236}">
                <a16:creationId xmlns:a16="http://schemas.microsoft.com/office/drawing/2014/main" id="{786944BA-8EFB-FB38-1C30-7688E1E75A31}"/>
              </a:ext>
            </a:extLst>
          </p:cNvPr>
          <p:cNvSpPr/>
          <p:nvPr/>
        </p:nvSpPr>
        <p:spPr>
          <a:xfrm>
            <a:off x="5777391" y="1321788"/>
            <a:ext cx="831898" cy="61176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95874D"/>
          </a:solidFill>
          <a:ln w="9525" cap="flat" cmpd="sng">
            <a:no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  NÃO</a:t>
            </a:r>
            <a:endParaRPr>
              <a:solidFill>
                <a:srgbClr val="1C2E46"/>
              </a:solidFill>
            </a:endParaRPr>
          </a:p>
        </p:txBody>
      </p:sp>
      <p:sp>
        <p:nvSpPr>
          <p:cNvPr id="9" name="Google Shape;161;p24">
            <a:extLst>
              <a:ext uri="{FF2B5EF4-FFF2-40B4-BE49-F238E27FC236}">
                <a16:creationId xmlns:a16="http://schemas.microsoft.com/office/drawing/2014/main" id="{46E0C6E4-4DBC-9E80-0EFC-009732F207E7}"/>
              </a:ext>
            </a:extLst>
          </p:cNvPr>
          <p:cNvSpPr/>
          <p:nvPr/>
        </p:nvSpPr>
        <p:spPr>
          <a:xfrm>
            <a:off x="2095021" y="2074055"/>
            <a:ext cx="838200" cy="615774"/>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SIM</a:t>
            </a:r>
            <a:endParaRPr sz="1800">
              <a:solidFill>
                <a:srgbClr val="1C2E46"/>
              </a:solidFill>
              <a:latin typeface="Calibri"/>
              <a:ea typeface="Calibri"/>
              <a:cs typeface="Calibri"/>
              <a:sym typeface="Calibri"/>
            </a:endParaRPr>
          </a:p>
        </p:txBody>
      </p:sp>
      <p:sp>
        <p:nvSpPr>
          <p:cNvPr id="14" name="CaixaDeTexto 13">
            <a:extLst>
              <a:ext uri="{FF2B5EF4-FFF2-40B4-BE49-F238E27FC236}">
                <a16:creationId xmlns:a16="http://schemas.microsoft.com/office/drawing/2014/main" id="{52AD4BFF-B61A-A92A-A405-DCD6471C09AD}"/>
              </a:ext>
            </a:extLst>
          </p:cNvPr>
          <p:cNvSpPr txBox="1"/>
          <p:nvPr/>
        </p:nvSpPr>
        <p:spPr>
          <a:xfrm>
            <a:off x="406236" y="6394571"/>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graphicFrame>
        <p:nvGraphicFramePr>
          <p:cNvPr id="15" name="Google Shape;158;p24">
            <a:extLst>
              <a:ext uri="{FF2B5EF4-FFF2-40B4-BE49-F238E27FC236}">
                <a16:creationId xmlns:a16="http://schemas.microsoft.com/office/drawing/2014/main" id="{D43E318A-289C-89EE-8E9D-13097EDF116F}"/>
              </a:ext>
            </a:extLst>
          </p:cNvPr>
          <p:cNvGraphicFramePr/>
          <p:nvPr>
            <p:extLst>
              <p:ext uri="{D42A27DB-BD31-4B8C-83A1-F6EECF244321}">
                <p14:modId xmlns:p14="http://schemas.microsoft.com/office/powerpoint/2010/main" val="4069227633"/>
              </p:ext>
            </p:extLst>
          </p:nvPr>
        </p:nvGraphicFramePr>
        <p:xfrm>
          <a:off x="2095021" y="647947"/>
          <a:ext cx="4494764" cy="3248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736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AF0"/>
        </a:solidFill>
        <a:effectLst/>
      </p:bgPr>
    </p:bg>
    <p:spTree>
      <p:nvGrpSpPr>
        <p:cNvPr id="1" name="Shape 122"/>
        <p:cNvGrpSpPr/>
        <p:nvPr/>
      </p:nvGrpSpPr>
      <p:grpSpPr>
        <a:xfrm>
          <a:off x="0" y="0"/>
          <a:ext cx="0" cy="0"/>
          <a:chOff x="0" y="0"/>
          <a:chExt cx="0" cy="0"/>
        </a:xfrm>
      </p:grpSpPr>
      <p:sp>
        <p:nvSpPr>
          <p:cNvPr id="123" name="Google Shape;123;p22"/>
          <p:cNvSpPr/>
          <p:nvPr/>
        </p:nvSpPr>
        <p:spPr>
          <a:xfrm>
            <a:off x="5690122" y="1175135"/>
            <a:ext cx="5638800" cy="5318993"/>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solidFill>
            <a:schemeClr val="lt1"/>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22"/>
          <p:cNvSpPr txBox="1"/>
          <p:nvPr/>
        </p:nvSpPr>
        <p:spPr>
          <a:xfrm>
            <a:off x="457200" y="579930"/>
            <a:ext cx="6765106" cy="712582"/>
          </a:xfrm>
          <a:prstGeom prst="rect">
            <a:avLst/>
          </a:prstGeom>
          <a:noFill/>
          <a:ln>
            <a:noFill/>
          </a:ln>
        </p:spPr>
        <p:txBody>
          <a:bodyPr spcFirstLastPara="1" wrap="square" lIns="91425" tIns="45700" rIns="91425" bIns="45700" anchor="t" anchorCtr="0">
            <a:noAutofit/>
          </a:bodyPr>
          <a:lstStyle/>
          <a:p>
            <a:pPr marL="0" marR="0" lvl="0" indent="0" algn="l" rtl="0">
              <a:lnSpc>
                <a:spcPct val="101851"/>
              </a:lnSpc>
              <a:spcBef>
                <a:spcPts val="0"/>
              </a:spcBef>
              <a:spcAft>
                <a:spcPts val="0"/>
              </a:spcAft>
              <a:buNone/>
            </a:pPr>
            <a:r>
              <a:rPr lang="pt-BR" sz="5400">
                <a:solidFill>
                  <a:srgbClr val="1C2E46"/>
                </a:solidFill>
                <a:latin typeface="Bebas Neue"/>
                <a:ea typeface="Bebas Neue"/>
                <a:cs typeface="Bebas Neue"/>
                <a:sym typeface="Bebas Neue"/>
              </a:rPr>
              <a:t>Objetivos e metodologia</a:t>
            </a:r>
            <a:endParaRPr/>
          </a:p>
        </p:txBody>
      </p:sp>
      <p:sp>
        <p:nvSpPr>
          <p:cNvPr id="125" name="Google Shape;125;p22"/>
          <p:cNvSpPr txBox="1"/>
          <p:nvPr/>
        </p:nvSpPr>
        <p:spPr>
          <a:xfrm>
            <a:off x="474527" y="1461884"/>
            <a:ext cx="5148466" cy="20005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95874D"/>
              </a:buClr>
              <a:buSzPts val="2800"/>
              <a:buFont typeface="Georgia"/>
              <a:buNone/>
            </a:pPr>
            <a:r>
              <a:rPr lang="pt-BR" sz="2800" b="1" u="none" strike="noStrike" cap="none">
                <a:solidFill>
                  <a:srgbClr val="95874D"/>
                </a:solidFill>
                <a:latin typeface="Georgia"/>
                <a:ea typeface="Georgia"/>
                <a:cs typeface="Georgia"/>
                <a:sym typeface="Georgia"/>
              </a:rPr>
              <a:t>Avaliar o nível de Satisfação do público da Osesp,</a:t>
            </a:r>
            <a:r>
              <a:rPr lang="pt-BR" sz="2800" u="none" strike="noStrike" cap="none">
                <a:solidFill>
                  <a:srgbClr val="95874D"/>
                </a:solidFill>
                <a:latin typeface="Calibri Light" panose="020F0302020204030204" pitchFamily="34" charset="0"/>
                <a:ea typeface="Georgia"/>
                <a:cs typeface="Calibri Light" panose="020F0302020204030204" pitchFamily="34" charset="0"/>
                <a:sym typeface="Georgia"/>
              </a:rPr>
              <a:t> </a:t>
            </a:r>
            <a:r>
              <a:rPr lang="pt-BR" sz="2000" u="none" strike="noStrike" cap="none">
                <a:solidFill>
                  <a:srgbClr val="1C2E46"/>
                </a:solidFill>
                <a:latin typeface="Calibri Light" panose="020F0302020204030204" pitchFamily="34" charset="0"/>
                <a:ea typeface="Calibri"/>
                <a:cs typeface="Calibri Light" panose="020F0302020204030204" pitchFamily="34" charset="0"/>
                <a:sym typeface="Calibri"/>
              </a:rPr>
              <a:t>assim como identificar quais são as suas expectativas em relação ao futuro da Fundação. </a:t>
            </a:r>
            <a:endParaRPr>
              <a:latin typeface="Calibri Light" panose="020F0302020204030204" pitchFamily="34" charset="0"/>
              <a:cs typeface="Calibri Light" panose="020F0302020204030204" pitchFamily="34" charset="0"/>
            </a:endParaRPr>
          </a:p>
        </p:txBody>
      </p:sp>
      <p:sp>
        <p:nvSpPr>
          <p:cNvPr id="126" name="Google Shape;126;p22"/>
          <p:cNvSpPr txBox="1"/>
          <p:nvPr/>
        </p:nvSpPr>
        <p:spPr>
          <a:xfrm>
            <a:off x="2021661" y="4206748"/>
            <a:ext cx="2438400" cy="280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spc="300">
                <a:solidFill>
                  <a:srgbClr val="95874D"/>
                </a:solidFill>
                <a:latin typeface="Calibri"/>
                <a:ea typeface="Calibri"/>
                <a:cs typeface="Calibri"/>
                <a:sym typeface="Calibri"/>
              </a:rPr>
              <a:t>PADRÃO DE AÇÃO</a:t>
            </a:r>
            <a:endParaRPr spc="300"/>
          </a:p>
        </p:txBody>
      </p:sp>
      <p:sp>
        <p:nvSpPr>
          <p:cNvPr id="127" name="Google Shape;127;p22"/>
          <p:cNvSpPr txBox="1"/>
          <p:nvPr/>
        </p:nvSpPr>
        <p:spPr>
          <a:xfrm>
            <a:off x="2021660" y="4659923"/>
            <a:ext cx="38711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Traçar planos viáveis para o futuro da Osesp (principalmente no que se refere à programação).</a:t>
            </a:r>
            <a:endParaRPr>
              <a:latin typeface="Calibri Light" panose="020F0302020204030204" pitchFamily="34" charset="0"/>
              <a:cs typeface="Calibri Light" panose="020F0302020204030204" pitchFamily="34" charset="0"/>
            </a:endParaRPr>
          </a:p>
        </p:txBody>
      </p:sp>
      <p:grpSp>
        <p:nvGrpSpPr>
          <p:cNvPr id="128" name="Google Shape;128;p22"/>
          <p:cNvGrpSpPr/>
          <p:nvPr/>
        </p:nvGrpSpPr>
        <p:grpSpPr>
          <a:xfrm>
            <a:off x="541656" y="4173070"/>
            <a:ext cx="5148466" cy="1237130"/>
            <a:chOff x="-114679" y="4477870"/>
            <a:chExt cx="5545137" cy="1237130"/>
          </a:xfrm>
        </p:grpSpPr>
        <p:cxnSp>
          <p:nvCxnSpPr>
            <p:cNvPr id="129" name="Google Shape;129;p22"/>
            <p:cNvCxnSpPr/>
            <p:nvPr/>
          </p:nvCxnSpPr>
          <p:spPr>
            <a:xfrm>
              <a:off x="-114679" y="4800600"/>
              <a:ext cx="5545137" cy="0"/>
            </a:xfrm>
            <a:prstGeom prst="straightConnector1">
              <a:avLst/>
            </a:prstGeom>
            <a:noFill/>
            <a:ln w="9525" cap="flat" cmpd="sng">
              <a:solidFill>
                <a:srgbClr val="95874D"/>
              </a:solidFill>
              <a:prstDash val="solid"/>
              <a:miter lim="800000"/>
              <a:headEnd type="none" w="sm" len="sm"/>
              <a:tailEnd type="none" w="sm" len="sm"/>
            </a:ln>
          </p:spPr>
        </p:cxnSp>
        <p:cxnSp>
          <p:nvCxnSpPr>
            <p:cNvPr id="130" name="Google Shape;130;p22"/>
            <p:cNvCxnSpPr/>
            <p:nvPr/>
          </p:nvCxnSpPr>
          <p:spPr>
            <a:xfrm>
              <a:off x="-114679" y="5715000"/>
              <a:ext cx="5545137" cy="0"/>
            </a:xfrm>
            <a:prstGeom prst="straightConnector1">
              <a:avLst/>
            </a:prstGeom>
            <a:noFill/>
            <a:ln w="9525" cap="flat" cmpd="sng">
              <a:solidFill>
                <a:srgbClr val="95874D"/>
              </a:solidFill>
              <a:prstDash val="solid"/>
              <a:miter lim="800000"/>
              <a:headEnd type="none" w="sm" len="sm"/>
              <a:tailEnd type="none" w="sm" len="sm"/>
            </a:ln>
          </p:spPr>
        </p:cxnSp>
        <p:cxnSp>
          <p:nvCxnSpPr>
            <p:cNvPr id="4" name="Google Shape;129;p22">
              <a:extLst>
                <a:ext uri="{FF2B5EF4-FFF2-40B4-BE49-F238E27FC236}">
                  <a16:creationId xmlns:a16="http://schemas.microsoft.com/office/drawing/2014/main" id="{E9DEA3E3-7EF4-00F5-523D-F5D16586ADC7}"/>
                </a:ext>
              </a:extLst>
            </p:cNvPr>
            <p:cNvCxnSpPr/>
            <p:nvPr/>
          </p:nvCxnSpPr>
          <p:spPr>
            <a:xfrm>
              <a:off x="-114679" y="4477870"/>
              <a:ext cx="5545137" cy="0"/>
            </a:xfrm>
            <a:prstGeom prst="straightConnector1">
              <a:avLst/>
            </a:prstGeom>
            <a:noFill/>
            <a:ln w="9525" cap="flat" cmpd="sng">
              <a:solidFill>
                <a:srgbClr val="95874D"/>
              </a:solidFill>
              <a:prstDash val="solid"/>
              <a:miter lim="800000"/>
              <a:headEnd type="none" w="sm" len="sm"/>
              <a:tailEnd type="none" w="sm" len="sm"/>
            </a:ln>
          </p:spPr>
        </p:cxnSp>
      </p:grpSp>
      <p:sp>
        <p:nvSpPr>
          <p:cNvPr id="131" name="Google Shape;131;p22"/>
          <p:cNvSpPr txBox="1"/>
          <p:nvPr/>
        </p:nvSpPr>
        <p:spPr>
          <a:xfrm>
            <a:off x="7132416" y="2707836"/>
            <a:ext cx="3403339" cy="28930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Envio de e-mail convite para todos os públicos</a:t>
            </a:r>
            <a:r>
              <a:rPr lang="pt-BR">
                <a:solidFill>
                  <a:srgbClr val="1C2E46"/>
                </a:solidFill>
                <a:latin typeface="Calibri Light" panose="020F0302020204030204" pitchFamily="34" charset="0"/>
                <a:ea typeface="Calibri"/>
                <a:cs typeface="Calibri Light" panose="020F0302020204030204" pitchFamily="34" charset="0"/>
                <a:sym typeface="Calibri"/>
              </a:rPr>
              <a:t>: assinantes, não assinantes e Sou Osesp </a:t>
            </a: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(listagens fornecidas pela Osesp).</a:t>
            </a:r>
            <a:b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br>
            <a:endParaRPr sz="140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Data de coleta: novembro de 2023.</a:t>
            </a:r>
            <a:b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br>
            <a:endParaRPr sz="140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O estudo teve caráter </a:t>
            </a:r>
            <a:r>
              <a:rPr lang="pt-BR" sz="1400" u="none" strike="noStrike" cap="none" err="1">
                <a:solidFill>
                  <a:srgbClr val="1C2E46"/>
                </a:solidFill>
                <a:latin typeface="Calibri Light" panose="020F0302020204030204" pitchFamily="34" charset="0"/>
                <a:ea typeface="Calibri"/>
                <a:cs typeface="Calibri Light" panose="020F0302020204030204" pitchFamily="34" charset="0"/>
                <a:sym typeface="Calibri"/>
              </a:rPr>
              <a:t>branded</a:t>
            </a: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 ou seja, os respondentes souberam que o solicitante da pesquisa é a Fundação Osesp. </a:t>
            </a:r>
            <a:b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br>
            <a:endParaRPr sz="140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Os resultados de 2023 estão sendo comparados com 2018, 2019</a:t>
            </a:r>
            <a:r>
              <a:rPr lang="pt-BR">
                <a:solidFill>
                  <a:srgbClr val="1C2E46"/>
                </a:solidFill>
                <a:latin typeface="Calibri Light" panose="020F0302020204030204" pitchFamily="34" charset="0"/>
                <a:ea typeface="Calibri"/>
                <a:cs typeface="Calibri Light" panose="020F0302020204030204" pitchFamily="34" charset="0"/>
                <a:sym typeface="Calibri"/>
              </a:rPr>
              <a:t>, 2</a:t>
            </a:r>
            <a:r>
              <a:rPr lang="pt-BR" sz="1400" u="none" strike="noStrike" cap="none">
                <a:solidFill>
                  <a:srgbClr val="1C2E46"/>
                </a:solidFill>
                <a:latin typeface="Calibri Light" panose="020F0302020204030204" pitchFamily="34" charset="0"/>
                <a:ea typeface="Calibri"/>
                <a:cs typeface="Calibri Light" panose="020F0302020204030204" pitchFamily="34" charset="0"/>
                <a:sym typeface="Calibri"/>
              </a:rPr>
              <a:t>021 e 2022 sempre que possível.</a:t>
            </a:r>
            <a:endParaRPr>
              <a:latin typeface="Calibri Light" panose="020F0302020204030204" pitchFamily="34" charset="0"/>
              <a:cs typeface="Calibri Light" panose="020F0302020204030204" pitchFamily="34" charset="0"/>
            </a:endParaRPr>
          </a:p>
        </p:txBody>
      </p:sp>
      <p:cxnSp>
        <p:nvCxnSpPr>
          <p:cNvPr id="133" name="Google Shape;133;p22"/>
          <p:cNvCxnSpPr/>
          <p:nvPr/>
        </p:nvCxnSpPr>
        <p:spPr>
          <a:xfrm>
            <a:off x="7222306" y="3483864"/>
            <a:ext cx="3364376" cy="0"/>
          </a:xfrm>
          <a:prstGeom prst="straightConnector1">
            <a:avLst/>
          </a:prstGeom>
          <a:noFill/>
          <a:ln w="9525" cap="flat" cmpd="sng">
            <a:solidFill>
              <a:srgbClr val="95874D"/>
            </a:solidFill>
            <a:prstDash val="solid"/>
            <a:miter lim="800000"/>
            <a:headEnd type="none" w="sm" len="sm"/>
            <a:tailEnd type="none" w="sm" len="sm"/>
          </a:ln>
        </p:spPr>
      </p:cxnSp>
      <p:cxnSp>
        <p:nvCxnSpPr>
          <p:cNvPr id="134" name="Google Shape;134;p22"/>
          <p:cNvCxnSpPr/>
          <p:nvPr/>
        </p:nvCxnSpPr>
        <p:spPr>
          <a:xfrm>
            <a:off x="7222306" y="3999169"/>
            <a:ext cx="3364376" cy="0"/>
          </a:xfrm>
          <a:prstGeom prst="straightConnector1">
            <a:avLst/>
          </a:prstGeom>
          <a:noFill/>
          <a:ln w="9525" cap="flat" cmpd="sng">
            <a:solidFill>
              <a:srgbClr val="95874D"/>
            </a:solidFill>
            <a:prstDash val="solid"/>
            <a:miter lim="800000"/>
            <a:headEnd type="none" w="sm" len="sm"/>
            <a:tailEnd type="none" w="sm" len="sm"/>
          </a:ln>
        </p:spPr>
      </p:cxnSp>
      <p:cxnSp>
        <p:nvCxnSpPr>
          <p:cNvPr id="135" name="Google Shape;135;p22"/>
          <p:cNvCxnSpPr/>
          <p:nvPr/>
        </p:nvCxnSpPr>
        <p:spPr>
          <a:xfrm>
            <a:off x="7222306" y="4807762"/>
            <a:ext cx="3364376" cy="0"/>
          </a:xfrm>
          <a:prstGeom prst="straightConnector1">
            <a:avLst/>
          </a:prstGeom>
          <a:noFill/>
          <a:ln w="9525" cap="flat" cmpd="sng">
            <a:solidFill>
              <a:srgbClr val="95874D"/>
            </a:solidFill>
            <a:prstDash val="solid"/>
            <a:miter lim="800000"/>
            <a:headEnd type="none" w="sm" len="sm"/>
            <a:tailEnd type="none" w="sm" len="sm"/>
          </a:ln>
        </p:spPr>
      </p:cxnSp>
      <p:pic>
        <p:nvPicPr>
          <p:cNvPr id="136" name="Google Shape;136;p22"/>
          <p:cNvPicPr preferRelativeResize="0"/>
          <p:nvPr/>
        </p:nvPicPr>
        <p:blipFill rotWithShape="1">
          <a:blip r:embed="rId3">
            <a:alphaModFix/>
          </a:blip>
          <a:srcRect/>
          <a:stretch/>
        </p:blipFill>
        <p:spPr>
          <a:xfrm>
            <a:off x="7241220" y="0"/>
            <a:ext cx="4954154" cy="2716296"/>
          </a:xfrm>
          <a:prstGeom prst="rect">
            <a:avLst/>
          </a:prstGeom>
          <a:noFill/>
          <a:ln>
            <a:noFill/>
          </a:ln>
        </p:spPr>
      </p:pic>
      <p:sp>
        <p:nvSpPr>
          <p:cNvPr id="132" name="Google Shape;132;p22"/>
          <p:cNvSpPr txBox="1"/>
          <p:nvPr/>
        </p:nvSpPr>
        <p:spPr>
          <a:xfrm>
            <a:off x="7106755" y="1961137"/>
            <a:ext cx="2819400" cy="1097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2000">
                <a:solidFill>
                  <a:srgbClr val="983703"/>
                </a:solidFill>
                <a:latin typeface="Bebas Neue"/>
                <a:ea typeface="Bebas Neue"/>
                <a:cs typeface="Bebas Neue"/>
                <a:sym typeface="Bebas Neue"/>
              </a:rPr>
              <a:t>Pesquisa quantitativa </a:t>
            </a:r>
            <a:endParaRPr/>
          </a:p>
          <a:p>
            <a:pPr marL="0" marR="0" lvl="0" indent="0" algn="l" rtl="0">
              <a:lnSpc>
                <a:spcPct val="100000"/>
              </a:lnSpc>
              <a:spcBef>
                <a:spcPts val="0"/>
              </a:spcBef>
              <a:spcAft>
                <a:spcPts val="0"/>
              </a:spcAft>
              <a:buNone/>
            </a:pPr>
            <a:r>
              <a:rPr lang="pt-BR" sz="2000">
                <a:solidFill>
                  <a:srgbClr val="983703"/>
                </a:solidFill>
                <a:latin typeface="Bebas Neue"/>
                <a:ea typeface="Bebas Neue"/>
                <a:cs typeface="Bebas Neue"/>
                <a:sym typeface="Bebas Neue"/>
              </a:rPr>
              <a:t>através de entrevistas online.</a:t>
            </a:r>
            <a:endParaRPr/>
          </a:p>
        </p:txBody>
      </p:sp>
      <p:pic>
        <p:nvPicPr>
          <p:cNvPr id="3" name="Picture 2">
            <a:extLst>
              <a:ext uri="{FF2B5EF4-FFF2-40B4-BE49-F238E27FC236}">
                <a16:creationId xmlns:a16="http://schemas.microsoft.com/office/drawing/2014/main" id="{5713FFA5-52E9-1E32-DFD1-3AEA93076F11}"/>
              </a:ext>
            </a:extLst>
          </p:cNvPr>
          <p:cNvPicPr>
            <a:picLocks noChangeAspect="1"/>
          </p:cNvPicPr>
          <p:nvPr/>
        </p:nvPicPr>
        <p:blipFill>
          <a:blip r:embed="rId4"/>
          <a:stretch>
            <a:fillRect/>
          </a:stretch>
        </p:blipFill>
        <p:spPr>
          <a:xfrm>
            <a:off x="0" y="3508206"/>
            <a:ext cx="3538789" cy="3349794"/>
          </a:xfrm>
          <a:prstGeom prst="rect">
            <a:avLst/>
          </a:prstGeom>
        </p:spPr>
      </p:pic>
      <p:sp>
        <p:nvSpPr>
          <p:cNvPr id="5" name="Slide Number Placeholder 4">
            <a:extLst>
              <a:ext uri="{FF2B5EF4-FFF2-40B4-BE49-F238E27FC236}">
                <a16:creationId xmlns:a16="http://schemas.microsoft.com/office/drawing/2014/main" id="{05933C42-2FF2-6C49-A659-2516CE27A3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a:t>
            </a:fld>
            <a:endParaRPr lang="pt-B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D5EADB9-6E16-6348-033D-FD9DEC0AAE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40</a:t>
            </a:fld>
            <a:endParaRPr lang="pt-BR"/>
          </a:p>
        </p:txBody>
      </p:sp>
      <p:sp>
        <p:nvSpPr>
          <p:cNvPr id="3" name="Google Shape;320;p29">
            <a:extLst>
              <a:ext uri="{FF2B5EF4-FFF2-40B4-BE49-F238E27FC236}">
                <a16:creationId xmlns:a16="http://schemas.microsoft.com/office/drawing/2014/main" id="{55D97772-9AD0-CBEC-E211-23961FCE0FC2}"/>
              </a:ext>
            </a:extLst>
          </p:cNvPr>
          <p:cNvSpPr txBox="1"/>
          <p:nvPr/>
        </p:nvSpPr>
        <p:spPr>
          <a:xfrm>
            <a:off x="400178" y="295112"/>
            <a:ext cx="8661145"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sym typeface="Bebas Neue"/>
              </a:rPr>
              <a:t>CONCERTO MATINAIS</a:t>
            </a:r>
            <a:endParaRPr/>
          </a:p>
        </p:txBody>
      </p:sp>
      <p:sp>
        <p:nvSpPr>
          <p:cNvPr id="4" name="Google Shape;408;p34">
            <a:extLst>
              <a:ext uri="{FF2B5EF4-FFF2-40B4-BE49-F238E27FC236}">
                <a16:creationId xmlns:a16="http://schemas.microsoft.com/office/drawing/2014/main" id="{29F62E9E-1E0C-7C62-90A5-1A8D287EF059}"/>
              </a:ext>
            </a:extLst>
          </p:cNvPr>
          <p:cNvSpPr txBox="1"/>
          <p:nvPr/>
        </p:nvSpPr>
        <p:spPr>
          <a:xfrm>
            <a:off x="436754" y="889651"/>
            <a:ext cx="6473085" cy="520662"/>
          </a:xfrm>
          <a:prstGeom prst="rect">
            <a:avLst/>
          </a:prstGeom>
          <a:noFill/>
          <a:ln>
            <a:noFill/>
          </a:ln>
        </p:spPr>
        <p:txBody>
          <a:bodyPr spcFirstLastPara="1" wrap="square" lIns="91425" tIns="45700" rIns="91425" bIns="45700" anchor="t" anchorCtr="0">
            <a:noAutofit/>
          </a:bodyPr>
          <a:lstStyle/>
          <a:p>
            <a:r>
              <a:rPr lang="pt-BR" b="1">
                <a:solidFill>
                  <a:srgbClr val="1C2E46"/>
                </a:solidFill>
                <a:latin typeface="Calibri Light" panose="020F0302020204030204" pitchFamily="34" charset="0"/>
                <a:cs typeface="Calibri Light" panose="020F0302020204030204" pitchFamily="34" charset="0"/>
              </a:rPr>
              <a:t>Somente 1/3 assistem concertos matinais, principalmente, </a:t>
            </a:r>
          </a:p>
          <a:p>
            <a:r>
              <a:rPr lang="pt-BR" sz="1600" b="1">
                <a:solidFill>
                  <a:srgbClr val="1C2E46"/>
                </a:solidFill>
                <a:highlight>
                  <a:srgbClr val="D6D0BC"/>
                </a:highlight>
                <a:latin typeface="Calibri Light" panose="020F0302020204030204" pitchFamily="34" charset="0"/>
                <a:cs typeface="Calibri Light" panose="020F0302020204030204" pitchFamily="34" charset="0"/>
              </a:rPr>
              <a:t>avulsos - 49% X 17% dos assinantes.</a:t>
            </a:r>
          </a:p>
        </p:txBody>
      </p:sp>
      <p:graphicFrame>
        <p:nvGraphicFramePr>
          <p:cNvPr id="5" name="Google Shape;158;p24">
            <a:extLst>
              <a:ext uri="{FF2B5EF4-FFF2-40B4-BE49-F238E27FC236}">
                <a16:creationId xmlns:a16="http://schemas.microsoft.com/office/drawing/2014/main" id="{DCB39E10-32E8-3F22-FA82-1A27E4B84B09}"/>
              </a:ext>
            </a:extLst>
          </p:cNvPr>
          <p:cNvGraphicFramePr/>
          <p:nvPr>
            <p:extLst>
              <p:ext uri="{D42A27DB-BD31-4B8C-83A1-F6EECF244321}">
                <p14:modId xmlns:p14="http://schemas.microsoft.com/office/powerpoint/2010/main" val="3287297115"/>
              </p:ext>
            </p:extLst>
          </p:nvPr>
        </p:nvGraphicFramePr>
        <p:xfrm>
          <a:off x="599716" y="1145460"/>
          <a:ext cx="4155027" cy="2906300"/>
        </p:xfrm>
        <a:graphic>
          <a:graphicData uri="http://schemas.openxmlformats.org/drawingml/2006/chart">
            <c:chart xmlns:c="http://schemas.openxmlformats.org/drawingml/2006/chart" xmlns:r="http://schemas.openxmlformats.org/officeDocument/2006/relationships" r:id="rId2"/>
          </a:graphicData>
        </a:graphic>
      </p:graphicFrame>
      <p:sp>
        <p:nvSpPr>
          <p:cNvPr id="6" name="Google Shape;160;p24">
            <a:extLst>
              <a:ext uri="{FF2B5EF4-FFF2-40B4-BE49-F238E27FC236}">
                <a16:creationId xmlns:a16="http://schemas.microsoft.com/office/drawing/2014/main" id="{39742F10-4B35-5566-304E-B2D3CF493CCF}"/>
              </a:ext>
            </a:extLst>
          </p:cNvPr>
          <p:cNvSpPr/>
          <p:nvPr/>
        </p:nvSpPr>
        <p:spPr>
          <a:xfrm>
            <a:off x="3714141" y="1570727"/>
            <a:ext cx="831898" cy="61176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9525" cap="flat" cmpd="sng">
            <a:no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  sim</a:t>
            </a:r>
            <a:endParaRPr>
              <a:solidFill>
                <a:srgbClr val="1C2E46"/>
              </a:solidFill>
            </a:endParaRPr>
          </a:p>
        </p:txBody>
      </p:sp>
      <p:sp>
        <p:nvSpPr>
          <p:cNvPr id="7" name="Google Shape;161;p24">
            <a:extLst>
              <a:ext uri="{FF2B5EF4-FFF2-40B4-BE49-F238E27FC236}">
                <a16:creationId xmlns:a16="http://schemas.microsoft.com/office/drawing/2014/main" id="{37C37C05-99BF-B654-DFC1-F2385A037E78}"/>
              </a:ext>
            </a:extLst>
          </p:cNvPr>
          <p:cNvSpPr/>
          <p:nvPr/>
        </p:nvSpPr>
        <p:spPr>
          <a:xfrm>
            <a:off x="541020" y="2563859"/>
            <a:ext cx="838200" cy="615774"/>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NÃO</a:t>
            </a:r>
            <a:endParaRPr sz="1800">
              <a:solidFill>
                <a:srgbClr val="1C2E46"/>
              </a:solidFill>
              <a:latin typeface="Calibri"/>
              <a:ea typeface="Calibri"/>
              <a:cs typeface="Calibri"/>
              <a:sym typeface="Calibri"/>
            </a:endParaRPr>
          </a:p>
        </p:txBody>
      </p:sp>
      <p:pic>
        <p:nvPicPr>
          <p:cNvPr id="8" name="Picture 12">
            <a:extLst>
              <a:ext uri="{FF2B5EF4-FFF2-40B4-BE49-F238E27FC236}">
                <a16:creationId xmlns:a16="http://schemas.microsoft.com/office/drawing/2014/main" id="{8E431D96-9C11-9C2D-ABF3-660AEA63AC91}"/>
              </a:ext>
            </a:extLst>
          </p:cNvPr>
          <p:cNvPicPr>
            <a:picLocks noChangeAspect="1"/>
          </p:cNvPicPr>
          <p:nvPr/>
        </p:nvPicPr>
        <p:blipFill>
          <a:blip r:embed="rId3"/>
          <a:stretch>
            <a:fillRect/>
          </a:stretch>
        </p:blipFill>
        <p:spPr>
          <a:xfrm>
            <a:off x="9674951" y="116991"/>
            <a:ext cx="2148266" cy="3519237"/>
          </a:xfrm>
          <a:prstGeom prst="rect">
            <a:avLst/>
          </a:prstGeom>
        </p:spPr>
      </p:pic>
      <p:sp>
        <p:nvSpPr>
          <p:cNvPr id="9" name="Google Shape;387;p32">
            <a:extLst>
              <a:ext uri="{FF2B5EF4-FFF2-40B4-BE49-F238E27FC236}">
                <a16:creationId xmlns:a16="http://schemas.microsoft.com/office/drawing/2014/main" id="{080C6AEE-8821-4E64-298F-5058FA7CC632}"/>
              </a:ext>
            </a:extLst>
          </p:cNvPr>
          <p:cNvSpPr txBox="1"/>
          <p:nvPr/>
        </p:nvSpPr>
        <p:spPr>
          <a:xfrm>
            <a:off x="5049768" y="1184565"/>
            <a:ext cx="54864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983703"/>
                </a:solidFill>
                <a:latin typeface="Allura"/>
                <a:ea typeface="Allura"/>
                <a:cs typeface="Allura"/>
                <a:sym typeface="Allura"/>
              </a:rPr>
              <a:t>Razões</a:t>
            </a:r>
            <a:endParaRPr sz="4400">
              <a:solidFill>
                <a:srgbClr val="983703"/>
              </a:solidFill>
              <a:latin typeface="Allura"/>
              <a:ea typeface="Allura"/>
              <a:cs typeface="Allura"/>
              <a:sym typeface="Allura"/>
            </a:endParaRPr>
          </a:p>
        </p:txBody>
      </p:sp>
      <p:sp>
        <p:nvSpPr>
          <p:cNvPr id="10" name="Google Shape;388;p32">
            <a:extLst>
              <a:ext uri="{FF2B5EF4-FFF2-40B4-BE49-F238E27FC236}">
                <a16:creationId xmlns:a16="http://schemas.microsoft.com/office/drawing/2014/main" id="{58E58691-D217-B7AB-BD5A-CF777863CF57}"/>
              </a:ext>
            </a:extLst>
          </p:cNvPr>
          <p:cNvSpPr txBox="1"/>
          <p:nvPr/>
        </p:nvSpPr>
        <p:spPr>
          <a:xfrm>
            <a:off x="5096576" y="1953912"/>
            <a:ext cx="4198836" cy="220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200">
                <a:solidFill>
                  <a:srgbClr val="1C2E46"/>
                </a:solidFill>
                <a:latin typeface="Bebas Neue"/>
                <a:ea typeface="Bebas Neue"/>
                <a:cs typeface="Bebas Neue"/>
                <a:sym typeface="Bebas Neue"/>
              </a:rPr>
              <a:t>1. Gratuito 73%</a:t>
            </a:r>
          </a:p>
          <a:p>
            <a:pPr marR="0" algn="l" rtl="0" fontAlgn="t">
              <a:spcBef>
                <a:spcPts val="0"/>
              </a:spcBef>
              <a:spcAft>
                <a:spcPts val="0"/>
              </a:spcAft>
            </a:pPr>
            <a:r>
              <a:rPr lang="en-US" sz="2400">
                <a:solidFill>
                  <a:srgbClr val="1C2E46"/>
                </a:solidFill>
                <a:latin typeface="Bebas Neue"/>
              </a:rPr>
              <a:t>2. Dia da </a:t>
            </a:r>
            <a:r>
              <a:rPr lang="en-US" sz="2400" err="1">
                <a:solidFill>
                  <a:srgbClr val="1C2E46"/>
                </a:solidFill>
                <a:latin typeface="Bebas Neue"/>
              </a:rPr>
              <a:t>semana</a:t>
            </a:r>
            <a:r>
              <a:rPr lang="en-US" sz="2400">
                <a:solidFill>
                  <a:srgbClr val="1C2E46"/>
                </a:solidFill>
                <a:latin typeface="Bebas Neue"/>
              </a:rPr>
              <a:t> 48%</a:t>
            </a:r>
          </a:p>
          <a:p>
            <a:pPr marR="0" algn="l" rtl="0" fontAlgn="t">
              <a:spcBef>
                <a:spcPts val="0"/>
              </a:spcBef>
              <a:spcAft>
                <a:spcPts val="0"/>
              </a:spcAft>
            </a:pPr>
            <a:r>
              <a:rPr lang="en-US" sz="2400">
                <a:solidFill>
                  <a:srgbClr val="1C2E46"/>
                </a:solidFill>
                <a:latin typeface="Bebas Neue"/>
              </a:rPr>
              <a:t>     </a:t>
            </a:r>
            <a:r>
              <a:rPr lang="en-US" sz="2400" err="1">
                <a:solidFill>
                  <a:srgbClr val="1C2E46"/>
                </a:solidFill>
                <a:latin typeface="Bebas Neue"/>
              </a:rPr>
              <a:t>Programação</a:t>
            </a:r>
            <a:r>
              <a:rPr lang="en-US" sz="2400">
                <a:solidFill>
                  <a:srgbClr val="1C2E46"/>
                </a:solidFill>
                <a:latin typeface="Bebas Neue"/>
              </a:rPr>
              <a:t>  45%</a:t>
            </a:r>
          </a:p>
          <a:p>
            <a:pPr marR="0" algn="l" rtl="0" fontAlgn="t">
              <a:spcBef>
                <a:spcPts val="0"/>
              </a:spcBef>
              <a:spcAft>
                <a:spcPts val="0"/>
              </a:spcAft>
            </a:pPr>
            <a:r>
              <a:rPr lang="en-US" sz="2400">
                <a:solidFill>
                  <a:srgbClr val="1C2E46"/>
                </a:solidFill>
                <a:latin typeface="Bebas Neue"/>
              </a:rPr>
              <a:t>3. HORÁRIO 24%</a:t>
            </a:r>
          </a:p>
          <a:p>
            <a:pPr marL="0" marR="0" lvl="0" indent="0" algn="l" rtl="0">
              <a:lnSpc>
                <a:spcPct val="90000"/>
              </a:lnSpc>
              <a:spcBef>
                <a:spcPts val="0"/>
              </a:spcBef>
              <a:spcAft>
                <a:spcPts val="0"/>
              </a:spcAft>
              <a:buNone/>
            </a:pPr>
            <a:endParaRPr sz="1200"/>
          </a:p>
        </p:txBody>
      </p:sp>
      <p:sp>
        <p:nvSpPr>
          <p:cNvPr id="12" name="CaixaDeTexto 11">
            <a:extLst>
              <a:ext uri="{FF2B5EF4-FFF2-40B4-BE49-F238E27FC236}">
                <a16:creationId xmlns:a16="http://schemas.microsoft.com/office/drawing/2014/main" id="{C581BFDE-8101-8C19-9E2C-B4B510996C8B}"/>
              </a:ext>
            </a:extLst>
          </p:cNvPr>
          <p:cNvSpPr txBox="1"/>
          <p:nvPr/>
        </p:nvSpPr>
        <p:spPr>
          <a:xfrm>
            <a:off x="7424668" y="2087968"/>
            <a:ext cx="6654800" cy="291490"/>
          </a:xfrm>
          <a:prstGeom prst="rect">
            <a:avLst/>
          </a:prstGeom>
          <a:noFill/>
        </p:spPr>
        <p:txBody>
          <a:bodyPr wrap="square">
            <a:spAutoFit/>
          </a:bodyPr>
          <a:lstStyle/>
          <a:p>
            <a:pPr marR="0" lvl="0" algn="l" rtl="0">
              <a:lnSpc>
                <a:spcPct val="90000"/>
              </a:lnSpc>
              <a:spcBef>
                <a:spcPts val="0"/>
              </a:spcBef>
              <a:spcAft>
                <a:spcPts val="0"/>
              </a:spcAft>
            </a:pPr>
            <a:r>
              <a:rPr lang="pt-BR" sz="1400">
                <a:solidFill>
                  <a:srgbClr val="1C2E46"/>
                </a:solidFill>
                <a:highlight>
                  <a:srgbClr val="D6D0BC"/>
                </a:highlight>
                <a:latin typeface="Bebas Neue"/>
                <a:sym typeface="Bebas Neue"/>
              </a:rPr>
              <a:t> + AVULSOS</a:t>
            </a:r>
            <a:endParaRPr lang="pt-BR">
              <a:highlight>
                <a:srgbClr val="D6D0BC"/>
              </a:highlight>
            </a:endParaRPr>
          </a:p>
        </p:txBody>
      </p:sp>
      <p:sp>
        <p:nvSpPr>
          <p:cNvPr id="13" name="CaixaDeTexto 12">
            <a:extLst>
              <a:ext uri="{FF2B5EF4-FFF2-40B4-BE49-F238E27FC236}">
                <a16:creationId xmlns:a16="http://schemas.microsoft.com/office/drawing/2014/main" id="{852D2817-B8E5-6C98-B683-79B5225F228C}"/>
              </a:ext>
            </a:extLst>
          </p:cNvPr>
          <p:cNvSpPr txBox="1"/>
          <p:nvPr/>
        </p:nvSpPr>
        <p:spPr>
          <a:xfrm>
            <a:off x="7424668" y="2893460"/>
            <a:ext cx="6654800" cy="291490"/>
          </a:xfrm>
          <a:prstGeom prst="rect">
            <a:avLst/>
          </a:prstGeom>
          <a:noFill/>
        </p:spPr>
        <p:txBody>
          <a:bodyPr wrap="square">
            <a:spAutoFit/>
          </a:bodyPr>
          <a:lstStyle/>
          <a:p>
            <a:pPr marR="0" lvl="0" algn="l" rtl="0">
              <a:lnSpc>
                <a:spcPct val="90000"/>
              </a:lnSpc>
              <a:spcBef>
                <a:spcPts val="0"/>
              </a:spcBef>
              <a:spcAft>
                <a:spcPts val="0"/>
              </a:spcAft>
            </a:pPr>
            <a:r>
              <a:rPr lang="pt-BR" sz="1400">
                <a:solidFill>
                  <a:srgbClr val="1C2E46"/>
                </a:solidFill>
                <a:highlight>
                  <a:srgbClr val="D6D0BC"/>
                </a:highlight>
                <a:latin typeface="Bebas Neue"/>
                <a:sym typeface="Bebas Neue"/>
              </a:rPr>
              <a:t> + ASSINANTES</a:t>
            </a:r>
            <a:endParaRPr lang="pt-BR">
              <a:highlight>
                <a:srgbClr val="D6D0BC"/>
              </a:highlight>
            </a:endParaRPr>
          </a:p>
        </p:txBody>
      </p:sp>
      <p:sp>
        <p:nvSpPr>
          <p:cNvPr id="14" name="CaixaDeTexto 13">
            <a:extLst>
              <a:ext uri="{FF2B5EF4-FFF2-40B4-BE49-F238E27FC236}">
                <a16:creationId xmlns:a16="http://schemas.microsoft.com/office/drawing/2014/main" id="{989BF5C6-3F2F-E782-44DE-17CC2EE40CEC}"/>
              </a:ext>
            </a:extLst>
          </p:cNvPr>
          <p:cNvSpPr txBox="1"/>
          <p:nvPr/>
        </p:nvSpPr>
        <p:spPr>
          <a:xfrm>
            <a:off x="6700623" y="3230274"/>
            <a:ext cx="6654800" cy="291490"/>
          </a:xfrm>
          <a:prstGeom prst="rect">
            <a:avLst/>
          </a:prstGeom>
          <a:noFill/>
        </p:spPr>
        <p:txBody>
          <a:bodyPr wrap="square">
            <a:spAutoFit/>
          </a:bodyPr>
          <a:lstStyle/>
          <a:p>
            <a:pPr marR="0" lvl="0" algn="l" rtl="0">
              <a:lnSpc>
                <a:spcPct val="90000"/>
              </a:lnSpc>
              <a:spcBef>
                <a:spcPts val="0"/>
              </a:spcBef>
              <a:spcAft>
                <a:spcPts val="0"/>
              </a:spcAft>
            </a:pPr>
            <a:r>
              <a:rPr lang="pt-BR" sz="1400">
                <a:solidFill>
                  <a:srgbClr val="1C2E46"/>
                </a:solidFill>
                <a:highlight>
                  <a:srgbClr val="D6D0BC"/>
                </a:highlight>
                <a:latin typeface="Bebas Neue"/>
                <a:sym typeface="Bebas Neue"/>
              </a:rPr>
              <a:t> + ASSINANTES</a:t>
            </a:r>
            <a:endParaRPr lang="pt-BR">
              <a:highlight>
                <a:srgbClr val="D6D0BC"/>
              </a:highlight>
            </a:endParaRPr>
          </a:p>
        </p:txBody>
      </p:sp>
      <p:sp>
        <p:nvSpPr>
          <p:cNvPr id="15" name="CaixaDeTexto 14">
            <a:extLst>
              <a:ext uri="{FF2B5EF4-FFF2-40B4-BE49-F238E27FC236}">
                <a16:creationId xmlns:a16="http://schemas.microsoft.com/office/drawing/2014/main" id="{6964536B-6CD0-6E23-5BE3-C322412C915E}"/>
              </a:ext>
            </a:extLst>
          </p:cNvPr>
          <p:cNvSpPr txBox="1"/>
          <p:nvPr/>
        </p:nvSpPr>
        <p:spPr>
          <a:xfrm>
            <a:off x="10668000" y="4908917"/>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
        <p:nvSpPr>
          <p:cNvPr id="16" name="Google Shape;372;p31">
            <a:extLst>
              <a:ext uri="{FF2B5EF4-FFF2-40B4-BE49-F238E27FC236}">
                <a16:creationId xmlns:a16="http://schemas.microsoft.com/office/drawing/2014/main" id="{50849277-B63D-0079-F444-2374252A73FF}"/>
              </a:ext>
            </a:extLst>
          </p:cNvPr>
          <p:cNvSpPr txBox="1"/>
          <p:nvPr/>
        </p:nvSpPr>
        <p:spPr>
          <a:xfrm>
            <a:off x="10668000" y="4662696"/>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17" name="Rectangle 2">
            <a:extLst>
              <a:ext uri="{FF2B5EF4-FFF2-40B4-BE49-F238E27FC236}">
                <a16:creationId xmlns:a16="http://schemas.microsoft.com/office/drawing/2014/main" id="{02F9CA95-AD99-905F-6A76-4039734D9182}"/>
              </a:ext>
            </a:extLst>
          </p:cNvPr>
          <p:cNvSpPr/>
          <p:nvPr/>
        </p:nvSpPr>
        <p:spPr>
          <a:xfrm>
            <a:off x="874059" y="5392271"/>
            <a:ext cx="11317941" cy="1465729"/>
          </a:xfrm>
          <a:prstGeom prst="rect">
            <a:avLst/>
          </a:prstGeom>
          <a:solidFill>
            <a:srgbClr val="D6D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8" name="Google Shape;380;p31">
            <a:extLst>
              <a:ext uri="{FF2B5EF4-FFF2-40B4-BE49-F238E27FC236}">
                <a16:creationId xmlns:a16="http://schemas.microsoft.com/office/drawing/2014/main" id="{5CB64558-4988-0E95-B4F4-9F6236068E27}"/>
              </a:ext>
            </a:extLst>
          </p:cNvPr>
          <p:cNvSpPr txBox="1"/>
          <p:nvPr/>
        </p:nvSpPr>
        <p:spPr>
          <a:xfrm>
            <a:off x="2561039" y="5697206"/>
            <a:ext cx="9342474" cy="56638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a:solidFill>
                  <a:srgbClr val="1C2E46"/>
                </a:solidFill>
                <a:latin typeface="Bebas Neue"/>
                <a:ea typeface="Bebas Neue"/>
                <a:cs typeface="Bebas Neue"/>
                <a:sym typeface="Bebas Neue"/>
              </a:rPr>
              <a:t>75% </a:t>
            </a:r>
            <a:r>
              <a:rPr lang="pt-BR" sz="2400" err="1">
                <a:solidFill>
                  <a:srgbClr val="1C2E46"/>
                </a:solidFill>
                <a:latin typeface="Bebas Neue"/>
                <a:ea typeface="Bebas Neue"/>
                <a:cs typeface="Bebas Neue"/>
                <a:sym typeface="Bebas Neue"/>
              </a:rPr>
              <a:t>frequentaM</a:t>
            </a:r>
            <a:r>
              <a:rPr lang="pt-BR" sz="2400">
                <a:solidFill>
                  <a:srgbClr val="1C2E46"/>
                </a:solidFill>
                <a:latin typeface="Bebas Neue"/>
                <a:ea typeface="Bebas Neue"/>
                <a:cs typeface="Bebas Neue"/>
                <a:sym typeface="Bebas Neue"/>
              </a:rPr>
              <a:t> a agenda de concertos pagos da sala são </a:t>
            </a:r>
            <a:r>
              <a:rPr lang="pt-BR" sz="2400" err="1">
                <a:solidFill>
                  <a:srgbClr val="1C2E46"/>
                </a:solidFill>
                <a:latin typeface="Bebas Neue"/>
                <a:ea typeface="Bebas Neue"/>
                <a:cs typeface="Bebas Neue"/>
                <a:sym typeface="Bebas Neue"/>
              </a:rPr>
              <a:t>paulo</a:t>
            </a:r>
            <a:endParaRPr lang="pt-BR" sz="2400">
              <a:solidFill>
                <a:srgbClr val="1C2E46"/>
              </a:solidFill>
              <a:latin typeface="Bebas Neue"/>
              <a:ea typeface="Bebas Neue"/>
              <a:cs typeface="Bebas Neue"/>
              <a:sym typeface="Bebas Neue"/>
            </a:endParaRPr>
          </a:p>
          <a:p>
            <a:pPr marL="285750" marR="0" lvl="0" indent="-285750" algn="l" rtl="0">
              <a:lnSpc>
                <a:spcPct val="90000"/>
              </a:lnSpc>
              <a:spcBef>
                <a:spcPts val="0"/>
              </a:spcBef>
              <a:spcAft>
                <a:spcPts val="0"/>
              </a:spcAft>
              <a:buFont typeface="Arial" panose="020B0604020202020204" pitchFamily="34" charset="0"/>
              <a:buChar char="•"/>
            </a:pPr>
            <a:r>
              <a:rPr lang="pt-BR" sz="1800">
                <a:solidFill>
                  <a:srgbClr val="1C2E46"/>
                </a:solidFill>
                <a:highlight>
                  <a:srgbClr val="C0C0C0"/>
                </a:highlight>
                <a:latin typeface="Bebas Neue"/>
                <a:sym typeface="Bebas Neue"/>
              </a:rPr>
              <a:t>88% ASSINANTE</a:t>
            </a:r>
          </a:p>
          <a:p>
            <a:pPr marL="285750" marR="0" lvl="0" indent="-285750" algn="l" rtl="0">
              <a:lnSpc>
                <a:spcPct val="90000"/>
              </a:lnSpc>
              <a:spcBef>
                <a:spcPts val="0"/>
              </a:spcBef>
              <a:spcAft>
                <a:spcPts val="0"/>
              </a:spcAft>
              <a:buFont typeface="Arial" panose="020B0604020202020204" pitchFamily="34" charset="0"/>
              <a:buChar char="•"/>
            </a:pPr>
            <a:r>
              <a:rPr lang="pt-BR" sz="1800">
                <a:solidFill>
                  <a:srgbClr val="1C2E46"/>
                </a:solidFill>
                <a:latin typeface="Bebas Neue"/>
                <a:sym typeface="Bebas Neue"/>
              </a:rPr>
              <a:t>66% COMPRADOR AVULSO</a:t>
            </a:r>
            <a:endParaRPr/>
          </a:p>
        </p:txBody>
      </p:sp>
      <p:pic>
        <p:nvPicPr>
          <p:cNvPr id="19" name="Picture 1">
            <a:extLst>
              <a:ext uri="{FF2B5EF4-FFF2-40B4-BE49-F238E27FC236}">
                <a16:creationId xmlns:a16="http://schemas.microsoft.com/office/drawing/2014/main" id="{DFD0390A-F68E-FDAE-F8A5-D4392E4234C5}"/>
              </a:ext>
            </a:extLst>
          </p:cNvPr>
          <p:cNvPicPr>
            <a:picLocks noChangeAspect="1"/>
          </p:cNvPicPr>
          <p:nvPr/>
        </p:nvPicPr>
        <p:blipFill>
          <a:blip r:embed="rId4"/>
          <a:stretch>
            <a:fillRect/>
          </a:stretch>
        </p:blipFill>
        <p:spPr>
          <a:xfrm>
            <a:off x="0" y="5004256"/>
            <a:ext cx="2272553" cy="1853744"/>
          </a:xfrm>
          <a:prstGeom prst="rect">
            <a:avLst/>
          </a:prstGeom>
        </p:spPr>
      </p:pic>
    </p:spTree>
    <p:extLst>
      <p:ext uri="{BB962C8B-B14F-4D97-AF65-F5344CB8AC3E}">
        <p14:creationId xmlns:p14="http://schemas.microsoft.com/office/powerpoint/2010/main" val="31676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6">
            <a:extLst>
              <a:ext uri="{FF2B5EF4-FFF2-40B4-BE49-F238E27FC236}">
                <a16:creationId xmlns:a16="http://schemas.microsoft.com/office/drawing/2014/main" id="{B73D4DD6-7030-127F-334C-BF1BE3C6BE69}"/>
              </a:ext>
            </a:extLst>
          </p:cNvPr>
          <p:cNvSpPr txBox="1"/>
          <p:nvPr/>
        </p:nvSpPr>
        <p:spPr>
          <a:xfrm>
            <a:off x="657447" y="1828800"/>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5</a:t>
            </a:r>
            <a:endParaRPr/>
          </a:p>
        </p:txBody>
      </p:sp>
      <p:sp>
        <p:nvSpPr>
          <p:cNvPr id="3" name="Google Shape;196;p26">
            <a:extLst>
              <a:ext uri="{FF2B5EF4-FFF2-40B4-BE49-F238E27FC236}">
                <a16:creationId xmlns:a16="http://schemas.microsoft.com/office/drawing/2014/main" id="{68B9C2E8-86EF-B030-0859-2A835ABEF980}"/>
              </a:ext>
            </a:extLst>
          </p:cNvPr>
          <p:cNvSpPr txBox="1"/>
          <p:nvPr/>
        </p:nvSpPr>
        <p:spPr>
          <a:xfrm>
            <a:off x="1066800" y="3087916"/>
            <a:ext cx="6934200" cy="17542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Experiência de Compra</a:t>
            </a:r>
            <a:endParaRPr sz="5400" b="1">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1659282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33"/>
          <p:cNvSpPr txBox="1"/>
          <p:nvPr/>
        </p:nvSpPr>
        <p:spPr>
          <a:xfrm>
            <a:off x="457200" y="699946"/>
            <a:ext cx="10591800" cy="990600"/>
          </a:xfrm>
          <a:prstGeom prst="rect">
            <a:avLst/>
          </a:prstGeom>
          <a:noFill/>
          <a:ln>
            <a:noFill/>
          </a:ln>
        </p:spPr>
        <p:txBody>
          <a:bodyPr spcFirstLastPara="1" wrap="square" lIns="91425" tIns="45700" rIns="91425" bIns="45700" anchor="t" anchorCtr="0">
            <a:noAutofit/>
          </a:bodyPr>
          <a:lstStyle/>
          <a:p>
            <a:pPr>
              <a:lnSpc>
                <a:spcPct val="90000"/>
              </a:lnSpc>
            </a:pPr>
            <a:r>
              <a:rPr lang="pt-BR" sz="4400" noProof="1">
                <a:solidFill>
                  <a:srgbClr val="1C2E46"/>
                </a:solidFill>
                <a:latin typeface="Bebas Neue"/>
              </a:rPr>
              <a:t>Como comprou os ingressos avulsos</a:t>
            </a:r>
            <a:endParaRPr lang="pt-BR" sz="4400">
              <a:solidFill>
                <a:srgbClr val="1C2E46"/>
              </a:solidFill>
              <a:latin typeface="Bebas Neue"/>
            </a:endParaRPr>
          </a:p>
          <a:p>
            <a:pPr marL="0" marR="0" lvl="0" indent="0" algn="l" rtl="0">
              <a:lnSpc>
                <a:spcPct val="90000"/>
              </a:lnSpc>
              <a:spcBef>
                <a:spcPts val="0"/>
              </a:spcBef>
              <a:spcAft>
                <a:spcPts val="0"/>
              </a:spcAft>
              <a:buNone/>
            </a:pPr>
            <a:endParaRPr lang="pt-BR" sz="4400">
              <a:solidFill>
                <a:srgbClr val="983703"/>
              </a:solidFill>
              <a:latin typeface="Allura"/>
              <a:ea typeface="Allura"/>
              <a:cs typeface="Allura"/>
              <a:sym typeface="Allura"/>
            </a:endParaRPr>
          </a:p>
        </p:txBody>
      </p:sp>
      <p:sp>
        <p:nvSpPr>
          <p:cNvPr id="399" name="Google Shape;399;p33"/>
          <p:cNvSpPr txBox="1"/>
          <p:nvPr/>
        </p:nvSpPr>
        <p:spPr>
          <a:xfrm>
            <a:off x="423195" y="1705387"/>
            <a:ext cx="1646681"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b="1">
                <a:solidFill>
                  <a:srgbClr val="1C2E46"/>
                </a:solidFill>
                <a:latin typeface="Calibri Light" panose="020F0302020204030204" pitchFamily="34" charset="0"/>
                <a:ea typeface="Calibri"/>
                <a:cs typeface="Calibri Light" panose="020F0302020204030204" pitchFamily="34" charset="0"/>
                <a:sym typeface="Calibri"/>
              </a:rPr>
              <a:t>Site é o principal canal de compra de ingressos avulsos dos dois públicos</a:t>
            </a:r>
          </a:p>
          <a:p>
            <a:pPr marL="0" marR="0" lvl="0" indent="0" algn="l" rtl="0">
              <a:lnSpc>
                <a:spcPct val="90000"/>
              </a:lnSpc>
              <a:spcBef>
                <a:spcPts val="0"/>
              </a:spcBef>
              <a:spcAft>
                <a:spcPts val="0"/>
              </a:spcAft>
              <a:buNone/>
            </a:pPr>
            <a:endParaRPr b="1">
              <a:solidFill>
                <a:srgbClr val="1C2E46"/>
              </a:solidFill>
              <a:latin typeface="Calibri Light" panose="020F0302020204030204" pitchFamily="34" charset="0"/>
              <a:cs typeface="Calibri Light" panose="020F0302020204030204" pitchFamily="34" charset="0"/>
            </a:endParaRPr>
          </a:p>
        </p:txBody>
      </p:sp>
      <p:graphicFrame>
        <p:nvGraphicFramePr>
          <p:cNvPr id="400" name="Google Shape;400;p33"/>
          <p:cNvGraphicFramePr/>
          <p:nvPr>
            <p:extLst>
              <p:ext uri="{D42A27DB-BD31-4B8C-83A1-F6EECF244321}">
                <p14:modId xmlns:p14="http://schemas.microsoft.com/office/powerpoint/2010/main" val="1819422433"/>
              </p:ext>
            </p:extLst>
          </p:nvPr>
        </p:nvGraphicFramePr>
        <p:xfrm>
          <a:off x="2167605" y="1518268"/>
          <a:ext cx="9601200" cy="338813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55583B4A-0952-9F36-ABBD-129A4DFBD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42</a:t>
            </a:fld>
            <a:endParaRPr lang="pt-BR"/>
          </a:p>
        </p:txBody>
      </p:sp>
      <p:sp>
        <p:nvSpPr>
          <p:cNvPr id="3" name="Google Shape;389;p32">
            <a:extLst>
              <a:ext uri="{FF2B5EF4-FFF2-40B4-BE49-F238E27FC236}">
                <a16:creationId xmlns:a16="http://schemas.microsoft.com/office/drawing/2014/main" id="{9972E729-EF87-D8F5-3A50-581AA5D68AE1}"/>
              </a:ext>
            </a:extLst>
          </p:cNvPr>
          <p:cNvSpPr txBox="1"/>
          <p:nvPr/>
        </p:nvSpPr>
        <p:spPr>
          <a:xfrm>
            <a:off x="10083800" y="6233239"/>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pic>
        <p:nvPicPr>
          <p:cNvPr id="4" name="Google Shape;162;p24">
            <a:extLst>
              <a:ext uri="{FF2B5EF4-FFF2-40B4-BE49-F238E27FC236}">
                <a16:creationId xmlns:a16="http://schemas.microsoft.com/office/drawing/2014/main" id="{862B269E-E31F-3A09-B99B-E57F7B25BE4C}"/>
              </a:ext>
            </a:extLst>
          </p:cNvPr>
          <p:cNvPicPr preferRelativeResize="0"/>
          <p:nvPr/>
        </p:nvPicPr>
        <p:blipFill rotWithShape="1">
          <a:blip r:embed="rId4">
            <a:alphaModFix/>
          </a:blip>
          <a:srcRect t="30599"/>
          <a:stretch/>
        </p:blipFill>
        <p:spPr>
          <a:xfrm rot="10800000">
            <a:off x="0" y="4631951"/>
            <a:ext cx="4335211" cy="2226049"/>
          </a:xfrm>
          <a:prstGeom prst="rect">
            <a:avLst/>
          </a:prstGeom>
          <a:noFill/>
          <a:ln>
            <a:noFill/>
          </a:ln>
        </p:spPr>
      </p:pic>
      <p:sp>
        <p:nvSpPr>
          <p:cNvPr id="5" name="CaixaDeTexto 4">
            <a:extLst>
              <a:ext uri="{FF2B5EF4-FFF2-40B4-BE49-F238E27FC236}">
                <a16:creationId xmlns:a16="http://schemas.microsoft.com/office/drawing/2014/main" id="{AC3EEE99-0F8F-C28E-5D90-D069DEFAB09A}"/>
              </a:ext>
            </a:extLst>
          </p:cNvPr>
          <p:cNvSpPr txBox="1"/>
          <p:nvPr/>
        </p:nvSpPr>
        <p:spPr>
          <a:xfrm>
            <a:off x="10083800" y="647262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Tree>
    <p:extLst>
      <p:ext uri="{BB962C8B-B14F-4D97-AF65-F5344CB8AC3E}">
        <p14:creationId xmlns:p14="http://schemas.microsoft.com/office/powerpoint/2010/main" val="2873574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3"/>
          <p:cNvSpPr txBox="1"/>
          <p:nvPr/>
        </p:nvSpPr>
        <p:spPr>
          <a:xfrm>
            <a:off x="10210800" y="6113631"/>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98" name="Google Shape;398;p33"/>
          <p:cNvSpPr txBox="1"/>
          <p:nvPr/>
        </p:nvSpPr>
        <p:spPr>
          <a:xfrm>
            <a:off x="62592" y="511379"/>
            <a:ext cx="11989708" cy="1196794"/>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None/>
            </a:pPr>
            <a:r>
              <a:rPr lang="pt-BR" sz="4400">
                <a:solidFill>
                  <a:srgbClr val="1C2E46"/>
                </a:solidFill>
                <a:latin typeface="Bebas Neue"/>
                <a:ea typeface="Bebas Neue"/>
                <a:cs typeface="Bebas Neue"/>
                <a:sym typeface="Bebas Neue"/>
              </a:rPr>
              <a:t>Avaliação dos principais pontos de venda (ingressos avulsos)</a:t>
            </a:r>
          </a:p>
        </p:txBody>
      </p:sp>
      <p:sp>
        <p:nvSpPr>
          <p:cNvPr id="399" name="Google Shape;399;p33"/>
          <p:cNvSpPr txBox="1"/>
          <p:nvPr/>
        </p:nvSpPr>
        <p:spPr>
          <a:xfrm>
            <a:off x="62592" y="1116149"/>
            <a:ext cx="5230478" cy="3494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1C2E46"/>
                </a:solidFill>
                <a:latin typeface="Calibri Light" panose="020F0302020204030204" pitchFamily="34" charset="0"/>
                <a:ea typeface="Calibri"/>
                <a:cs typeface="Calibri Light" panose="020F0302020204030204" pitchFamily="34" charset="0"/>
                <a:sym typeface="Calibri"/>
              </a:rPr>
              <a:t>Avaliação bastante positiva e em linha com os anos anteriores</a:t>
            </a:r>
            <a:endParaRPr sz="1600" b="1">
              <a:solidFill>
                <a:srgbClr val="1C2E46"/>
              </a:solidFill>
              <a:latin typeface="Calibri Light" panose="020F0302020204030204" pitchFamily="34" charset="0"/>
              <a:cs typeface="Calibri Light" panose="020F0302020204030204" pitchFamily="34" charset="0"/>
            </a:endParaRPr>
          </a:p>
        </p:txBody>
      </p:sp>
      <p:graphicFrame>
        <p:nvGraphicFramePr>
          <p:cNvPr id="13" name="Tabela 12">
            <a:extLst>
              <a:ext uri="{FF2B5EF4-FFF2-40B4-BE49-F238E27FC236}">
                <a16:creationId xmlns:a16="http://schemas.microsoft.com/office/drawing/2014/main" id="{3454D1B5-9191-1DC8-5D41-1FD00AD783E2}"/>
              </a:ext>
            </a:extLst>
          </p:cNvPr>
          <p:cNvGraphicFramePr>
            <a:graphicFrameLocks noGrp="1"/>
          </p:cNvGraphicFramePr>
          <p:nvPr>
            <p:extLst>
              <p:ext uri="{D42A27DB-BD31-4B8C-83A1-F6EECF244321}">
                <p14:modId xmlns:p14="http://schemas.microsoft.com/office/powerpoint/2010/main" val="666420924"/>
              </p:ext>
            </p:extLst>
          </p:nvPr>
        </p:nvGraphicFramePr>
        <p:xfrm>
          <a:off x="139700" y="1535440"/>
          <a:ext cx="5987143" cy="2590800"/>
        </p:xfrm>
        <a:graphic>
          <a:graphicData uri="http://schemas.openxmlformats.org/drawingml/2006/table">
            <a:tbl>
              <a:tblPr firstRow="1" bandRow="1">
                <a:tableStyleId>{1E171933-4619-4E11-9A3F-F7608DF75F80}</a:tableStyleId>
              </a:tblPr>
              <a:tblGrid>
                <a:gridCol w="4442606">
                  <a:extLst>
                    <a:ext uri="{9D8B030D-6E8A-4147-A177-3AD203B41FA5}">
                      <a16:colId xmlns:a16="http://schemas.microsoft.com/office/drawing/2014/main" val="20000"/>
                    </a:ext>
                  </a:extLst>
                </a:gridCol>
                <a:gridCol w="880508">
                  <a:extLst>
                    <a:ext uri="{9D8B030D-6E8A-4147-A177-3AD203B41FA5}">
                      <a16:colId xmlns:a16="http://schemas.microsoft.com/office/drawing/2014/main" val="430004108"/>
                    </a:ext>
                  </a:extLst>
                </a:gridCol>
                <a:gridCol w="664029">
                  <a:extLst>
                    <a:ext uri="{9D8B030D-6E8A-4147-A177-3AD203B41FA5}">
                      <a16:colId xmlns:a16="http://schemas.microsoft.com/office/drawing/2014/main" val="2897788468"/>
                    </a:ext>
                  </a:extLst>
                </a:gridCol>
              </a:tblGrid>
              <a:tr h="245311">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Média</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Bilheteria</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Site</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10000"/>
                  </a:ext>
                </a:extLst>
              </a:tr>
              <a:tr h="0">
                <a:tc>
                  <a:txBody>
                    <a:bodyPr/>
                    <a:lstStyle/>
                    <a:p>
                      <a:pPr algn="l" fontAlgn="t"/>
                      <a:r>
                        <a:rPr lang="pt-BR" sz="1400" b="0">
                          <a:solidFill>
                            <a:schemeClr val="tx1"/>
                          </a:solidFill>
                          <a:latin typeface="Arial Narrow" panose="020B0606020202030204" pitchFamily="34" charset="0"/>
                        </a:rPr>
                        <a:t>Cordialidade dos atendentes da bilheteria da Sala São Paulo</a:t>
                      </a:r>
                    </a:p>
                  </a:txBody>
                  <a:tcPr marL="121920" marR="121920" marT="60960" marB="60960" anchor="ctr">
                    <a:solidFill>
                      <a:srgbClr val="E6EAF0"/>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9,22</a:t>
                      </a:r>
                    </a:p>
                  </a:txBody>
                  <a:tcPr marL="6350" marR="6350" marT="6350" marB="0" anchor="ctr">
                    <a:solidFill>
                      <a:srgbClr val="E6EAF0"/>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a:t>
                      </a:r>
                      <a:endParaRPr lang="en-US" sz="1400" b="0" i="0" u="none" strike="noStrike" cap="none">
                        <a:solidFill>
                          <a:schemeClr val="tx1"/>
                        </a:solidFill>
                        <a:latin typeface="Arial Narrow" panose="020B0606020202030204" pitchFamily="34" charset="0"/>
                        <a:ea typeface="+mn-ea"/>
                        <a:cs typeface="+mn-cs"/>
                        <a:sym typeface="Arial"/>
                      </a:endParaRPr>
                    </a:p>
                  </a:txBody>
                  <a:tcPr marL="9525" marR="9525" marT="9525" marB="0" anchor="ctr">
                    <a:solidFill>
                      <a:srgbClr val="E6EAF0"/>
                    </a:solidFill>
                  </a:tcP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i="0" u="none" strike="noStrike" cap="none">
                          <a:solidFill>
                            <a:schemeClr val="dk1"/>
                          </a:solidFill>
                          <a:effectLst/>
                          <a:latin typeface="Arial Narrow" panose="020B0606020202030204" pitchFamily="34" charset="0"/>
                          <a:ea typeface="+mn-ea"/>
                          <a:cs typeface="+mn-cs"/>
                          <a:sym typeface="Arial"/>
                        </a:rPr>
                        <a:t>Facilidade de efetivar a compra / de navegar no site</a:t>
                      </a:r>
                      <a:endParaRPr lang="pt-BR" sz="1400" b="0">
                        <a:solidFill>
                          <a:schemeClr val="tx1"/>
                        </a:solidFill>
                        <a:latin typeface="Arial Narrow" panose="020B0606020202030204" pitchFamily="34" charset="0"/>
                      </a:endParaRPr>
                    </a:p>
                  </a:txBody>
                  <a:tcPr marL="121920" marR="121920" marT="60960" marB="60960" anchor="ctr">
                    <a:solidFill>
                      <a:srgbClr val="E6EAF0"/>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9,04</a:t>
                      </a:r>
                    </a:p>
                  </a:txBody>
                  <a:tcPr marL="6350" marR="6350" marT="6350" marB="0" anchor="ctr">
                    <a:solidFill>
                      <a:srgbClr val="E6EAF0"/>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8,56</a:t>
                      </a:r>
                    </a:p>
                  </a:txBody>
                  <a:tcPr marL="9525" marR="9525" marT="9525" marB="0" anchor="ctr">
                    <a:solidFill>
                      <a:srgbClr val="E6EAF0"/>
                    </a:solidFill>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i="0" u="none" strike="noStrike" cap="none">
                          <a:solidFill>
                            <a:schemeClr val="dk1"/>
                          </a:solidFill>
                          <a:effectLst/>
                          <a:latin typeface="Arial Narrow" panose="020B0606020202030204" pitchFamily="34" charset="0"/>
                          <a:ea typeface="+mn-ea"/>
                          <a:cs typeface="+mn-cs"/>
                          <a:sym typeface="Arial"/>
                        </a:rPr>
                        <a:t>Horário de funcionamento da bilheteria da Sala São Paulo</a:t>
                      </a:r>
                      <a:endParaRPr lang="pt-BR" sz="1400" b="0">
                        <a:solidFill>
                          <a:schemeClr val="tx1"/>
                        </a:solidFill>
                        <a:latin typeface="Arial Narrow" panose="020B0606020202030204" pitchFamily="34" charset="0"/>
                      </a:endParaRPr>
                    </a:p>
                  </a:txBody>
                  <a:tcPr marL="121920" marR="121920" marT="60960" marB="6096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8,71</a:t>
                      </a:r>
                    </a:p>
                  </a:txBody>
                  <a:tcPr marL="6350" marR="6350" marT="635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a:t>
                      </a:r>
                      <a:endParaRPr lang="en-US" sz="1400" b="0" i="0" u="none" strike="noStrike" cap="none">
                        <a:solidFill>
                          <a:schemeClr val="tx1"/>
                        </a:solidFill>
                        <a:latin typeface="Arial Narrow" panose="020B0606020202030204" pitchFamily="34" charset="0"/>
                        <a:ea typeface="+mn-ea"/>
                        <a:cs typeface="+mn-cs"/>
                        <a:sym typeface="Arial"/>
                      </a:endParaRPr>
                    </a:p>
                  </a:txBody>
                  <a:tcPr marL="9525" marR="9525" marT="9525" marB="0" anchor="ctr">
                    <a:solidFill>
                      <a:schemeClr val="bg1"/>
                    </a:solidFill>
                  </a:tcPr>
                </a:tc>
                <a:extLst>
                  <a:ext uri="{0D108BD9-81ED-4DB2-BD59-A6C34878D82A}">
                    <a16:rowId xmlns:a16="http://schemas.microsoft.com/office/drawing/2014/main" val="10003"/>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solidFill>
                          <a:latin typeface="Arial Narrow" panose="020B0606020202030204" pitchFamily="34" charset="0"/>
                        </a:rPr>
                        <a:t>Agilidade para concluir a jornada de compra e pagamento</a:t>
                      </a:r>
                    </a:p>
                  </a:txBody>
                  <a:tcPr marL="121920" marR="121920" marT="60960" marB="60960"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0" i="0" u="none" strike="noStrike" cap="none">
                          <a:solidFill>
                            <a:schemeClr val="tx1"/>
                          </a:solidFill>
                          <a:latin typeface="Arial Narrow" panose="020B0606020202030204" pitchFamily="34" charset="0"/>
                          <a:ea typeface="+mn-ea"/>
                          <a:cs typeface="+mn-cs"/>
                          <a:sym typeface="Arial"/>
                        </a:rPr>
                        <a:t>///</a:t>
                      </a:r>
                      <a:endParaRPr lang="en-US" sz="1400" b="0" i="0" u="none" strike="noStrike" cap="none">
                        <a:solidFill>
                          <a:schemeClr val="tx1"/>
                        </a:solidFill>
                        <a:latin typeface="Arial Narrow" panose="020B0606020202030204" pitchFamily="34" charset="0"/>
                        <a:ea typeface="+mn-ea"/>
                        <a:cs typeface="+mn-cs"/>
                        <a:sym typeface="Arial"/>
                      </a:endParaRPr>
                    </a:p>
                  </a:txBody>
                  <a:tcPr marL="9525" marR="9525" marT="9525"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8,60</a:t>
                      </a:r>
                    </a:p>
                  </a:txBody>
                  <a:tcPr marL="9525" marR="9525" marT="9525" marB="0" anchor="ctr">
                    <a:solidFill>
                      <a:schemeClr val="bg1"/>
                    </a:solidFill>
                  </a:tcPr>
                </a:tc>
                <a:extLst>
                  <a:ext uri="{0D108BD9-81ED-4DB2-BD59-A6C34878D82A}">
                    <a16:rowId xmlns:a16="http://schemas.microsoft.com/office/drawing/2014/main" val="10004"/>
                  </a:ext>
                </a:extLst>
              </a:tr>
              <a:tr h="0">
                <a:tc>
                  <a:txBody>
                    <a:bodyPr/>
                    <a:lstStyle/>
                    <a:p>
                      <a:pPr marR="0" algn="l"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Logar no site para adquirir os ingressos</a:t>
                      </a:r>
                    </a:p>
                  </a:txBody>
                  <a:tcPr marL="121920" marR="121920" marT="60960" marB="6096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a:t>
                      </a:r>
                      <a:endParaRPr lang="en-US" sz="1400" b="0" i="0" u="none" strike="noStrike" cap="none">
                        <a:solidFill>
                          <a:schemeClr val="tx1"/>
                        </a:solidFill>
                        <a:latin typeface="Arial Narrow" panose="020B0606020202030204" pitchFamily="34" charset="0"/>
                        <a:ea typeface="+mn-ea"/>
                        <a:cs typeface="+mn-cs"/>
                        <a:sym typeface="Arial"/>
                      </a:endParaRPr>
                    </a:p>
                  </a:txBody>
                  <a:tcPr marL="9525" marR="9525" marT="9525"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8,56</a:t>
                      </a:r>
                    </a:p>
                  </a:txBody>
                  <a:tcPr marL="9525" marR="9525" marT="9525" marB="0" anchor="ctr">
                    <a:solidFill>
                      <a:schemeClr val="bg1"/>
                    </a:solidFill>
                  </a:tcPr>
                </a:tc>
                <a:extLst>
                  <a:ext uri="{0D108BD9-81ED-4DB2-BD59-A6C34878D82A}">
                    <a16:rowId xmlns:a16="http://schemas.microsoft.com/office/drawing/2014/main" val="10005"/>
                  </a:ext>
                </a:extLst>
              </a:tr>
              <a:tr h="0">
                <a:tc>
                  <a:txBody>
                    <a:bodyPr/>
                    <a:lstStyle/>
                    <a:p>
                      <a:pPr algn="l" fontAlgn="t"/>
                      <a:r>
                        <a:rPr lang="pt-BR" sz="1400" b="1" i="0" u="none" strike="noStrike">
                          <a:solidFill>
                            <a:srgbClr val="000000"/>
                          </a:solidFill>
                          <a:effectLst/>
                          <a:latin typeface="Arial Narrow" panose="020B0606020202030204" pitchFamily="34" charset="0"/>
                        </a:rPr>
                        <a:t>AVALIAÇÃO GERAL</a:t>
                      </a:r>
                    </a:p>
                  </a:txBody>
                  <a:tcPr marL="6350" marR="6350" marT="6350" marB="0" anchor="ctr">
                    <a:solidFill>
                      <a:schemeClr val="bg1"/>
                    </a:solidFill>
                  </a:tcPr>
                </a:tc>
                <a:tc>
                  <a:txBody>
                    <a:bodyPr/>
                    <a:lstStyle/>
                    <a:p>
                      <a:pPr algn="ctr" fontAlgn="t"/>
                      <a:r>
                        <a:rPr lang="pt-BR" sz="1400" b="1" i="0" u="none" strike="noStrike">
                          <a:solidFill>
                            <a:srgbClr val="000000"/>
                          </a:solidFill>
                          <a:effectLst/>
                          <a:latin typeface="Arial Narrow" panose="020B0606020202030204" pitchFamily="34" charset="0"/>
                        </a:rPr>
                        <a:t>9,13</a:t>
                      </a:r>
                    </a:p>
                  </a:txBody>
                  <a:tcPr marL="6350" marR="6350" marT="6350" marB="0" anchor="ctr">
                    <a:solidFill>
                      <a:schemeClr val="bg1"/>
                    </a:solidFill>
                  </a:tcPr>
                </a:tc>
                <a:tc>
                  <a:txBody>
                    <a:bodyPr/>
                    <a:lstStyle/>
                    <a:p>
                      <a:pPr algn="ctr"/>
                      <a:r>
                        <a:rPr lang="pt-BR" sz="1400" b="1">
                          <a:latin typeface="Arial Narrow" panose="020B0606020202030204" pitchFamily="34" charset="0"/>
                        </a:rPr>
                        <a:t>8,68</a:t>
                      </a:r>
                      <a:endParaRPr lang="en-US" sz="1400" b="1">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122215918"/>
                  </a:ext>
                </a:extLst>
              </a:tr>
              <a:tr h="0">
                <a:tc>
                  <a:txBody>
                    <a:bodyPr/>
                    <a:lstStyle/>
                    <a:p>
                      <a:pPr algn="l" fontAlgn="t"/>
                      <a:r>
                        <a:rPr lang="pt-BR" sz="1400" b="0" i="1" u="none" strike="noStrike">
                          <a:solidFill>
                            <a:srgbClr val="000000"/>
                          </a:solidFill>
                          <a:effectLst/>
                          <a:latin typeface="Arial Narrow" panose="020B0606020202030204" pitchFamily="34" charset="0"/>
                        </a:rPr>
                        <a:t>Base de compradores de ingressos avulsos</a:t>
                      </a:r>
                    </a:p>
                  </a:txBody>
                  <a:tcPr marL="6350" marR="6350" marT="6350" marB="0" anchor="ctr">
                    <a:solidFill>
                      <a:schemeClr val="bg1"/>
                    </a:solidFill>
                  </a:tcPr>
                </a:tc>
                <a:tc>
                  <a:txBody>
                    <a:bodyPr/>
                    <a:lstStyle/>
                    <a:p>
                      <a:pPr algn="ctr" fontAlgn="t"/>
                      <a:r>
                        <a:rPr lang="pt-BR" sz="1400" b="0" i="1" u="none" strike="noStrike">
                          <a:solidFill>
                            <a:srgbClr val="000000"/>
                          </a:solidFill>
                          <a:effectLst/>
                          <a:latin typeface="Arial Narrow" panose="020B0606020202030204" pitchFamily="34" charset="0"/>
                        </a:rPr>
                        <a:t>70</a:t>
                      </a:r>
                    </a:p>
                  </a:txBody>
                  <a:tcPr marL="6350" marR="6350" marT="6350" marB="0" anchor="ctr">
                    <a:solidFill>
                      <a:schemeClr val="bg1"/>
                    </a:solidFill>
                  </a:tcPr>
                </a:tc>
                <a:tc>
                  <a:txBody>
                    <a:bodyPr/>
                    <a:lstStyle/>
                    <a:p>
                      <a:pPr algn="ctr"/>
                      <a:r>
                        <a:rPr lang="pt-BR" sz="1400" i="1">
                          <a:latin typeface="Arial Narrow" panose="020B0606020202030204" pitchFamily="34" charset="0"/>
                        </a:rPr>
                        <a:t>714</a:t>
                      </a:r>
                      <a:endParaRPr lang="en-US" sz="1400" i="1">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0006"/>
                  </a:ext>
                </a:extLst>
              </a:tr>
            </a:tbl>
          </a:graphicData>
        </a:graphic>
      </p:graphicFrame>
      <p:sp>
        <p:nvSpPr>
          <p:cNvPr id="15" name="Seta: Curva para Cima 14">
            <a:extLst>
              <a:ext uri="{FF2B5EF4-FFF2-40B4-BE49-F238E27FC236}">
                <a16:creationId xmlns:a16="http://schemas.microsoft.com/office/drawing/2014/main" id="{F8313CA0-7CFF-9C27-4F28-91B91D04205D}"/>
              </a:ext>
            </a:extLst>
          </p:cNvPr>
          <p:cNvSpPr/>
          <p:nvPr/>
        </p:nvSpPr>
        <p:spPr>
          <a:xfrm rot="1380000">
            <a:off x="5832338" y="4533301"/>
            <a:ext cx="905929" cy="474128"/>
          </a:xfrm>
          <a:prstGeom prst="curvedUpArrow">
            <a:avLst>
              <a:gd name="adj1" fmla="val 25000"/>
              <a:gd name="adj2" fmla="val 50000"/>
              <a:gd name="adj3" fmla="val 27705"/>
            </a:avLst>
          </a:prstGeom>
          <a:solidFill>
            <a:srgbClr val="958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6" name="Tabela 15">
            <a:extLst>
              <a:ext uri="{FF2B5EF4-FFF2-40B4-BE49-F238E27FC236}">
                <a16:creationId xmlns:a16="http://schemas.microsoft.com/office/drawing/2014/main" id="{400959D4-E9A5-D204-DC75-E700F6437BC7}"/>
              </a:ext>
            </a:extLst>
          </p:cNvPr>
          <p:cNvGraphicFramePr>
            <a:graphicFrameLocks noGrp="1"/>
          </p:cNvGraphicFramePr>
          <p:nvPr>
            <p:extLst>
              <p:ext uri="{D42A27DB-BD31-4B8C-83A1-F6EECF244321}">
                <p14:modId xmlns:p14="http://schemas.microsoft.com/office/powerpoint/2010/main" val="3462282633"/>
              </p:ext>
            </p:extLst>
          </p:nvPr>
        </p:nvGraphicFramePr>
        <p:xfrm>
          <a:off x="6645513" y="1375305"/>
          <a:ext cx="5233988" cy="3130465"/>
        </p:xfrm>
        <a:graphic>
          <a:graphicData uri="http://schemas.openxmlformats.org/drawingml/2006/table">
            <a:tbl>
              <a:tblPr firstRow="1" bandRow="1">
                <a:tableStyleId>{1E171933-4619-4E11-9A3F-F7608DF75F80}</a:tableStyleId>
              </a:tblPr>
              <a:tblGrid>
                <a:gridCol w="2439035">
                  <a:extLst>
                    <a:ext uri="{9D8B030D-6E8A-4147-A177-3AD203B41FA5}">
                      <a16:colId xmlns:a16="http://schemas.microsoft.com/office/drawing/2014/main" val="20000"/>
                    </a:ext>
                  </a:extLst>
                </a:gridCol>
                <a:gridCol w="708343">
                  <a:extLst>
                    <a:ext uri="{9D8B030D-6E8A-4147-A177-3AD203B41FA5}">
                      <a16:colId xmlns:a16="http://schemas.microsoft.com/office/drawing/2014/main" val="430004108"/>
                    </a:ext>
                  </a:extLst>
                </a:gridCol>
                <a:gridCol w="1160780">
                  <a:extLst>
                    <a:ext uri="{9D8B030D-6E8A-4147-A177-3AD203B41FA5}">
                      <a16:colId xmlns:a16="http://schemas.microsoft.com/office/drawing/2014/main" val="2897788468"/>
                    </a:ext>
                  </a:extLst>
                </a:gridCol>
                <a:gridCol w="925830">
                  <a:extLst>
                    <a:ext uri="{9D8B030D-6E8A-4147-A177-3AD203B41FA5}">
                      <a16:colId xmlns:a16="http://schemas.microsoft.com/office/drawing/2014/main" val="3132171857"/>
                    </a:ext>
                  </a:extLst>
                </a:gridCol>
              </a:tblGrid>
              <a:tr h="492040">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TOTAL</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ASSINANTES</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AVULSOS</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10000"/>
                  </a:ext>
                </a:extLst>
              </a:tr>
              <a:tr h="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E-mails enviados pela Osesp</a:t>
                      </a:r>
                    </a:p>
                  </a:txBody>
                  <a:tcPr marL="68580" marR="68580" marT="0" marB="0" anchor="ctr">
                    <a:solidFill>
                      <a:srgbClr val="E6EAF0"/>
                    </a:solidFill>
                  </a:tcPr>
                </a:tc>
                <a:tc>
                  <a:txBody>
                    <a:bodyPr/>
                    <a:lstStyle/>
                    <a:p>
                      <a:pPr marL="0" marR="0" lvl="0" indent="0" algn="ctr"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52</a:t>
                      </a:r>
                    </a:p>
                  </a:txBody>
                  <a:tcPr marL="6350" marR="6350" marT="6350" marB="0" anchor="ctr">
                    <a:solidFill>
                      <a:srgbClr val="E6EAF0"/>
                    </a:solidFill>
                  </a:tcPr>
                </a:tc>
                <a:tc>
                  <a:txBody>
                    <a:bodyPr/>
                    <a:lstStyle/>
                    <a:p>
                      <a:pPr marL="0" marR="0" lvl="0" indent="0" algn="ctr" rtl="0" fontAlgn="t">
                        <a:lnSpc>
                          <a:spcPct val="100000"/>
                        </a:lnSpc>
                        <a:spcBef>
                          <a:spcPts val="0"/>
                        </a:spcBef>
                        <a:spcAft>
                          <a:spcPts val="0"/>
                        </a:spcAft>
                        <a:buClr>
                          <a:srgbClr val="000000"/>
                        </a:buClr>
                        <a:buFont typeface="Arial"/>
                        <a:buNone/>
                      </a:pPr>
                      <a:r>
                        <a:rPr lang="en-US" sz="1400" b="1" i="0" u="none" strike="noStrike" cap="none">
                          <a:solidFill>
                            <a:schemeClr val="tx1"/>
                          </a:solidFill>
                          <a:highlight>
                            <a:srgbClr val="D6D0BC"/>
                          </a:highlight>
                          <a:latin typeface="Arial Narrow" panose="020B0606020202030204" pitchFamily="34" charset="0"/>
                          <a:ea typeface="+mn-ea"/>
                          <a:cs typeface="+mn-cs"/>
                          <a:sym typeface="Arial"/>
                        </a:rPr>
                        <a:t>72</a:t>
                      </a:r>
                    </a:p>
                  </a:txBody>
                  <a:tcPr anchor="ctr">
                    <a:solidFill>
                      <a:srgbClr val="E6EAF0"/>
                    </a:solidFill>
                  </a:tcPr>
                </a:tc>
                <a:tc>
                  <a:txBody>
                    <a:bodyPr/>
                    <a:lstStyle/>
                    <a:p>
                      <a:pPr marL="0" marR="0" lvl="0" indent="0" algn="ctr" rtl="0" fontAlgn="t">
                        <a:lnSpc>
                          <a:spcPct val="100000"/>
                        </a:lnSpc>
                        <a:spcBef>
                          <a:spcPts val="0"/>
                        </a:spcBef>
                        <a:spcAft>
                          <a:spcPts val="0"/>
                        </a:spcAft>
                        <a:buClr>
                          <a:srgbClr val="000000"/>
                        </a:buClr>
                        <a:buFont typeface="Arial"/>
                        <a:buNone/>
                      </a:pPr>
                      <a:r>
                        <a:rPr lang="en-US" sz="1400" b="0" i="0" u="none" strike="noStrike" cap="none">
                          <a:solidFill>
                            <a:schemeClr val="tx1"/>
                          </a:solidFill>
                          <a:latin typeface="Arial Narrow" panose="020B0606020202030204" pitchFamily="34" charset="0"/>
                          <a:ea typeface="+mn-ea"/>
                          <a:cs typeface="+mn-cs"/>
                          <a:sym typeface="Arial"/>
                        </a:rPr>
                        <a:t>38</a:t>
                      </a:r>
                    </a:p>
                  </a:txBody>
                  <a:tcPr anchor="ctr">
                    <a:solidFill>
                      <a:srgbClr val="E6EAF0"/>
                    </a:solidFill>
                  </a:tcPr>
                </a:tc>
                <a:extLst>
                  <a:ext uri="{0D108BD9-81ED-4DB2-BD59-A6C34878D82A}">
                    <a16:rowId xmlns:a16="http://schemas.microsoft.com/office/drawing/2014/main" val="10002"/>
                  </a:ext>
                </a:extLst>
              </a:tr>
              <a:tr h="3600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Site da Osesp</a:t>
                      </a:r>
                    </a:p>
                  </a:txBody>
                  <a:tcPr marL="68580" marR="68580" marT="0" marB="0"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400" b="0" i="0" u="none" strike="noStrike" cap="none">
                          <a:solidFill>
                            <a:schemeClr val="tx1"/>
                          </a:solidFill>
                          <a:latin typeface="Arial Narrow" panose="020B0606020202030204" pitchFamily="34" charset="0"/>
                          <a:ea typeface="+mn-ea"/>
                          <a:cs typeface="+mn-cs"/>
                          <a:sym typeface="Arial"/>
                        </a:rPr>
                        <a:t>41</a:t>
                      </a:r>
                    </a:p>
                  </a:txBody>
                  <a:tcPr marL="9525" marR="9525" marT="9525" marB="0"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34</a:t>
                      </a:r>
                    </a:p>
                  </a:txBody>
                  <a:tcPr marL="9525" marR="9525" marT="9525" marB="0"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Font typeface="Arial"/>
                        <a:buNone/>
                      </a:pPr>
                      <a:r>
                        <a:rPr lang="pt-BR" sz="1400" b="1" i="0" u="none" strike="noStrike" cap="none">
                          <a:solidFill>
                            <a:schemeClr val="tx1"/>
                          </a:solidFill>
                          <a:highlight>
                            <a:srgbClr val="D6D0BC"/>
                          </a:highlight>
                          <a:latin typeface="Arial Narrow" panose="020B0606020202030204" pitchFamily="34" charset="0"/>
                          <a:ea typeface="+mn-ea"/>
                          <a:cs typeface="+mn-cs"/>
                          <a:sym typeface="Arial"/>
                        </a:rPr>
                        <a:t>45</a:t>
                      </a:r>
                    </a:p>
                  </a:txBody>
                  <a:tcPr marL="9525" marR="9525" marT="9525" marB="0" anchor="ctr">
                    <a:solidFill>
                      <a:schemeClr val="bg1"/>
                    </a:solidFill>
                  </a:tcPr>
                </a:tc>
                <a:extLst>
                  <a:ext uri="{0D108BD9-81ED-4DB2-BD59-A6C34878D82A}">
                    <a16:rowId xmlns:a16="http://schemas.microsoft.com/office/drawing/2014/main" val="10003"/>
                  </a:ext>
                </a:extLst>
              </a:tr>
              <a:tr h="3600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Site da Sala São Paulo</a:t>
                      </a:r>
                    </a:p>
                  </a:txBody>
                  <a:tcPr marL="68580" marR="68580" marT="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en-US" sz="1400" b="0" i="0" u="none" strike="noStrike" cap="none">
                          <a:solidFill>
                            <a:schemeClr val="tx1"/>
                          </a:solidFill>
                          <a:latin typeface="Arial Narrow" panose="020B0606020202030204" pitchFamily="34" charset="0"/>
                          <a:ea typeface="+mn-ea"/>
                          <a:cs typeface="+mn-cs"/>
                          <a:sym typeface="Arial"/>
                        </a:rPr>
                        <a:t>33</a:t>
                      </a:r>
                    </a:p>
                  </a:txBody>
                  <a:tcPr marL="9525" marR="9525" marT="9525"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17</a:t>
                      </a:r>
                    </a:p>
                  </a:txBody>
                  <a:tcPr marL="9525" marR="9525" marT="9525"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1" i="0" u="none" strike="noStrike" cap="none">
                          <a:solidFill>
                            <a:schemeClr val="tx1"/>
                          </a:solidFill>
                          <a:highlight>
                            <a:srgbClr val="D6D0BC"/>
                          </a:highlight>
                          <a:latin typeface="Arial Narrow" panose="020B0606020202030204" pitchFamily="34" charset="0"/>
                          <a:ea typeface="+mn-ea"/>
                          <a:cs typeface="+mn-cs"/>
                          <a:sym typeface="Arial"/>
                        </a:rPr>
                        <a:t>43</a:t>
                      </a:r>
                    </a:p>
                  </a:txBody>
                  <a:tcPr marL="9525" marR="9525" marT="9525" marB="0" anchor="ctr">
                    <a:solidFill>
                      <a:schemeClr val="bg1"/>
                    </a:solidFill>
                  </a:tcPr>
                </a:tc>
                <a:extLst>
                  <a:ext uri="{0D108BD9-81ED-4DB2-BD59-A6C34878D82A}">
                    <a16:rowId xmlns:a16="http://schemas.microsoft.com/office/drawing/2014/main" val="10004"/>
                  </a:ext>
                </a:extLst>
              </a:tr>
              <a:tr h="3600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Livro da Temporada Osesp</a:t>
                      </a:r>
                    </a:p>
                  </a:txBody>
                  <a:tcPr marL="68580" marR="68580" marT="0"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23</a:t>
                      </a:r>
                    </a:p>
                  </a:txBody>
                  <a:tcPr marL="6350" marR="6350" marT="635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en-US" sz="1400" b="1" i="0" u="none" strike="noStrike" cap="none">
                          <a:solidFill>
                            <a:schemeClr val="tx1"/>
                          </a:solidFill>
                          <a:highlight>
                            <a:srgbClr val="D6D0BC"/>
                          </a:highlight>
                          <a:latin typeface="Arial Narrow" panose="020B0606020202030204" pitchFamily="34" charset="0"/>
                          <a:ea typeface="+mn-ea"/>
                          <a:cs typeface="+mn-cs"/>
                          <a:sym typeface="Arial"/>
                        </a:rPr>
                        <a:t>38</a:t>
                      </a:r>
                    </a:p>
                  </a:txBody>
                  <a:tcPr marL="9525" marR="9525" marT="9525"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en-US" sz="1400" b="0" i="0" u="none" strike="noStrike" cap="none">
                          <a:solidFill>
                            <a:schemeClr val="tx1"/>
                          </a:solidFill>
                          <a:latin typeface="Arial Narrow" panose="020B0606020202030204" pitchFamily="34" charset="0"/>
                          <a:ea typeface="+mn-ea"/>
                          <a:cs typeface="+mn-cs"/>
                          <a:sym typeface="Arial"/>
                        </a:rPr>
                        <a:t>13</a:t>
                      </a:r>
                    </a:p>
                  </a:txBody>
                  <a:tcPr marL="9525" marR="9525" marT="9525" marB="0" anchor="ctr">
                    <a:solidFill>
                      <a:schemeClr val="bg1"/>
                    </a:solidFill>
                  </a:tcPr>
                </a:tc>
                <a:extLst>
                  <a:ext uri="{0D108BD9-81ED-4DB2-BD59-A6C34878D82A}">
                    <a16:rowId xmlns:a16="http://schemas.microsoft.com/office/drawing/2014/main" val="10005"/>
                  </a:ext>
                </a:extLst>
              </a:tr>
              <a:tr h="0">
                <a:tc>
                  <a:txBody>
                    <a:bodyPr/>
                    <a:lstStyle/>
                    <a:p>
                      <a:pPr marL="0" marR="0" lvl="0" indent="0" algn="l" rtl="0" fontAlgn="t">
                        <a:lnSpc>
                          <a:spcPct val="100000"/>
                        </a:lnSpc>
                        <a:spcBef>
                          <a:spcPts val="0"/>
                        </a:spcBef>
                        <a:spcAft>
                          <a:spcPts val="0"/>
                        </a:spcAft>
                        <a:buClr>
                          <a:srgbClr val="000000"/>
                        </a:buClr>
                        <a:buFont typeface="Arial"/>
                        <a:buNone/>
                      </a:pPr>
                      <a:r>
                        <a:rPr lang="pt-BR" sz="1400" b="0" i="1" u="none" strike="noStrike" cap="none">
                          <a:solidFill>
                            <a:schemeClr val="tx1"/>
                          </a:solidFill>
                          <a:latin typeface="Arial Narrow" panose="020B0606020202030204" pitchFamily="34" charset="0"/>
                          <a:ea typeface="+mn-ea"/>
                          <a:cs typeface="+mn-cs"/>
                          <a:sym typeface="Arial"/>
                        </a:rPr>
                        <a:t>Mídias Sociais</a:t>
                      </a:r>
                    </a:p>
                  </a:txBody>
                  <a:tcPr marL="68580" marR="68580" marT="0" marB="0" anchor="ctr">
                    <a:solidFill>
                      <a:schemeClr val="bg1"/>
                    </a:solidFill>
                  </a:tcPr>
                </a:tc>
                <a:tc>
                  <a:txBody>
                    <a:bodyPr/>
                    <a:lstStyle/>
                    <a:p>
                      <a:pPr algn="ctr" fontAlgn="t"/>
                      <a:r>
                        <a:rPr lang="pt-BR" sz="1400" b="0" i="1" u="none" strike="noStrike">
                          <a:solidFill>
                            <a:srgbClr val="000000"/>
                          </a:solidFill>
                          <a:effectLst/>
                          <a:latin typeface="Arial Narrow" panose="020B0606020202030204" pitchFamily="34" charset="0"/>
                        </a:rPr>
                        <a:t>8</a:t>
                      </a:r>
                    </a:p>
                  </a:txBody>
                  <a:tcPr marL="6350" marR="6350" marT="6350" marB="0" anchor="ctr">
                    <a:solidFill>
                      <a:schemeClr val="bg1"/>
                    </a:solidFill>
                  </a:tcPr>
                </a:tc>
                <a:tc>
                  <a:txBody>
                    <a:bodyPr/>
                    <a:lstStyle/>
                    <a:p>
                      <a:pPr algn="ctr"/>
                      <a:r>
                        <a:rPr lang="en-US" sz="1400" i="1">
                          <a:latin typeface="Arial Narrow" panose="020B0606020202030204" pitchFamily="34" charset="0"/>
                        </a:rPr>
                        <a:t>15</a:t>
                      </a:r>
                    </a:p>
                  </a:txBody>
                  <a:tcPr anchor="ctr">
                    <a:solidFill>
                      <a:schemeClr val="bg1"/>
                    </a:solidFill>
                  </a:tcPr>
                </a:tc>
                <a:tc>
                  <a:txBody>
                    <a:bodyPr/>
                    <a:lstStyle/>
                    <a:p>
                      <a:pPr algn="ctr"/>
                      <a:r>
                        <a:rPr lang="en-US" sz="1400" b="1" i="1">
                          <a:highlight>
                            <a:srgbClr val="D6D0BC"/>
                          </a:highlight>
                          <a:latin typeface="Arial Narrow" panose="020B0606020202030204" pitchFamily="34" charset="0"/>
                        </a:rPr>
                        <a:t>20</a:t>
                      </a:r>
                    </a:p>
                  </a:txBody>
                  <a:tcPr anchor="ctr">
                    <a:solidFill>
                      <a:schemeClr val="bg1"/>
                    </a:solidFill>
                  </a:tcPr>
                </a:tc>
                <a:extLst>
                  <a:ext uri="{0D108BD9-81ED-4DB2-BD59-A6C34878D82A}">
                    <a16:rowId xmlns:a16="http://schemas.microsoft.com/office/drawing/2014/main" val="3440892831"/>
                  </a:ext>
                </a:extLst>
              </a:tr>
              <a:tr h="0">
                <a:tc>
                  <a:txBody>
                    <a:bodyPr/>
                    <a:lstStyle/>
                    <a:p>
                      <a:pPr marL="285750" marR="0" lvl="0" indent="-285750" algn="l" rtl="0" fontAlgn="t">
                        <a:lnSpc>
                          <a:spcPct val="100000"/>
                        </a:lnSpc>
                        <a:spcBef>
                          <a:spcPts val="0"/>
                        </a:spcBef>
                        <a:spcAft>
                          <a:spcPts val="0"/>
                        </a:spcAft>
                        <a:buClr>
                          <a:srgbClr val="000000"/>
                        </a:buClr>
                        <a:buFont typeface="Arial" panose="020B0604020202020204" pitchFamily="34" charset="0"/>
                        <a:buChar char="•"/>
                      </a:pPr>
                      <a:r>
                        <a:rPr lang="pt-BR" sz="1400" b="0" i="0" u="none" strike="noStrike" cap="none">
                          <a:solidFill>
                            <a:schemeClr val="tx1"/>
                          </a:solidFill>
                          <a:latin typeface="Arial Narrow" panose="020B0606020202030204" pitchFamily="34" charset="0"/>
                          <a:ea typeface="+mn-ea"/>
                          <a:cs typeface="+mn-cs"/>
                          <a:sym typeface="Arial"/>
                        </a:rPr>
                        <a:t>Redes Sociais Osesp </a:t>
                      </a:r>
                    </a:p>
                  </a:txBody>
                  <a:tcPr marL="68580" marR="68580" marT="0" marB="0" anchor="ctr">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12</a:t>
                      </a:r>
                    </a:p>
                  </a:txBody>
                  <a:tcPr marL="6350" marR="6350" marT="6350" marB="0" anchor="ctr">
                    <a:solidFill>
                      <a:schemeClr val="bg1"/>
                    </a:solidFill>
                  </a:tcPr>
                </a:tc>
                <a:tc>
                  <a:txBody>
                    <a:bodyPr/>
                    <a:lstStyle/>
                    <a:p>
                      <a:pPr algn="ctr"/>
                      <a:r>
                        <a:rPr lang="en-US" sz="1400" i="0">
                          <a:latin typeface="Arial Narrow" panose="020B0606020202030204" pitchFamily="34" charset="0"/>
                        </a:rPr>
                        <a:t>7</a:t>
                      </a:r>
                    </a:p>
                  </a:txBody>
                  <a:tcPr anchor="ctr">
                    <a:solidFill>
                      <a:schemeClr val="bg1"/>
                    </a:solidFill>
                  </a:tcPr>
                </a:tc>
                <a:tc>
                  <a:txBody>
                    <a:bodyPr/>
                    <a:lstStyle/>
                    <a:p>
                      <a:pPr algn="ctr"/>
                      <a:r>
                        <a:rPr lang="en-US" sz="1400" b="0" i="0">
                          <a:latin typeface="Arial Narrow" panose="020B0606020202030204" pitchFamily="34" charset="0"/>
                        </a:rPr>
                        <a:t>15</a:t>
                      </a:r>
                    </a:p>
                  </a:txBody>
                  <a:tcPr anchor="ctr">
                    <a:solidFill>
                      <a:schemeClr val="bg1"/>
                    </a:solidFill>
                  </a:tcPr>
                </a:tc>
                <a:extLst>
                  <a:ext uri="{0D108BD9-81ED-4DB2-BD59-A6C34878D82A}">
                    <a16:rowId xmlns:a16="http://schemas.microsoft.com/office/drawing/2014/main" val="4122215918"/>
                  </a:ext>
                </a:extLst>
              </a:tr>
              <a:tr h="0">
                <a:tc>
                  <a:txBody>
                    <a:bodyPr/>
                    <a:lstStyle/>
                    <a:p>
                      <a:pPr marL="285750" marR="0" lvl="0" indent="-285750" algn="l" rtl="0" fontAlgn="t">
                        <a:lnSpc>
                          <a:spcPct val="100000"/>
                        </a:lnSpc>
                        <a:spcBef>
                          <a:spcPts val="0"/>
                        </a:spcBef>
                        <a:spcAft>
                          <a:spcPts val="0"/>
                        </a:spcAft>
                        <a:buClr>
                          <a:srgbClr val="000000"/>
                        </a:buClr>
                        <a:buFont typeface="Arial" panose="020B0604020202020204" pitchFamily="34" charset="0"/>
                        <a:buChar char="•"/>
                      </a:pPr>
                      <a:r>
                        <a:rPr lang="pt-BR" sz="1400" b="0" i="0" u="none" strike="noStrike" cap="none">
                          <a:solidFill>
                            <a:schemeClr val="tx1"/>
                          </a:solidFill>
                          <a:latin typeface="Arial Narrow" panose="020B0606020202030204" pitchFamily="34" charset="0"/>
                          <a:ea typeface="+mn-ea"/>
                          <a:cs typeface="+mn-cs"/>
                          <a:sym typeface="Arial"/>
                        </a:rPr>
                        <a:t>Redes Sociais Sala São Paulo</a:t>
                      </a:r>
                    </a:p>
                  </a:txBody>
                  <a:tcPr marL="68580" marR="68580" marT="0" marB="0" anchor="ctr">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8</a:t>
                      </a:r>
                    </a:p>
                  </a:txBody>
                  <a:tcPr marL="6350" marR="6350" marT="6350" marB="0" anchor="ctr">
                    <a:solidFill>
                      <a:schemeClr val="bg1"/>
                    </a:solidFill>
                  </a:tcPr>
                </a:tc>
                <a:tc>
                  <a:txBody>
                    <a:bodyPr/>
                    <a:lstStyle/>
                    <a:p>
                      <a:pPr algn="ctr"/>
                      <a:r>
                        <a:rPr lang="en-US" sz="1400" i="0">
                          <a:latin typeface="Arial Narrow" panose="020B0606020202030204" pitchFamily="34" charset="0"/>
                        </a:rPr>
                        <a:t>4</a:t>
                      </a:r>
                    </a:p>
                  </a:txBody>
                  <a:tcPr anchor="ctr">
                    <a:solidFill>
                      <a:schemeClr val="bg1"/>
                    </a:solidFill>
                  </a:tcPr>
                </a:tc>
                <a:tc>
                  <a:txBody>
                    <a:bodyPr/>
                    <a:lstStyle/>
                    <a:p>
                      <a:pPr algn="ctr"/>
                      <a:r>
                        <a:rPr lang="en-US" sz="1400" b="0" i="0">
                          <a:latin typeface="Arial Narrow" panose="020B0606020202030204" pitchFamily="34" charset="0"/>
                        </a:rPr>
                        <a:t>11</a:t>
                      </a:r>
                    </a:p>
                  </a:txBody>
                  <a:tcPr anchor="ctr">
                    <a:solidFill>
                      <a:schemeClr val="bg1"/>
                    </a:solidFill>
                  </a:tcPr>
                </a:tc>
                <a:extLst>
                  <a:ext uri="{0D108BD9-81ED-4DB2-BD59-A6C34878D82A}">
                    <a16:rowId xmlns:a16="http://schemas.microsoft.com/office/drawing/2014/main" val="3363959365"/>
                  </a:ext>
                </a:extLst>
              </a:tr>
              <a:tr h="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Amigos/Parentes</a:t>
                      </a:r>
                    </a:p>
                  </a:txBody>
                  <a:tcPr marL="68580" marR="68580" marT="0" marB="0" anchor="ctr">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13</a:t>
                      </a:r>
                    </a:p>
                  </a:txBody>
                  <a:tcPr marL="6350" marR="6350" marT="6350" marB="0" anchor="ctr">
                    <a:solidFill>
                      <a:schemeClr val="bg1"/>
                    </a:solidFill>
                  </a:tcPr>
                </a:tc>
                <a:tc>
                  <a:txBody>
                    <a:bodyPr/>
                    <a:lstStyle/>
                    <a:p>
                      <a:pPr algn="ctr"/>
                      <a:r>
                        <a:rPr lang="en-US" sz="1400" i="0">
                          <a:latin typeface="Arial Narrow" panose="020B0606020202030204" pitchFamily="34" charset="0"/>
                        </a:rPr>
                        <a:t>7</a:t>
                      </a:r>
                    </a:p>
                  </a:txBody>
                  <a:tcPr anchor="ctr">
                    <a:solidFill>
                      <a:schemeClr val="bg1"/>
                    </a:solidFill>
                  </a:tcPr>
                </a:tc>
                <a:tc>
                  <a:txBody>
                    <a:bodyPr/>
                    <a:lstStyle/>
                    <a:p>
                      <a:pPr algn="ctr"/>
                      <a:r>
                        <a:rPr lang="en-US" sz="1400" i="0">
                          <a:latin typeface="Arial Narrow" panose="020B0606020202030204" pitchFamily="34" charset="0"/>
                        </a:rPr>
                        <a:t>18</a:t>
                      </a:r>
                    </a:p>
                  </a:txBody>
                  <a:tcPr anchor="ctr">
                    <a:solidFill>
                      <a:schemeClr val="bg1"/>
                    </a:solidFill>
                  </a:tcPr>
                </a:tc>
                <a:extLst>
                  <a:ext uri="{0D108BD9-81ED-4DB2-BD59-A6C34878D82A}">
                    <a16:rowId xmlns:a16="http://schemas.microsoft.com/office/drawing/2014/main" val="10006"/>
                  </a:ext>
                </a:extLst>
              </a:tr>
              <a:tr h="3600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Revista Osesp</a:t>
                      </a:r>
                    </a:p>
                  </a:txBody>
                  <a:tcPr marL="68580" marR="68580" marT="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10</a:t>
                      </a:r>
                    </a:p>
                  </a:txBody>
                  <a:tcPr marL="6350" marR="6350" marT="635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en-US" sz="1400" b="1" i="0" u="none" strike="noStrike" cap="none">
                          <a:solidFill>
                            <a:schemeClr val="tx1"/>
                          </a:solidFill>
                          <a:highlight>
                            <a:srgbClr val="D6D0BC"/>
                          </a:highlight>
                          <a:latin typeface="Arial Narrow" panose="020B0606020202030204" pitchFamily="34" charset="0"/>
                          <a:ea typeface="+mn-ea"/>
                          <a:cs typeface="+mn-cs"/>
                          <a:sym typeface="Arial"/>
                        </a:rPr>
                        <a:t>18</a:t>
                      </a:r>
                    </a:p>
                  </a:txBody>
                  <a:tcPr marL="9525" marR="9525" marT="9525"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en-US" sz="1400" b="0" i="0" u="none" strike="noStrike" cap="none">
                          <a:solidFill>
                            <a:schemeClr val="tx1"/>
                          </a:solidFill>
                          <a:latin typeface="Arial Narrow" panose="020B0606020202030204" pitchFamily="34" charset="0"/>
                          <a:ea typeface="+mn-ea"/>
                          <a:cs typeface="+mn-cs"/>
                          <a:sym typeface="Arial"/>
                        </a:rPr>
                        <a:t>6</a:t>
                      </a:r>
                    </a:p>
                  </a:txBody>
                  <a:tcPr marL="9525" marR="9525" marT="9525" marB="0" anchor="ctr">
                    <a:solidFill>
                      <a:schemeClr val="bg1"/>
                    </a:solidFill>
                  </a:tcPr>
                </a:tc>
                <a:extLst>
                  <a:ext uri="{0D108BD9-81ED-4DB2-BD59-A6C34878D82A}">
                    <a16:rowId xmlns:a16="http://schemas.microsoft.com/office/drawing/2014/main" val="1456967683"/>
                  </a:ext>
                </a:extLst>
              </a:tr>
              <a:tr h="36000">
                <a:tc>
                  <a:txBody>
                    <a:bodyPr/>
                    <a:lstStyle/>
                    <a:p>
                      <a:pPr marL="0" marR="0" lvl="0" indent="0" algn="l" rtl="0" fontAlgn="t">
                        <a:lnSpc>
                          <a:spcPct val="100000"/>
                        </a:lnSpc>
                        <a:spcBef>
                          <a:spcPts val="0"/>
                        </a:spcBef>
                        <a:spcAft>
                          <a:spcPts val="0"/>
                        </a:spcAft>
                        <a:buClr>
                          <a:srgbClr val="000000"/>
                        </a:buClr>
                        <a:buFont typeface="Arial"/>
                        <a:buNone/>
                      </a:pPr>
                      <a:r>
                        <a:rPr lang="pt-BR" sz="1400" b="0" i="0" u="none" strike="noStrike" cap="none">
                          <a:solidFill>
                            <a:schemeClr val="tx1"/>
                          </a:solidFill>
                          <a:latin typeface="Arial Narrow" panose="020B0606020202030204" pitchFamily="34" charset="0"/>
                          <a:ea typeface="+mn-ea"/>
                          <a:cs typeface="+mn-cs"/>
                          <a:sym typeface="Arial"/>
                        </a:rPr>
                        <a:t>Jornal</a:t>
                      </a:r>
                    </a:p>
                  </a:txBody>
                  <a:tcPr marL="68580" marR="68580" marT="0" marB="0" anchor="ctr">
                    <a:solidFill>
                      <a:schemeClr val="bg1"/>
                    </a:solidFill>
                  </a:tcPr>
                </a:tc>
                <a:tc>
                  <a:txBody>
                    <a:bodyPr/>
                    <a:lstStyle/>
                    <a:p>
                      <a:pPr marR="0" algn="ctr" rtl="0" fontAlgn="t">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6</a:t>
                      </a:r>
                    </a:p>
                  </a:txBody>
                  <a:tcPr marL="6350" marR="6350" marT="6350"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7</a:t>
                      </a:r>
                    </a:p>
                  </a:txBody>
                  <a:tcPr marL="9525" marR="9525" marT="9525" marB="0" anchor="ctr">
                    <a:solidFill>
                      <a:schemeClr val="bg1"/>
                    </a:solidFill>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400" b="0" i="0" u="none" strike="noStrike" cap="none">
                          <a:solidFill>
                            <a:schemeClr val="tx1"/>
                          </a:solidFill>
                          <a:latin typeface="Arial Narrow" panose="020B0606020202030204" pitchFamily="34" charset="0"/>
                          <a:ea typeface="+mn-ea"/>
                          <a:cs typeface="+mn-cs"/>
                          <a:sym typeface="Arial"/>
                        </a:rPr>
                        <a:t>5</a:t>
                      </a:r>
                    </a:p>
                  </a:txBody>
                  <a:tcPr marL="9525" marR="9525" marT="9525" marB="0" anchor="ctr">
                    <a:solidFill>
                      <a:schemeClr val="bg1"/>
                    </a:solidFill>
                  </a:tcPr>
                </a:tc>
                <a:extLst>
                  <a:ext uri="{0D108BD9-81ED-4DB2-BD59-A6C34878D82A}">
                    <a16:rowId xmlns:a16="http://schemas.microsoft.com/office/drawing/2014/main" val="1471827133"/>
                  </a:ext>
                </a:extLst>
              </a:tr>
            </a:tbl>
          </a:graphicData>
        </a:graphic>
      </p:graphicFrame>
      <p:sp>
        <p:nvSpPr>
          <p:cNvPr id="2" name="Google Shape;399;p33">
            <a:extLst>
              <a:ext uri="{FF2B5EF4-FFF2-40B4-BE49-F238E27FC236}">
                <a16:creationId xmlns:a16="http://schemas.microsoft.com/office/drawing/2014/main" id="{4C7E2B22-AE8B-3CCB-B1C8-7EF1E9E97AAF}"/>
              </a:ext>
            </a:extLst>
          </p:cNvPr>
          <p:cNvSpPr txBox="1"/>
          <p:nvPr/>
        </p:nvSpPr>
        <p:spPr>
          <a:xfrm>
            <a:off x="6839475" y="4770365"/>
            <a:ext cx="5040025" cy="5773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95874D"/>
                </a:solidFill>
                <a:latin typeface="Calibri Light" panose="020F0302020204030204" pitchFamily="34" charset="0"/>
                <a:ea typeface="Calibri"/>
                <a:cs typeface="Calibri Light" panose="020F0302020204030204" pitchFamily="34" charset="0"/>
                <a:sym typeface="Calibri"/>
              </a:rPr>
              <a:t>ONDE SE INFORMAM SOBRE VENDA DE INGRESSOS: e-mails e sites são os principais pontos de contato. </a:t>
            </a:r>
            <a:r>
              <a:rPr lang="pt-BR" sz="1600" b="1">
                <a:solidFill>
                  <a:srgbClr val="95874D"/>
                </a:solidFill>
                <a:latin typeface="Calibri Light" panose="020F0302020204030204" pitchFamily="34" charset="0"/>
                <a:cs typeface="Calibri Light" panose="020F0302020204030204" pitchFamily="34" charset="0"/>
                <a:sym typeface="Calibri"/>
              </a:rPr>
              <a:t>Livretos se destaca entre assinantes assim como mídias sociais entre compradores avulsos.</a:t>
            </a:r>
            <a:endParaRPr sz="1600" b="1">
              <a:solidFill>
                <a:srgbClr val="95874D"/>
              </a:solidFill>
              <a:latin typeface="Calibri Light" panose="020F0302020204030204" pitchFamily="34" charset="0"/>
              <a:cs typeface="Calibri Light" panose="020F0302020204030204" pitchFamily="34" charset="0"/>
            </a:endParaRPr>
          </a:p>
        </p:txBody>
      </p:sp>
      <p:sp>
        <p:nvSpPr>
          <p:cNvPr id="3" name="Google Shape;342;p30">
            <a:extLst>
              <a:ext uri="{FF2B5EF4-FFF2-40B4-BE49-F238E27FC236}">
                <a16:creationId xmlns:a16="http://schemas.microsoft.com/office/drawing/2014/main" id="{17721D0F-1E74-DEC9-052C-A927BBB9E590}"/>
              </a:ext>
            </a:extLst>
          </p:cNvPr>
          <p:cNvSpPr/>
          <p:nvPr/>
        </p:nvSpPr>
        <p:spPr>
          <a:xfrm>
            <a:off x="898174" y="4559319"/>
            <a:ext cx="4119168" cy="2279640"/>
          </a:xfrm>
          <a:prstGeom prst="roundRect">
            <a:avLst>
              <a:gd name="adj" fmla="val 8505"/>
            </a:avLst>
          </a:prstGeom>
          <a:solidFill>
            <a:srgbClr val="E4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357;p30">
            <a:extLst>
              <a:ext uri="{FF2B5EF4-FFF2-40B4-BE49-F238E27FC236}">
                <a16:creationId xmlns:a16="http://schemas.microsoft.com/office/drawing/2014/main" id="{EC0C0C44-2FF2-AA0B-DE8D-B1AFF34B59E5}"/>
              </a:ext>
            </a:extLst>
          </p:cNvPr>
          <p:cNvSpPr/>
          <p:nvPr/>
        </p:nvSpPr>
        <p:spPr>
          <a:xfrm>
            <a:off x="1129764" y="5004514"/>
            <a:ext cx="224409" cy="223521"/>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 name="Google Shape;358;p30">
            <a:extLst>
              <a:ext uri="{FF2B5EF4-FFF2-40B4-BE49-F238E27FC236}">
                <a16:creationId xmlns:a16="http://schemas.microsoft.com/office/drawing/2014/main" id="{BF02A8CE-2C48-2DE4-7EA7-9CA8A93189B4}"/>
              </a:ext>
            </a:extLst>
          </p:cNvPr>
          <p:cNvGrpSpPr/>
          <p:nvPr/>
        </p:nvGrpSpPr>
        <p:grpSpPr>
          <a:xfrm>
            <a:off x="2753907" y="4939565"/>
            <a:ext cx="224409" cy="224409"/>
            <a:chOff x="4099649" y="4028488"/>
            <a:chExt cx="659052" cy="659052"/>
          </a:xfrm>
        </p:grpSpPr>
        <p:sp>
          <p:nvSpPr>
            <p:cNvPr id="6" name="Google Shape;359;p30">
              <a:extLst>
                <a:ext uri="{FF2B5EF4-FFF2-40B4-BE49-F238E27FC236}">
                  <a16:creationId xmlns:a16="http://schemas.microsoft.com/office/drawing/2014/main" id="{024DC0EB-0843-4081-5B48-E2BCF0405476}"/>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360;p30">
              <a:extLst>
                <a:ext uri="{FF2B5EF4-FFF2-40B4-BE49-F238E27FC236}">
                  <a16:creationId xmlns:a16="http://schemas.microsoft.com/office/drawing/2014/main" id="{C366ABB5-7AD1-024A-50ED-EBD44124FF8B}"/>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9" name="Google Shape;363;p30">
            <a:extLst>
              <a:ext uri="{FF2B5EF4-FFF2-40B4-BE49-F238E27FC236}">
                <a16:creationId xmlns:a16="http://schemas.microsoft.com/office/drawing/2014/main" id="{B9B8647B-AE46-6CD0-92A5-C2CD1C3486ED}"/>
              </a:ext>
            </a:extLst>
          </p:cNvPr>
          <p:cNvCxnSpPr>
            <a:cxnSpLocks/>
          </p:cNvCxnSpPr>
          <p:nvPr/>
        </p:nvCxnSpPr>
        <p:spPr>
          <a:xfrm flipH="1">
            <a:off x="1141852" y="5339339"/>
            <a:ext cx="1107018" cy="0"/>
          </a:xfrm>
          <a:prstGeom prst="straightConnector1">
            <a:avLst/>
          </a:prstGeom>
          <a:noFill/>
          <a:ln w="9525" cap="flat" cmpd="sng">
            <a:solidFill>
              <a:srgbClr val="1C2E46"/>
            </a:solidFill>
            <a:prstDash val="solid"/>
            <a:miter lim="800000"/>
            <a:headEnd type="none" w="sm" len="sm"/>
            <a:tailEnd type="none" w="sm" len="sm"/>
          </a:ln>
        </p:spPr>
      </p:cxnSp>
      <p:sp>
        <p:nvSpPr>
          <p:cNvPr id="11" name="Google Shape;361;p30">
            <a:extLst>
              <a:ext uri="{FF2B5EF4-FFF2-40B4-BE49-F238E27FC236}">
                <a16:creationId xmlns:a16="http://schemas.microsoft.com/office/drawing/2014/main" id="{C9991A68-EC3F-4AB9-218F-D0A42E4A23D8}"/>
              </a:ext>
            </a:extLst>
          </p:cNvPr>
          <p:cNvSpPr txBox="1"/>
          <p:nvPr/>
        </p:nvSpPr>
        <p:spPr>
          <a:xfrm>
            <a:off x="1436382" y="4940600"/>
            <a:ext cx="1188521"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Acessíveis</a:t>
            </a:r>
            <a:endParaRPr b="1"/>
          </a:p>
          <a:p>
            <a:pPr marL="0" marR="0" lvl="0" indent="0" algn="l"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63%</a:t>
            </a:r>
            <a:endParaRPr b="1">
              <a:latin typeface="Calibri Light" panose="020F0302020204030204" pitchFamily="34" charset="0"/>
              <a:cs typeface="Calibri Light" panose="020F0302020204030204" pitchFamily="34" charset="0"/>
            </a:endParaRPr>
          </a:p>
        </p:txBody>
      </p:sp>
      <p:sp>
        <p:nvSpPr>
          <p:cNvPr id="12" name="Google Shape;362;p30">
            <a:extLst>
              <a:ext uri="{FF2B5EF4-FFF2-40B4-BE49-F238E27FC236}">
                <a16:creationId xmlns:a16="http://schemas.microsoft.com/office/drawing/2014/main" id="{9BBF5218-4EFC-4B98-9C82-91D368597F09}"/>
              </a:ext>
            </a:extLst>
          </p:cNvPr>
          <p:cNvSpPr txBox="1"/>
          <p:nvPr/>
        </p:nvSpPr>
        <p:spPr>
          <a:xfrm>
            <a:off x="3025884" y="4915300"/>
            <a:ext cx="1862454"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a:solidFill>
                  <a:srgbClr val="95874D"/>
                </a:solidFill>
                <a:latin typeface="Calibri"/>
                <a:ea typeface="Calibri"/>
                <a:cs typeface="Calibri"/>
                <a:sym typeface="Calibri"/>
              </a:rPr>
              <a:t>Acima do Esperado</a:t>
            </a:r>
            <a:endParaRPr b="1"/>
          </a:p>
          <a:p>
            <a:pPr marL="0" marR="0" lvl="0" indent="0" algn="l"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 37%</a:t>
            </a:r>
            <a:endParaRPr b="1">
              <a:latin typeface="Calibri Light" panose="020F0302020204030204" pitchFamily="34" charset="0"/>
              <a:cs typeface="Calibri Light" panose="020F0302020204030204" pitchFamily="34" charset="0"/>
            </a:endParaRPr>
          </a:p>
        </p:txBody>
      </p:sp>
      <p:sp>
        <p:nvSpPr>
          <p:cNvPr id="14" name="Google Shape;399;p33">
            <a:extLst>
              <a:ext uri="{FF2B5EF4-FFF2-40B4-BE49-F238E27FC236}">
                <a16:creationId xmlns:a16="http://schemas.microsoft.com/office/drawing/2014/main" id="{DB3064EE-9EB3-DEDA-42A4-BEB9F3B64421}"/>
              </a:ext>
            </a:extLst>
          </p:cNvPr>
          <p:cNvSpPr txBox="1"/>
          <p:nvPr/>
        </p:nvSpPr>
        <p:spPr>
          <a:xfrm>
            <a:off x="921609" y="5392593"/>
            <a:ext cx="5230478" cy="3494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200" b="1">
                <a:solidFill>
                  <a:srgbClr val="1C2E46"/>
                </a:solidFill>
                <a:highlight>
                  <a:srgbClr val="D6D0BC"/>
                </a:highlight>
                <a:latin typeface="Calibri Light" panose="020F0302020204030204" pitchFamily="34" charset="0"/>
                <a:ea typeface="Calibri"/>
                <a:cs typeface="Calibri Light" panose="020F0302020204030204" pitchFamily="34" charset="0"/>
                <a:sym typeface="Calibri"/>
              </a:rPr>
              <a:t>Assinantes 72%</a:t>
            </a:r>
          </a:p>
          <a:p>
            <a:pPr marL="0" marR="0" lvl="0" indent="0" algn="l" rtl="0">
              <a:lnSpc>
                <a:spcPct val="90000"/>
              </a:lnSpc>
              <a:spcBef>
                <a:spcPts val="0"/>
              </a:spcBef>
              <a:spcAft>
                <a:spcPts val="0"/>
              </a:spcAft>
              <a:buNone/>
            </a:pPr>
            <a:r>
              <a:rPr lang="pt-BR" sz="1200" b="1">
                <a:solidFill>
                  <a:srgbClr val="1C2E46"/>
                </a:solidFill>
                <a:latin typeface="Calibri Light" panose="020F0302020204030204" pitchFamily="34" charset="0"/>
                <a:cs typeface="Calibri Light" panose="020F0302020204030204" pitchFamily="34" charset="0"/>
                <a:sym typeface="Calibri"/>
              </a:rPr>
              <a:t>Avulsos 56%</a:t>
            </a:r>
            <a:endParaRPr sz="1200" b="1">
              <a:solidFill>
                <a:srgbClr val="1C2E46"/>
              </a:solidFill>
              <a:latin typeface="Calibri Light" panose="020F0302020204030204" pitchFamily="34" charset="0"/>
              <a:cs typeface="Calibri Light" panose="020F0302020204030204" pitchFamily="34" charset="0"/>
            </a:endParaRPr>
          </a:p>
        </p:txBody>
      </p:sp>
      <p:cxnSp>
        <p:nvCxnSpPr>
          <p:cNvPr id="17" name="Google Shape;363;p30">
            <a:extLst>
              <a:ext uri="{FF2B5EF4-FFF2-40B4-BE49-F238E27FC236}">
                <a16:creationId xmlns:a16="http://schemas.microsoft.com/office/drawing/2014/main" id="{4ABE384E-3912-46F4-9703-B3316A9AEADA}"/>
              </a:ext>
            </a:extLst>
          </p:cNvPr>
          <p:cNvCxnSpPr>
            <a:cxnSpLocks/>
          </p:cNvCxnSpPr>
          <p:nvPr/>
        </p:nvCxnSpPr>
        <p:spPr>
          <a:xfrm flipH="1">
            <a:off x="2736226" y="5339339"/>
            <a:ext cx="1107018" cy="0"/>
          </a:xfrm>
          <a:prstGeom prst="straightConnector1">
            <a:avLst/>
          </a:prstGeom>
          <a:noFill/>
          <a:ln w="9525" cap="flat" cmpd="sng">
            <a:solidFill>
              <a:srgbClr val="1C2E46"/>
            </a:solidFill>
            <a:prstDash val="solid"/>
            <a:miter lim="800000"/>
            <a:headEnd type="none" w="sm" len="sm"/>
            <a:tailEnd type="none" w="sm" len="sm"/>
          </a:ln>
        </p:spPr>
      </p:cxnSp>
      <p:sp>
        <p:nvSpPr>
          <p:cNvPr id="18" name="Google Shape;399;p33">
            <a:extLst>
              <a:ext uri="{FF2B5EF4-FFF2-40B4-BE49-F238E27FC236}">
                <a16:creationId xmlns:a16="http://schemas.microsoft.com/office/drawing/2014/main" id="{E16FC30C-5757-EF7D-BEFC-C40034591A83}"/>
              </a:ext>
            </a:extLst>
          </p:cNvPr>
          <p:cNvSpPr txBox="1"/>
          <p:nvPr/>
        </p:nvSpPr>
        <p:spPr>
          <a:xfrm>
            <a:off x="2515983" y="5392593"/>
            <a:ext cx="5230478" cy="3494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Assinantes 27%</a:t>
            </a:r>
          </a:p>
          <a:p>
            <a:pPr marL="0" marR="0" lvl="0" indent="0" algn="l" rtl="0">
              <a:lnSpc>
                <a:spcPct val="90000"/>
              </a:lnSpc>
              <a:spcBef>
                <a:spcPts val="0"/>
              </a:spcBef>
              <a:spcAft>
                <a:spcPts val="0"/>
              </a:spcAft>
              <a:buNone/>
            </a:pPr>
            <a:r>
              <a:rPr lang="pt-BR" sz="1200" b="1">
                <a:solidFill>
                  <a:srgbClr val="1C2E46"/>
                </a:solidFill>
                <a:highlight>
                  <a:srgbClr val="D6D0BC"/>
                </a:highlight>
                <a:latin typeface="Calibri Light" panose="020F0302020204030204" pitchFamily="34" charset="0"/>
                <a:cs typeface="Calibri Light" panose="020F0302020204030204" pitchFamily="34" charset="0"/>
                <a:sym typeface="Calibri"/>
              </a:rPr>
              <a:t>Avulsos 43%</a:t>
            </a:r>
            <a:endParaRPr sz="1200" b="1">
              <a:solidFill>
                <a:srgbClr val="1C2E46"/>
              </a:solidFill>
              <a:highlight>
                <a:srgbClr val="D6D0BC"/>
              </a:highlight>
              <a:latin typeface="Calibri Light" panose="020F0302020204030204" pitchFamily="34" charset="0"/>
              <a:cs typeface="Calibri Light" panose="020F0302020204030204" pitchFamily="34" charset="0"/>
            </a:endParaRPr>
          </a:p>
        </p:txBody>
      </p:sp>
      <p:sp>
        <p:nvSpPr>
          <p:cNvPr id="19" name="Google Shape;387;p32">
            <a:extLst>
              <a:ext uri="{FF2B5EF4-FFF2-40B4-BE49-F238E27FC236}">
                <a16:creationId xmlns:a16="http://schemas.microsoft.com/office/drawing/2014/main" id="{E805F556-8FD9-E391-B652-818AE57943BF}"/>
              </a:ext>
            </a:extLst>
          </p:cNvPr>
          <p:cNvSpPr txBox="1"/>
          <p:nvPr/>
        </p:nvSpPr>
        <p:spPr>
          <a:xfrm>
            <a:off x="898174" y="4539712"/>
            <a:ext cx="4119168" cy="6721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2400">
                <a:solidFill>
                  <a:srgbClr val="C00000"/>
                </a:solidFill>
                <a:latin typeface="Allura"/>
                <a:ea typeface="Allura"/>
                <a:cs typeface="Allura"/>
                <a:sym typeface="Allura"/>
              </a:rPr>
              <a:t>Percepção de Preços</a:t>
            </a:r>
          </a:p>
        </p:txBody>
      </p:sp>
      <p:sp>
        <p:nvSpPr>
          <p:cNvPr id="20" name="CaixaDeTexto 19">
            <a:extLst>
              <a:ext uri="{FF2B5EF4-FFF2-40B4-BE49-F238E27FC236}">
                <a16:creationId xmlns:a16="http://schemas.microsoft.com/office/drawing/2014/main" id="{1A025324-2329-CD44-1756-7A9D26DAE264}"/>
              </a:ext>
            </a:extLst>
          </p:cNvPr>
          <p:cNvSpPr txBox="1"/>
          <p:nvPr/>
        </p:nvSpPr>
        <p:spPr>
          <a:xfrm>
            <a:off x="10210800" y="6359852"/>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
        <p:nvSpPr>
          <p:cNvPr id="22" name="Google Shape;387;p32">
            <a:extLst>
              <a:ext uri="{FF2B5EF4-FFF2-40B4-BE49-F238E27FC236}">
                <a16:creationId xmlns:a16="http://schemas.microsoft.com/office/drawing/2014/main" id="{3A3E35CB-132D-A4B7-BA51-92087905A55B}"/>
              </a:ext>
            </a:extLst>
          </p:cNvPr>
          <p:cNvSpPr txBox="1"/>
          <p:nvPr/>
        </p:nvSpPr>
        <p:spPr>
          <a:xfrm>
            <a:off x="894177" y="5988656"/>
            <a:ext cx="4119168" cy="672130"/>
          </a:xfrm>
          <a:prstGeom prst="rect">
            <a:avLst/>
          </a:prstGeom>
          <a:noFill/>
          <a:ln>
            <a:noFill/>
          </a:ln>
        </p:spPr>
        <p:txBody>
          <a:bodyPr spcFirstLastPara="1" wrap="square" lIns="91425" tIns="45700" rIns="91425" bIns="45700" anchor="t" anchorCtr="0">
            <a:noAutofit/>
          </a:bodyPr>
          <a:lstStyle/>
          <a:p>
            <a:pPr marL="0" lvl="0" indent="0" algn="ctr" fontAlgn="t">
              <a:buFont typeface="Arial"/>
              <a:buNone/>
            </a:pPr>
            <a:r>
              <a:rPr lang="pt-BR" b="1">
                <a:solidFill>
                  <a:srgbClr val="002060"/>
                </a:solidFill>
                <a:latin typeface="Arial Narrow" panose="020B0606020202030204" pitchFamily="34" charset="0"/>
                <a:ea typeface="+mn-ea"/>
                <a:cs typeface="+mn-cs"/>
                <a:sym typeface="Allura"/>
              </a:rPr>
              <a:t>Maior parte dos assinantes acha os ingressos avulsos acessíveis, enquanto que quase metade dos avulsos acha acima do esperado.</a:t>
            </a:r>
          </a:p>
        </p:txBody>
      </p:sp>
    </p:spTree>
    <p:extLst>
      <p:ext uri="{BB962C8B-B14F-4D97-AF65-F5344CB8AC3E}">
        <p14:creationId xmlns:p14="http://schemas.microsoft.com/office/powerpoint/2010/main" val="16439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animBg="1"/>
      <p:bldP spid="4" grpId="0" animBg="1"/>
      <p:bldP spid="11" grpId="0"/>
      <p:bldP spid="12" grpId="0"/>
      <p:bldP spid="14" grpId="0"/>
      <p:bldP spid="18" grpId="0"/>
      <p:bldP spid="19"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 name="Google Shape;142;p23">
            <a:extLst>
              <a:ext uri="{FF2B5EF4-FFF2-40B4-BE49-F238E27FC236}">
                <a16:creationId xmlns:a16="http://schemas.microsoft.com/office/drawing/2014/main" id="{6F727467-5063-3B0C-AD66-BF353BFF6500}"/>
              </a:ext>
            </a:extLst>
          </p:cNvPr>
          <p:cNvPicPr preferRelativeResize="0"/>
          <p:nvPr/>
        </p:nvPicPr>
        <p:blipFill rotWithShape="1">
          <a:blip r:embed="rId3">
            <a:alphaModFix/>
            <a:lum bright="70000" contrast="-70000"/>
          </a:blip>
          <a:srcRect/>
          <a:stretch/>
        </p:blipFill>
        <p:spPr>
          <a:xfrm>
            <a:off x="92909" y="677539"/>
            <a:ext cx="4500342" cy="3868451"/>
          </a:xfrm>
          <a:prstGeom prst="rect">
            <a:avLst/>
          </a:prstGeom>
          <a:noFill/>
          <a:ln>
            <a:noFill/>
          </a:ln>
        </p:spPr>
      </p:pic>
      <p:sp>
        <p:nvSpPr>
          <p:cNvPr id="397" name="Google Shape;397;p33"/>
          <p:cNvSpPr txBox="1"/>
          <p:nvPr/>
        </p:nvSpPr>
        <p:spPr>
          <a:xfrm>
            <a:off x="51510" y="4653998"/>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Assinantes - 378</a:t>
            </a:r>
            <a:endParaRPr/>
          </a:p>
        </p:txBody>
      </p:sp>
      <p:sp>
        <p:nvSpPr>
          <p:cNvPr id="3" name="Google Shape;398;p33">
            <a:extLst>
              <a:ext uri="{FF2B5EF4-FFF2-40B4-BE49-F238E27FC236}">
                <a16:creationId xmlns:a16="http://schemas.microsoft.com/office/drawing/2014/main" id="{E90B9101-4F1A-FEBF-4183-7FA19196E195}"/>
              </a:ext>
            </a:extLst>
          </p:cNvPr>
          <p:cNvSpPr txBox="1"/>
          <p:nvPr/>
        </p:nvSpPr>
        <p:spPr>
          <a:xfrm>
            <a:off x="397542" y="360531"/>
            <a:ext cx="6651843" cy="67213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None/>
            </a:pPr>
            <a:r>
              <a:rPr lang="pt-BR" sz="4400">
                <a:solidFill>
                  <a:srgbClr val="1C2E46"/>
                </a:solidFill>
                <a:latin typeface="Bebas Neue"/>
                <a:ea typeface="Bebas Neue"/>
                <a:cs typeface="Bebas Neue"/>
                <a:sym typeface="Bebas Neue"/>
              </a:rPr>
              <a:t>PROCESSO DE ASSINATURA</a:t>
            </a:r>
          </a:p>
        </p:txBody>
      </p:sp>
      <p:graphicFrame>
        <p:nvGraphicFramePr>
          <p:cNvPr id="19" name="Tabela 18">
            <a:extLst>
              <a:ext uri="{FF2B5EF4-FFF2-40B4-BE49-F238E27FC236}">
                <a16:creationId xmlns:a16="http://schemas.microsoft.com/office/drawing/2014/main" id="{9702E332-8CE4-DE2E-C169-B13D5E61D660}"/>
              </a:ext>
            </a:extLst>
          </p:cNvPr>
          <p:cNvGraphicFramePr>
            <a:graphicFrameLocks noGrp="1"/>
          </p:cNvGraphicFramePr>
          <p:nvPr>
            <p:extLst>
              <p:ext uri="{D42A27DB-BD31-4B8C-83A1-F6EECF244321}">
                <p14:modId xmlns:p14="http://schemas.microsoft.com/office/powerpoint/2010/main" val="212087386"/>
              </p:ext>
            </p:extLst>
          </p:nvPr>
        </p:nvGraphicFramePr>
        <p:xfrm>
          <a:off x="7193755" y="328155"/>
          <a:ext cx="4946735" cy="4517383"/>
        </p:xfrm>
        <a:graphic>
          <a:graphicData uri="http://schemas.openxmlformats.org/drawingml/2006/table">
            <a:tbl>
              <a:tblPr firstRow="1" bandRow="1">
                <a:tableStyleId>{F5AB1C69-6EDB-4FF4-983F-18BD219EF322}</a:tableStyleId>
              </a:tblPr>
              <a:tblGrid>
                <a:gridCol w="3366496">
                  <a:extLst>
                    <a:ext uri="{9D8B030D-6E8A-4147-A177-3AD203B41FA5}">
                      <a16:colId xmlns:a16="http://schemas.microsoft.com/office/drawing/2014/main" val="179585140"/>
                    </a:ext>
                  </a:extLst>
                </a:gridCol>
                <a:gridCol w="1580239">
                  <a:extLst>
                    <a:ext uri="{9D8B030D-6E8A-4147-A177-3AD203B41FA5}">
                      <a16:colId xmlns:a16="http://schemas.microsoft.com/office/drawing/2014/main" val="487584738"/>
                    </a:ext>
                  </a:extLst>
                </a:gridCol>
              </a:tblGrid>
              <a:tr h="507116">
                <a:tc>
                  <a:txBody>
                    <a:bodyPr/>
                    <a:lstStyle/>
                    <a:p>
                      <a:pPr marR="0" algn="ctr" rtl="0">
                        <a:lnSpc>
                          <a:spcPct val="100000"/>
                        </a:lnSpc>
                        <a:spcBef>
                          <a:spcPts val="0"/>
                        </a:spcBef>
                        <a:spcAft>
                          <a:spcPts val="0"/>
                        </a:spcAft>
                        <a:buClr>
                          <a:srgbClr val="000000"/>
                        </a:buClr>
                        <a:buFont typeface="Arial"/>
                      </a:pPr>
                      <a:r>
                        <a:rPr lang="pt-BR" sz="1400" b="1" i="1" u="none" strike="noStrike" cap="none">
                          <a:solidFill>
                            <a:schemeClr val="tx1"/>
                          </a:solidFill>
                          <a:latin typeface="Arial Narrow" panose="020B0606020202030204" pitchFamily="34" charset="0"/>
                          <a:ea typeface="+mn-ea"/>
                          <a:cs typeface="+mn-cs"/>
                          <a:sym typeface="Arial"/>
                        </a:rPr>
                        <a:t>%</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400" b="1" i="1" u="none" strike="noStrike" cap="none">
                          <a:solidFill>
                            <a:schemeClr val="tx1"/>
                          </a:solidFill>
                          <a:latin typeface="Arial Narrow" panose="020B0606020202030204" pitchFamily="34" charset="0"/>
                          <a:ea typeface="+mn-ea"/>
                          <a:cs typeface="+mn-cs"/>
                          <a:sym typeface="Arial"/>
                        </a:rPr>
                        <a:t>AVALIAÇÃO DO PROCESSO DE RENOVAÇÃO</a:t>
                      </a:r>
                      <a:endParaRPr lang="en-US" sz="14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819541548"/>
                  </a:ext>
                </a:extLst>
              </a:tr>
              <a:tr h="300707">
                <a:tc>
                  <a:txBody>
                    <a:bodyPr/>
                    <a:lstStyle/>
                    <a:p>
                      <a:pPr algn="l" fontAlgn="t"/>
                      <a:r>
                        <a:rPr lang="pt-BR" sz="1400" b="0" i="0" u="none" strike="noStrike">
                          <a:solidFill>
                            <a:srgbClr val="000000"/>
                          </a:solidFill>
                          <a:effectLst/>
                          <a:latin typeface="Arial Narrow" panose="020B0606020202030204" pitchFamily="34" charset="0"/>
                        </a:rPr>
                        <a:t>Processo de pagamento</a:t>
                      </a:r>
                    </a:p>
                  </a:txBody>
                  <a:tcPr marL="6350" marR="6350" marT="6350" marB="0">
                    <a:solidFill>
                      <a:srgbClr val="D2D7DC"/>
                    </a:solidFill>
                  </a:tcPr>
                </a:tc>
                <a:tc>
                  <a:txBody>
                    <a:bodyPr/>
                    <a:lstStyle/>
                    <a:p>
                      <a:pPr algn="ctr" fontAlgn="t"/>
                      <a:r>
                        <a:rPr lang="pt-BR" sz="1400" b="0" i="0" u="none" strike="noStrike">
                          <a:solidFill>
                            <a:srgbClr val="000000"/>
                          </a:solidFill>
                          <a:effectLst/>
                          <a:latin typeface="Arial Narrow" panose="020B0606020202030204" pitchFamily="34" charset="0"/>
                        </a:rPr>
                        <a:t>9,33</a:t>
                      </a:r>
                    </a:p>
                  </a:txBody>
                  <a:tcPr marL="6350" marR="6350" marT="6350" marB="0">
                    <a:solidFill>
                      <a:srgbClr val="D2D7DC"/>
                    </a:solidFill>
                  </a:tcPr>
                </a:tc>
                <a:extLst>
                  <a:ext uri="{0D108BD9-81ED-4DB2-BD59-A6C34878D82A}">
                    <a16:rowId xmlns:a16="http://schemas.microsoft.com/office/drawing/2014/main" val="854986919"/>
                  </a:ext>
                </a:extLst>
              </a:tr>
              <a:tr h="300707">
                <a:tc>
                  <a:txBody>
                    <a:bodyPr/>
                    <a:lstStyle/>
                    <a:p>
                      <a:pPr algn="l" fontAlgn="t"/>
                      <a:r>
                        <a:rPr lang="pt-BR" sz="1400" b="0" i="0" u="none" strike="noStrike">
                          <a:solidFill>
                            <a:srgbClr val="000000"/>
                          </a:solidFill>
                          <a:effectLst/>
                          <a:latin typeface="Arial Narrow" panose="020B0606020202030204" pitchFamily="34" charset="0"/>
                        </a:rPr>
                        <a:t>Cordialidade do atendente pelo telefone</a:t>
                      </a:r>
                    </a:p>
                  </a:txBody>
                  <a:tcPr marL="6350" marR="6350" marT="6350" marB="0">
                    <a:solidFill>
                      <a:srgbClr val="D2D7DC"/>
                    </a:solidFill>
                  </a:tcPr>
                </a:tc>
                <a:tc>
                  <a:txBody>
                    <a:bodyPr/>
                    <a:lstStyle/>
                    <a:p>
                      <a:pPr algn="ctr" fontAlgn="t"/>
                      <a:r>
                        <a:rPr lang="pt-BR" sz="1400" b="0" i="0" u="none" strike="noStrike">
                          <a:solidFill>
                            <a:srgbClr val="000000"/>
                          </a:solidFill>
                          <a:effectLst/>
                          <a:latin typeface="Arial Narrow" panose="020B0606020202030204" pitchFamily="34" charset="0"/>
                        </a:rPr>
                        <a:t>9,21</a:t>
                      </a:r>
                    </a:p>
                  </a:txBody>
                  <a:tcPr marL="6350" marR="6350" marT="6350" marB="0">
                    <a:solidFill>
                      <a:srgbClr val="D2D7DC"/>
                    </a:solidFill>
                  </a:tcPr>
                </a:tc>
                <a:extLst>
                  <a:ext uri="{0D108BD9-81ED-4DB2-BD59-A6C34878D82A}">
                    <a16:rowId xmlns:a16="http://schemas.microsoft.com/office/drawing/2014/main" val="3556538247"/>
                  </a:ext>
                </a:extLst>
              </a:tr>
              <a:tr h="300707">
                <a:tc>
                  <a:txBody>
                    <a:bodyPr/>
                    <a:lstStyle/>
                    <a:p>
                      <a:pPr algn="l" fontAlgn="t"/>
                      <a:r>
                        <a:rPr lang="pt-BR" sz="1400" b="0" i="0" u="none" strike="noStrike">
                          <a:solidFill>
                            <a:srgbClr val="000000"/>
                          </a:solidFill>
                          <a:effectLst/>
                          <a:latin typeface="Arial Narrow" panose="020B0606020202030204" pitchFamily="34" charset="0"/>
                        </a:rPr>
                        <a:t>Obtenção de informações pelo livreto de Assinaturas</a:t>
                      </a:r>
                    </a:p>
                  </a:txBody>
                  <a:tcPr marL="6350" marR="6350" marT="6350" marB="0">
                    <a:solidFill>
                      <a:srgbClr val="D2D7DC"/>
                    </a:solidFill>
                  </a:tcPr>
                </a:tc>
                <a:tc>
                  <a:txBody>
                    <a:bodyPr/>
                    <a:lstStyle/>
                    <a:p>
                      <a:pPr algn="ctr" fontAlgn="t"/>
                      <a:r>
                        <a:rPr lang="pt-BR" sz="1400" b="0" i="0" u="none" strike="noStrike">
                          <a:solidFill>
                            <a:srgbClr val="000000"/>
                          </a:solidFill>
                          <a:effectLst/>
                          <a:latin typeface="Arial Narrow" panose="020B0606020202030204" pitchFamily="34" charset="0"/>
                        </a:rPr>
                        <a:t>9,18</a:t>
                      </a:r>
                    </a:p>
                  </a:txBody>
                  <a:tcPr marL="6350" marR="6350" marT="6350" marB="0">
                    <a:solidFill>
                      <a:srgbClr val="D2D7DC"/>
                    </a:solidFill>
                  </a:tcPr>
                </a:tc>
                <a:extLst>
                  <a:ext uri="{0D108BD9-81ED-4DB2-BD59-A6C34878D82A}">
                    <a16:rowId xmlns:a16="http://schemas.microsoft.com/office/drawing/2014/main" val="3041074433"/>
                  </a:ext>
                </a:extLst>
              </a:tr>
              <a:tr h="300707">
                <a:tc>
                  <a:txBody>
                    <a:bodyPr/>
                    <a:lstStyle/>
                    <a:p>
                      <a:pPr algn="l" fontAlgn="t"/>
                      <a:r>
                        <a:rPr lang="pt-BR" sz="1400" b="0" i="0" u="none" strike="noStrike">
                          <a:solidFill>
                            <a:srgbClr val="000000"/>
                          </a:solidFill>
                          <a:effectLst/>
                          <a:latin typeface="Arial Narrow" panose="020B0606020202030204" pitchFamily="34" charset="0"/>
                        </a:rPr>
                        <a:t>Prazo disponível para renovar a assinatura</a:t>
                      </a:r>
                    </a:p>
                  </a:txBody>
                  <a:tcPr marL="6350" marR="6350" marT="6350" marB="0">
                    <a:solidFill>
                      <a:srgbClr val="D2D7DC"/>
                    </a:solidFill>
                  </a:tcPr>
                </a:tc>
                <a:tc>
                  <a:txBody>
                    <a:bodyPr/>
                    <a:lstStyle/>
                    <a:p>
                      <a:pPr algn="ctr" fontAlgn="t"/>
                      <a:r>
                        <a:rPr lang="pt-BR" sz="1400" b="0" i="0" u="none" strike="noStrike">
                          <a:solidFill>
                            <a:srgbClr val="000000"/>
                          </a:solidFill>
                          <a:effectLst/>
                          <a:latin typeface="Arial Narrow" panose="020B0606020202030204" pitchFamily="34" charset="0"/>
                        </a:rPr>
                        <a:t>9,08</a:t>
                      </a:r>
                    </a:p>
                  </a:txBody>
                  <a:tcPr marL="6350" marR="6350" marT="6350" marB="0">
                    <a:solidFill>
                      <a:srgbClr val="D2D7DC"/>
                    </a:solidFill>
                  </a:tcPr>
                </a:tc>
                <a:extLst>
                  <a:ext uri="{0D108BD9-81ED-4DB2-BD59-A6C34878D82A}">
                    <a16:rowId xmlns:a16="http://schemas.microsoft.com/office/drawing/2014/main" val="369020358"/>
                  </a:ext>
                </a:extLst>
              </a:tr>
              <a:tr h="300707">
                <a:tc>
                  <a:txBody>
                    <a:bodyPr/>
                    <a:lstStyle/>
                    <a:p>
                      <a:pPr algn="l" fontAlgn="t"/>
                      <a:r>
                        <a:rPr lang="pt-BR" sz="1400" b="0" i="0" u="none" strike="noStrike">
                          <a:solidFill>
                            <a:srgbClr val="000000"/>
                          </a:solidFill>
                          <a:effectLst/>
                          <a:latin typeface="Arial Narrow" panose="020B0606020202030204" pitchFamily="34" charset="0"/>
                        </a:rPr>
                        <a:t>Obtenção de informações pelo site da Osesp</a:t>
                      </a:r>
                    </a:p>
                  </a:txBody>
                  <a:tcPr marL="6350" marR="6350" marT="6350" marB="0">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8,82</a:t>
                      </a:r>
                    </a:p>
                  </a:txBody>
                  <a:tcPr marL="6350" marR="6350" marT="6350" marB="0">
                    <a:solidFill>
                      <a:schemeClr val="bg1"/>
                    </a:solidFill>
                  </a:tcPr>
                </a:tc>
                <a:extLst>
                  <a:ext uri="{0D108BD9-81ED-4DB2-BD59-A6C34878D82A}">
                    <a16:rowId xmlns:a16="http://schemas.microsoft.com/office/drawing/2014/main" val="4244738967"/>
                  </a:ext>
                </a:extLst>
              </a:tr>
              <a:tr h="300707">
                <a:tc>
                  <a:txBody>
                    <a:bodyPr/>
                    <a:lstStyle/>
                    <a:p>
                      <a:pPr algn="l" fontAlgn="t"/>
                      <a:r>
                        <a:rPr lang="pt-BR" sz="1400" b="0" i="0" u="none" strike="noStrike">
                          <a:solidFill>
                            <a:srgbClr val="000000"/>
                          </a:solidFill>
                          <a:effectLst/>
                          <a:latin typeface="Arial Narrow" panose="020B0606020202030204" pitchFamily="34" charset="0"/>
                        </a:rPr>
                        <a:t>Obtenção de informações pelo telefone</a:t>
                      </a:r>
                    </a:p>
                  </a:txBody>
                  <a:tcPr marL="6350" marR="6350" marT="6350" marB="0">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8,66</a:t>
                      </a:r>
                    </a:p>
                  </a:txBody>
                  <a:tcPr marL="6350" marR="6350" marT="6350" marB="0">
                    <a:solidFill>
                      <a:schemeClr val="bg1"/>
                    </a:solidFill>
                  </a:tcPr>
                </a:tc>
                <a:extLst>
                  <a:ext uri="{0D108BD9-81ED-4DB2-BD59-A6C34878D82A}">
                    <a16:rowId xmlns:a16="http://schemas.microsoft.com/office/drawing/2014/main" val="808495933"/>
                  </a:ext>
                </a:extLst>
              </a:tr>
              <a:tr h="300707">
                <a:tc>
                  <a:txBody>
                    <a:bodyPr/>
                    <a:lstStyle/>
                    <a:p>
                      <a:pPr algn="l" fontAlgn="t"/>
                      <a:r>
                        <a:rPr lang="pt-BR" sz="1400" b="0" i="0" u="none" strike="noStrike">
                          <a:solidFill>
                            <a:srgbClr val="000000"/>
                          </a:solidFill>
                          <a:effectLst/>
                          <a:latin typeface="Arial Narrow" panose="020B0606020202030204" pitchFamily="34" charset="0"/>
                        </a:rPr>
                        <a:t>Facilidade de efetivar a compra pelo telefone</a:t>
                      </a:r>
                    </a:p>
                  </a:txBody>
                  <a:tcPr marL="6350" marR="6350" marT="6350" marB="0">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8,65</a:t>
                      </a:r>
                    </a:p>
                  </a:txBody>
                  <a:tcPr marL="6350" marR="6350" marT="6350" marB="0">
                    <a:solidFill>
                      <a:schemeClr val="bg1"/>
                    </a:solidFill>
                  </a:tcPr>
                </a:tc>
                <a:extLst>
                  <a:ext uri="{0D108BD9-81ED-4DB2-BD59-A6C34878D82A}">
                    <a16:rowId xmlns:a16="http://schemas.microsoft.com/office/drawing/2014/main" val="943788288"/>
                  </a:ext>
                </a:extLst>
              </a:tr>
              <a:tr h="300707">
                <a:tc>
                  <a:txBody>
                    <a:bodyPr/>
                    <a:lstStyle/>
                    <a:p>
                      <a:pPr algn="l" fontAlgn="t"/>
                      <a:r>
                        <a:rPr lang="pt-BR" sz="1400" b="0" i="0" u="none" strike="noStrike">
                          <a:solidFill>
                            <a:srgbClr val="000000"/>
                          </a:solidFill>
                          <a:effectLst/>
                          <a:latin typeface="Arial Narrow" panose="020B0606020202030204" pitchFamily="34" charset="0"/>
                        </a:rPr>
                        <a:t>Facilidade de navegação para comprar pelo site</a:t>
                      </a:r>
                    </a:p>
                  </a:txBody>
                  <a:tcPr marL="6350" marR="6350" marT="6350" marB="0">
                    <a:solidFill>
                      <a:schemeClr val="bg1"/>
                    </a:solidFill>
                  </a:tcPr>
                </a:tc>
                <a:tc>
                  <a:txBody>
                    <a:bodyPr/>
                    <a:lstStyle/>
                    <a:p>
                      <a:pPr algn="ctr" fontAlgn="t"/>
                      <a:r>
                        <a:rPr lang="pt-BR" sz="1400" b="0" i="0" u="none" strike="noStrike">
                          <a:solidFill>
                            <a:srgbClr val="000000"/>
                          </a:solidFill>
                          <a:effectLst/>
                          <a:latin typeface="Arial Narrow" panose="020B0606020202030204" pitchFamily="34" charset="0"/>
                        </a:rPr>
                        <a:t>8,46</a:t>
                      </a:r>
                    </a:p>
                  </a:txBody>
                  <a:tcPr marL="6350" marR="6350" marT="6350" marB="0">
                    <a:solidFill>
                      <a:schemeClr val="bg1"/>
                    </a:solidFill>
                  </a:tcPr>
                </a:tc>
                <a:extLst>
                  <a:ext uri="{0D108BD9-81ED-4DB2-BD59-A6C34878D82A}">
                    <a16:rowId xmlns:a16="http://schemas.microsoft.com/office/drawing/2014/main" val="708850091"/>
                  </a:ext>
                </a:extLst>
              </a:tr>
              <a:tr h="300707">
                <a:tc>
                  <a:txBody>
                    <a:bodyPr/>
                    <a:lstStyle/>
                    <a:p>
                      <a:pPr algn="l" fontAlgn="t"/>
                      <a:r>
                        <a:rPr lang="pt-BR" sz="1400" b="1" i="1" u="none" strike="noStrike">
                          <a:solidFill>
                            <a:srgbClr val="000000"/>
                          </a:solidFill>
                          <a:effectLst/>
                          <a:latin typeface="Arial Narrow" panose="020B0606020202030204" pitchFamily="34" charset="0"/>
                        </a:rPr>
                        <a:t>AVALIAÇÃO GERAL</a:t>
                      </a:r>
                    </a:p>
                  </a:txBody>
                  <a:tcPr marL="6350" marR="6350" marT="6350" marB="0" anchor="ctr">
                    <a:solidFill>
                      <a:srgbClr val="E6EAF0"/>
                    </a:solidFill>
                  </a:tcPr>
                </a:tc>
                <a:tc>
                  <a:txBody>
                    <a:bodyPr/>
                    <a:lstStyle/>
                    <a:p>
                      <a:pPr algn="ctr" fontAlgn="t"/>
                      <a:r>
                        <a:rPr lang="pt-BR" sz="1400" b="1" i="1" u="none" strike="noStrike">
                          <a:solidFill>
                            <a:srgbClr val="000000"/>
                          </a:solidFill>
                          <a:effectLst/>
                          <a:latin typeface="Arial Narrow" panose="020B0606020202030204" pitchFamily="34" charset="0"/>
                        </a:rPr>
                        <a:t>8,82</a:t>
                      </a:r>
                    </a:p>
                  </a:txBody>
                  <a:tcPr marL="6350" marR="6350" marT="6350" marB="0" anchor="ctr">
                    <a:solidFill>
                      <a:srgbClr val="E6EAF0"/>
                    </a:solidFill>
                  </a:tcPr>
                </a:tc>
                <a:extLst>
                  <a:ext uri="{0D108BD9-81ED-4DB2-BD59-A6C34878D82A}">
                    <a16:rowId xmlns:a16="http://schemas.microsoft.com/office/drawing/2014/main" val="41276623"/>
                  </a:ext>
                </a:extLst>
              </a:tr>
              <a:tr h="300707">
                <a:tc>
                  <a:txBody>
                    <a:bodyPr/>
                    <a:lstStyle/>
                    <a:p>
                      <a:pPr algn="l" fontAlgn="t"/>
                      <a:r>
                        <a:rPr lang="pt-BR" sz="1400" b="1" i="1" u="none" strike="noStrike">
                          <a:solidFill>
                            <a:srgbClr val="000000"/>
                          </a:solidFill>
                          <a:effectLst/>
                          <a:latin typeface="Arial Narrow" panose="020B0606020202030204" pitchFamily="34" charset="0"/>
                        </a:rPr>
                        <a:t>RECOMENDAÇÃO DA ASSINATURA</a:t>
                      </a:r>
                    </a:p>
                  </a:txBody>
                  <a:tcPr marL="6350" marR="6350" marT="6350" marB="0" anchor="ctr">
                    <a:solidFill>
                      <a:srgbClr val="E6EAF0"/>
                    </a:solidFill>
                  </a:tcPr>
                </a:tc>
                <a:tc>
                  <a:txBody>
                    <a:bodyPr/>
                    <a:lstStyle/>
                    <a:p>
                      <a:pPr algn="ctr" fontAlgn="t"/>
                      <a:r>
                        <a:rPr lang="pt-BR" sz="1400" b="1" i="1" u="none" strike="noStrike">
                          <a:solidFill>
                            <a:srgbClr val="000000"/>
                          </a:solidFill>
                          <a:effectLst/>
                          <a:latin typeface="Arial Narrow" panose="020B0606020202030204" pitchFamily="34" charset="0"/>
                        </a:rPr>
                        <a:t>9,52</a:t>
                      </a:r>
                    </a:p>
                  </a:txBody>
                  <a:tcPr marL="6350" marR="6350" marT="6350" marB="0" anchor="ctr">
                    <a:solidFill>
                      <a:srgbClr val="E6EAF0"/>
                    </a:solidFill>
                  </a:tcPr>
                </a:tc>
                <a:extLst>
                  <a:ext uri="{0D108BD9-81ED-4DB2-BD59-A6C34878D82A}">
                    <a16:rowId xmlns:a16="http://schemas.microsoft.com/office/drawing/2014/main" val="3026319924"/>
                  </a:ext>
                </a:extLst>
              </a:tr>
              <a:tr h="300707">
                <a:tc>
                  <a:txBody>
                    <a:bodyPr/>
                    <a:lstStyle/>
                    <a:p>
                      <a:pPr algn="l" fontAlgn="t"/>
                      <a:r>
                        <a:rPr lang="pt-BR" sz="1400" b="1" i="0" u="none" strike="noStrike">
                          <a:solidFill>
                            <a:srgbClr val="002060"/>
                          </a:solidFill>
                          <a:effectLst/>
                          <a:latin typeface="Arial Narrow" panose="020B0606020202030204" pitchFamily="34" charset="0"/>
                        </a:rPr>
                        <a:t>INTENÇÃO DE RENOVAÇÃO EM 2024</a:t>
                      </a:r>
                    </a:p>
                  </a:txBody>
                  <a:tcPr marL="6350" marR="6350" marT="6350" marB="0" anchor="ctr">
                    <a:solidFill>
                      <a:schemeClr val="bg1"/>
                    </a:solidFill>
                  </a:tcPr>
                </a:tc>
                <a:tc>
                  <a:txBody>
                    <a:bodyPr/>
                    <a:lstStyle/>
                    <a:p>
                      <a:pPr algn="ctr" fontAlgn="t"/>
                      <a:r>
                        <a:rPr lang="pt-BR" sz="1400" b="1" i="0" u="none" strike="noStrike">
                          <a:solidFill>
                            <a:srgbClr val="002060"/>
                          </a:solidFill>
                          <a:effectLst/>
                          <a:latin typeface="Arial Narrow" panose="020B0606020202030204" pitchFamily="34" charset="0"/>
                        </a:rPr>
                        <a:t>81% </a:t>
                      </a:r>
                    </a:p>
                    <a:p>
                      <a:pPr algn="ctr" fontAlgn="t"/>
                      <a:r>
                        <a:rPr lang="pt-BR" sz="1400" b="1" i="0" u="none" strike="noStrike">
                          <a:solidFill>
                            <a:srgbClr val="002060"/>
                          </a:solidFill>
                          <a:effectLst/>
                          <a:latin typeface="Arial Narrow" panose="020B0606020202030204" pitchFamily="34" charset="0"/>
                        </a:rPr>
                        <a:t>CERTAMENTE RENOVARÁ</a:t>
                      </a:r>
                    </a:p>
                  </a:txBody>
                  <a:tcPr marL="6350" marR="6350" marT="6350" marB="0" anchor="ctr">
                    <a:solidFill>
                      <a:schemeClr val="bg1"/>
                    </a:solidFill>
                  </a:tcPr>
                </a:tc>
                <a:extLst>
                  <a:ext uri="{0D108BD9-81ED-4DB2-BD59-A6C34878D82A}">
                    <a16:rowId xmlns:a16="http://schemas.microsoft.com/office/drawing/2014/main" val="2766098235"/>
                  </a:ext>
                </a:extLst>
              </a:tr>
            </a:tbl>
          </a:graphicData>
        </a:graphic>
      </p:graphicFrame>
      <p:sp>
        <p:nvSpPr>
          <p:cNvPr id="2" name="CaixaDeTexto 1">
            <a:extLst>
              <a:ext uri="{FF2B5EF4-FFF2-40B4-BE49-F238E27FC236}">
                <a16:creationId xmlns:a16="http://schemas.microsoft.com/office/drawing/2014/main" id="{51969506-4CD2-AB84-859A-8AF9DD2A97D3}"/>
              </a:ext>
            </a:extLst>
          </p:cNvPr>
          <p:cNvSpPr txBox="1"/>
          <p:nvPr/>
        </p:nvSpPr>
        <p:spPr>
          <a:xfrm>
            <a:off x="4392522" y="658671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
        <p:nvSpPr>
          <p:cNvPr id="5" name="Rectangle 2">
            <a:extLst>
              <a:ext uri="{FF2B5EF4-FFF2-40B4-BE49-F238E27FC236}">
                <a16:creationId xmlns:a16="http://schemas.microsoft.com/office/drawing/2014/main" id="{C0D3C787-3355-7152-3FE0-56116ACF7ACA}"/>
              </a:ext>
            </a:extLst>
          </p:cNvPr>
          <p:cNvSpPr/>
          <p:nvPr/>
        </p:nvSpPr>
        <p:spPr>
          <a:xfrm>
            <a:off x="874059" y="5392271"/>
            <a:ext cx="11317941" cy="1465729"/>
          </a:xfrm>
          <a:prstGeom prst="rect">
            <a:avLst/>
          </a:prstGeom>
          <a:solidFill>
            <a:srgbClr val="D6D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6" name="Picture 1">
            <a:extLst>
              <a:ext uri="{FF2B5EF4-FFF2-40B4-BE49-F238E27FC236}">
                <a16:creationId xmlns:a16="http://schemas.microsoft.com/office/drawing/2014/main" id="{A7E3CFCA-518E-C516-135C-6523A997DBA0}"/>
              </a:ext>
            </a:extLst>
          </p:cNvPr>
          <p:cNvPicPr>
            <a:picLocks noChangeAspect="1"/>
          </p:cNvPicPr>
          <p:nvPr/>
        </p:nvPicPr>
        <p:blipFill>
          <a:blip r:embed="rId4"/>
          <a:stretch>
            <a:fillRect/>
          </a:stretch>
        </p:blipFill>
        <p:spPr>
          <a:xfrm>
            <a:off x="0" y="5004256"/>
            <a:ext cx="2272553" cy="1853744"/>
          </a:xfrm>
          <a:prstGeom prst="rect">
            <a:avLst/>
          </a:prstGeom>
        </p:spPr>
      </p:pic>
      <p:sp>
        <p:nvSpPr>
          <p:cNvPr id="9" name="Google Shape;380;p31">
            <a:extLst>
              <a:ext uri="{FF2B5EF4-FFF2-40B4-BE49-F238E27FC236}">
                <a16:creationId xmlns:a16="http://schemas.microsoft.com/office/drawing/2014/main" id="{59855F04-5334-34C6-8CC5-61BB3C2DFCF3}"/>
              </a:ext>
            </a:extLst>
          </p:cNvPr>
          <p:cNvSpPr txBox="1"/>
          <p:nvPr/>
        </p:nvSpPr>
        <p:spPr>
          <a:xfrm>
            <a:off x="2561039" y="5902615"/>
            <a:ext cx="9342474" cy="56638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a:solidFill>
                  <a:srgbClr val="1C2E46"/>
                </a:solidFill>
                <a:latin typeface="Bebas Neue"/>
                <a:ea typeface="Bebas Neue"/>
                <a:cs typeface="Bebas Neue"/>
                <a:sym typeface="Bebas Neue"/>
              </a:rPr>
              <a:t>1o% COMPRADORES AVULSOS JÁ FORAM ASSINANTES OSESP</a:t>
            </a:r>
            <a:endParaRPr/>
          </a:p>
        </p:txBody>
      </p:sp>
      <p:graphicFrame>
        <p:nvGraphicFramePr>
          <p:cNvPr id="10" name="Google Shape;373;p31">
            <a:extLst>
              <a:ext uri="{FF2B5EF4-FFF2-40B4-BE49-F238E27FC236}">
                <a16:creationId xmlns:a16="http://schemas.microsoft.com/office/drawing/2014/main" id="{8911F595-B25F-B6FB-2C07-E3EF051B210B}"/>
              </a:ext>
            </a:extLst>
          </p:cNvPr>
          <p:cNvGraphicFramePr/>
          <p:nvPr>
            <p:extLst>
              <p:ext uri="{D42A27DB-BD31-4B8C-83A1-F6EECF244321}">
                <p14:modId xmlns:p14="http://schemas.microsoft.com/office/powerpoint/2010/main" val="3361862174"/>
              </p:ext>
            </p:extLst>
          </p:nvPr>
        </p:nvGraphicFramePr>
        <p:xfrm>
          <a:off x="3097845" y="1178915"/>
          <a:ext cx="4104664" cy="3475083"/>
        </p:xfrm>
        <a:graphic>
          <a:graphicData uri="http://schemas.openxmlformats.org/drawingml/2006/chart">
            <c:chart xmlns:c="http://schemas.openxmlformats.org/drawingml/2006/chart" xmlns:r="http://schemas.openxmlformats.org/officeDocument/2006/relationships" r:id="rId5"/>
          </a:graphicData>
        </a:graphic>
      </p:graphicFrame>
      <p:sp>
        <p:nvSpPr>
          <p:cNvPr id="11" name="Google Shape;399;p33">
            <a:extLst>
              <a:ext uri="{FF2B5EF4-FFF2-40B4-BE49-F238E27FC236}">
                <a16:creationId xmlns:a16="http://schemas.microsoft.com/office/drawing/2014/main" id="{09C5B0B5-966E-674C-BFE3-D2E8C3E50458}"/>
              </a:ext>
            </a:extLst>
          </p:cNvPr>
          <p:cNvSpPr txBox="1"/>
          <p:nvPr/>
        </p:nvSpPr>
        <p:spPr>
          <a:xfrm>
            <a:off x="356964" y="2351995"/>
            <a:ext cx="2965202" cy="5195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1C2E46"/>
                </a:solidFill>
                <a:latin typeface="Calibri Light" panose="020F0302020204030204" pitchFamily="34" charset="0"/>
                <a:ea typeface="Calibri"/>
                <a:cs typeface="Calibri Light" panose="020F0302020204030204" pitchFamily="34" charset="0"/>
                <a:sym typeface="Calibri"/>
              </a:rPr>
              <a:t>Assinantes tendem a preferir assinaturas fixas e no geral, estão bastante satisfeitos com todo o processo de renovação</a:t>
            </a:r>
          </a:p>
          <a:p>
            <a:pPr marL="0" marR="0" lvl="0" indent="0" algn="l" rtl="0">
              <a:lnSpc>
                <a:spcPct val="90000"/>
              </a:lnSpc>
              <a:spcBef>
                <a:spcPts val="0"/>
              </a:spcBef>
              <a:spcAft>
                <a:spcPts val="0"/>
              </a:spcAft>
              <a:buNone/>
            </a:pPr>
            <a:endParaRPr lang="pt-BR" sz="1600" b="1">
              <a:solidFill>
                <a:srgbClr val="1C2E46"/>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r>
              <a:rPr lang="pt-BR" sz="1600" b="1">
                <a:solidFill>
                  <a:srgbClr val="1C2E46"/>
                </a:solidFill>
                <a:latin typeface="Calibri Light" panose="020F0302020204030204" pitchFamily="34" charset="0"/>
                <a:cs typeface="Calibri Light" panose="020F0302020204030204" pitchFamily="34" charset="0"/>
                <a:sym typeface="Calibri"/>
              </a:rPr>
              <a:t>Grande maioria afirma que irá renovar sua assinatura para 2024!</a:t>
            </a:r>
            <a:endParaRPr sz="1600" b="1">
              <a:solidFill>
                <a:srgbClr val="1C2E46"/>
              </a:solidFill>
              <a:latin typeface="Calibri Light" panose="020F0302020204030204" pitchFamily="34" charset="0"/>
              <a:cs typeface="Calibri Light" panose="020F0302020204030204" pitchFamily="34" charset="0"/>
            </a:endParaRPr>
          </a:p>
        </p:txBody>
      </p:sp>
      <p:graphicFrame>
        <p:nvGraphicFramePr>
          <p:cNvPr id="7" name="Google Shape;158;p24">
            <a:extLst>
              <a:ext uri="{FF2B5EF4-FFF2-40B4-BE49-F238E27FC236}">
                <a16:creationId xmlns:a16="http://schemas.microsoft.com/office/drawing/2014/main" id="{F1A64E94-EB82-F336-0A58-E806C74AB9BF}"/>
              </a:ext>
            </a:extLst>
          </p:cNvPr>
          <p:cNvGraphicFramePr/>
          <p:nvPr>
            <p:extLst>
              <p:ext uri="{D42A27DB-BD31-4B8C-83A1-F6EECF244321}">
                <p14:modId xmlns:p14="http://schemas.microsoft.com/office/powerpoint/2010/main" val="2615432026"/>
              </p:ext>
            </p:extLst>
          </p:nvPr>
        </p:nvGraphicFramePr>
        <p:xfrm>
          <a:off x="3322166" y="1032660"/>
          <a:ext cx="3910110" cy="338285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327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5" name="Google Shape;142;p23">
            <a:extLst>
              <a:ext uri="{FF2B5EF4-FFF2-40B4-BE49-F238E27FC236}">
                <a16:creationId xmlns:a16="http://schemas.microsoft.com/office/drawing/2014/main" id="{5D5C83EC-F3A2-DF9B-C5DF-FEF0091D006A}"/>
              </a:ext>
            </a:extLst>
          </p:cNvPr>
          <p:cNvPicPr preferRelativeResize="0"/>
          <p:nvPr/>
        </p:nvPicPr>
        <p:blipFill rotWithShape="1">
          <a:blip r:embed="rId3">
            <a:alphaModFix/>
            <a:lum bright="70000" contrast="-70000"/>
          </a:blip>
          <a:srcRect/>
          <a:stretch/>
        </p:blipFill>
        <p:spPr>
          <a:xfrm>
            <a:off x="351237" y="1604464"/>
            <a:ext cx="4500342" cy="3868451"/>
          </a:xfrm>
          <a:prstGeom prst="rect">
            <a:avLst/>
          </a:prstGeom>
          <a:noFill/>
          <a:ln>
            <a:noFill/>
          </a:ln>
        </p:spPr>
      </p:pic>
      <p:sp>
        <p:nvSpPr>
          <p:cNvPr id="6" name="Slide Number Placeholder 5">
            <a:extLst>
              <a:ext uri="{FF2B5EF4-FFF2-40B4-BE49-F238E27FC236}">
                <a16:creationId xmlns:a16="http://schemas.microsoft.com/office/drawing/2014/main" id="{A3458AFE-025E-837D-5845-72A0AB5B2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45</a:t>
            </a:fld>
            <a:endParaRPr lang="pt-BR"/>
          </a:p>
        </p:txBody>
      </p:sp>
      <p:graphicFrame>
        <p:nvGraphicFramePr>
          <p:cNvPr id="2" name="Tabela 3">
            <a:extLst>
              <a:ext uri="{FF2B5EF4-FFF2-40B4-BE49-F238E27FC236}">
                <a16:creationId xmlns:a16="http://schemas.microsoft.com/office/drawing/2014/main" id="{FDA1272F-FA2B-DE49-35FA-505A50E32F1D}"/>
              </a:ext>
            </a:extLst>
          </p:cNvPr>
          <p:cNvGraphicFramePr>
            <a:graphicFrameLocks noGrp="1"/>
          </p:cNvGraphicFramePr>
          <p:nvPr>
            <p:extLst>
              <p:ext uri="{D42A27DB-BD31-4B8C-83A1-F6EECF244321}">
                <p14:modId xmlns:p14="http://schemas.microsoft.com/office/powerpoint/2010/main" val="354453734"/>
              </p:ext>
            </p:extLst>
          </p:nvPr>
        </p:nvGraphicFramePr>
        <p:xfrm>
          <a:off x="4745616" y="879686"/>
          <a:ext cx="5648733" cy="1927860"/>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1723769636"/>
                    </a:ext>
                  </a:extLst>
                </a:gridCol>
                <a:gridCol w="1047954">
                  <a:extLst>
                    <a:ext uri="{9D8B030D-6E8A-4147-A177-3AD203B41FA5}">
                      <a16:colId xmlns:a16="http://schemas.microsoft.com/office/drawing/2014/main" val="3206806950"/>
                    </a:ext>
                  </a:extLst>
                </a:gridCol>
                <a:gridCol w="1047954">
                  <a:extLst>
                    <a:ext uri="{9D8B030D-6E8A-4147-A177-3AD203B41FA5}">
                      <a16:colId xmlns:a16="http://schemas.microsoft.com/office/drawing/2014/main" val="1376872454"/>
                    </a:ext>
                  </a:extLst>
                </a:gridCol>
              </a:tblGrid>
              <a:tr h="260765">
                <a:tc>
                  <a:txBody>
                    <a:bodyPr/>
                    <a:lstStyle/>
                    <a:p>
                      <a:r>
                        <a:rPr lang="pt-BR" sz="1400">
                          <a:solidFill>
                            <a:schemeClr val="tx1"/>
                          </a:solidFill>
                          <a:latin typeface="Arial Narrow" panose="020B0606020202030204" pitchFamily="34" charset="0"/>
                        </a:rPr>
                        <a:t>%</a:t>
                      </a:r>
                      <a:endParaRPr lang="en-US" sz="1400">
                        <a:solidFill>
                          <a:schemeClr val="tx1"/>
                        </a:solidFill>
                        <a:latin typeface="Arial Narrow" panose="020B0606020202030204" pitchFamily="34" charset="0"/>
                      </a:endParaRPr>
                    </a:p>
                  </a:txBody>
                  <a:tcPr anchor="ctr">
                    <a:solidFill>
                      <a:srgbClr val="D2D7DC"/>
                    </a:solidFill>
                  </a:tcPr>
                </a:tc>
                <a:tc gridSpan="2">
                  <a:txBody>
                    <a:bodyPr/>
                    <a:lstStyle/>
                    <a:p>
                      <a:pPr algn="ctr"/>
                      <a:r>
                        <a:rPr lang="pt-BR" sz="1400">
                          <a:solidFill>
                            <a:schemeClr val="tx1"/>
                          </a:solidFill>
                          <a:latin typeface="Arial Narrow" panose="020B0606020202030204" pitchFamily="34" charset="0"/>
                        </a:rPr>
                        <a:t>ASSINANTES</a:t>
                      </a:r>
                      <a:endParaRPr lang="en-US" sz="1400">
                        <a:solidFill>
                          <a:schemeClr val="tx1"/>
                        </a:solidFill>
                        <a:latin typeface="Arial Narrow" panose="020B0606020202030204" pitchFamily="34" charset="0"/>
                      </a:endParaRPr>
                    </a:p>
                  </a:txBody>
                  <a:tcPr anchor="ctr">
                    <a:solidFill>
                      <a:srgbClr val="D2D7DC"/>
                    </a:solidFill>
                  </a:tcPr>
                </a:tc>
                <a:tc hMerge="1">
                  <a:txBody>
                    <a:bodyPr/>
                    <a:lstStyle/>
                    <a:p>
                      <a:pPr algn="ctr"/>
                      <a:r>
                        <a:rPr lang="pt-BR" sz="1400">
                          <a:latin typeface="Arial Narrow" panose="020B0606020202030204" pitchFamily="34" charset="0"/>
                        </a:rPr>
                        <a:t>ASSINANTES</a:t>
                      </a:r>
                      <a:endParaRPr lang="en-US" sz="1400">
                        <a:latin typeface="Arial Narrow" panose="020B0606020202030204" pitchFamily="34" charset="0"/>
                      </a:endParaRPr>
                    </a:p>
                  </a:txBody>
                  <a:tcPr anchor="ctr"/>
                </a:tc>
                <a:extLst>
                  <a:ext uri="{0D108BD9-81ED-4DB2-BD59-A6C34878D82A}">
                    <a16:rowId xmlns:a16="http://schemas.microsoft.com/office/drawing/2014/main" val="2042360250"/>
                  </a:ext>
                </a:extLst>
              </a:tr>
              <a:tr h="0">
                <a:tc>
                  <a:txBody>
                    <a:bodyPr/>
                    <a:lstStyle/>
                    <a:p>
                      <a:endParaRPr lang="en-US" sz="1400">
                        <a:latin typeface="Arial Narrow" panose="020B0606020202030204" pitchFamily="34" charset="0"/>
                      </a:endParaRPr>
                    </a:p>
                  </a:txBody>
                  <a:tcPr anchor="ctr"/>
                </a:tc>
                <a:tc>
                  <a:txBody>
                    <a:bodyPr/>
                    <a:lstStyle/>
                    <a:p>
                      <a:pPr algn="ctr"/>
                      <a:r>
                        <a:rPr lang="pt-BR" sz="1400">
                          <a:latin typeface="Arial Narrow" panose="020B0606020202030204" pitchFamily="34" charset="0"/>
                        </a:rPr>
                        <a:t>2023</a:t>
                      </a:r>
                      <a:endParaRPr lang="en-US" sz="1400">
                        <a:latin typeface="Arial Narrow" panose="020B0606020202030204" pitchFamily="34" charset="0"/>
                      </a:endParaRPr>
                    </a:p>
                  </a:txBody>
                  <a:tcPr anchor="ctr"/>
                </a:tc>
                <a:tc>
                  <a:txBody>
                    <a:bodyPr/>
                    <a:lstStyle/>
                    <a:p>
                      <a:pPr algn="ctr"/>
                      <a:r>
                        <a:rPr lang="pt-BR" sz="1400">
                          <a:latin typeface="Arial Narrow" panose="020B0606020202030204" pitchFamily="34" charset="0"/>
                        </a:rPr>
                        <a:t>2022</a:t>
                      </a:r>
                      <a:endParaRPr lang="en-US" sz="1400">
                        <a:latin typeface="Arial Narrow" panose="020B0606020202030204" pitchFamily="34" charset="0"/>
                      </a:endParaRPr>
                    </a:p>
                  </a:txBody>
                  <a:tcPr anchor="ctr"/>
                </a:tc>
                <a:extLst>
                  <a:ext uri="{0D108BD9-81ED-4DB2-BD59-A6C34878D82A}">
                    <a16:rowId xmlns:a16="http://schemas.microsoft.com/office/drawing/2014/main" val="2153214529"/>
                  </a:ext>
                </a:extLst>
              </a:tr>
              <a:tr h="36000">
                <a:tc>
                  <a:txBody>
                    <a:bodyPr/>
                    <a:lstStyle/>
                    <a:p>
                      <a:pPr marR="0" algn="l" rtl="0" fontAlgn="t">
                        <a:lnSpc>
                          <a:spcPct val="100000"/>
                        </a:lnSpc>
                        <a:spcBef>
                          <a:spcPts val="0"/>
                        </a:spcBef>
                        <a:spcAft>
                          <a:spcPts val="0"/>
                        </a:spcAft>
                        <a:buClr>
                          <a:srgbClr val="000000"/>
                        </a:buClr>
                        <a:buFont typeface="Arial"/>
                      </a:pPr>
                      <a:r>
                        <a:rPr lang="pt-BR" sz="1400" b="1" i="0" u="none" strike="noStrike" cap="none">
                          <a:solidFill>
                            <a:srgbClr val="000000"/>
                          </a:solidFill>
                          <a:effectLst/>
                          <a:latin typeface="Arial Narrow" panose="020B0606020202030204" pitchFamily="34" charset="0"/>
                          <a:ea typeface="+mn-ea"/>
                          <a:cs typeface="+mn-cs"/>
                          <a:sym typeface="Arial"/>
                        </a:rPr>
                        <a:t>NÃO USEI TODOS OS INGRESSOS</a:t>
                      </a:r>
                    </a:p>
                  </a:txBody>
                  <a:tcPr marL="6350" marR="6350" marT="635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rgbClr val="000000"/>
                          </a:solidFill>
                          <a:effectLst/>
                          <a:latin typeface="Arial Narrow" panose="020B0606020202030204" pitchFamily="34" charset="0"/>
                          <a:ea typeface="+mn-ea"/>
                          <a:cs typeface="+mn-cs"/>
                          <a:sym typeface="Arial"/>
                        </a:rPr>
                        <a:t>89</a:t>
                      </a:r>
                    </a:p>
                  </a:txBody>
                  <a:tcPr marL="6350" marR="6350" marT="635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rgbClr val="000000"/>
                          </a:solidFill>
                          <a:effectLst/>
                          <a:latin typeface="Arial Narrow" panose="020B0606020202030204" pitchFamily="34" charset="0"/>
                          <a:ea typeface="+mn-ea"/>
                          <a:cs typeface="+mn-cs"/>
                          <a:sym typeface="Arial"/>
                        </a:rPr>
                        <a:t>87</a:t>
                      </a:r>
                    </a:p>
                  </a:txBody>
                  <a:tcPr marL="6350" marR="6350" marT="6350" marB="0" anchor="ctr">
                    <a:solidFill>
                      <a:srgbClr val="D2D7DC"/>
                    </a:solidFill>
                  </a:tcPr>
                </a:tc>
                <a:extLst>
                  <a:ext uri="{0D108BD9-81ED-4DB2-BD59-A6C34878D82A}">
                    <a16:rowId xmlns:a16="http://schemas.microsoft.com/office/drawing/2014/main" val="3026602441"/>
                  </a:ext>
                </a:extLst>
              </a:tr>
              <a:tr h="36000">
                <a:tc>
                  <a:txBody>
                    <a:bodyPr/>
                    <a:lstStyle/>
                    <a:p>
                      <a:pPr algn="l" fontAlgn="t"/>
                      <a:r>
                        <a:rPr lang="pt-BR" sz="1400" b="0" i="0" u="none" strike="noStrike">
                          <a:solidFill>
                            <a:srgbClr val="000000"/>
                          </a:solidFill>
                          <a:effectLst/>
                          <a:latin typeface="Arial Narrow" panose="020B0606020202030204" pitchFamily="34" charset="0"/>
                        </a:rPr>
                        <a:t>Disponibilizei o ingresso para o Banco de Ingressos</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64</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58</a:t>
                      </a:r>
                    </a:p>
                  </a:txBody>
                  <a:tcPr marL="6350" marR="6350" marT="6350" marB="0" anchor="ctr"/>
                </a:tc>
                <a:extLst>
                  <a:ext uri="{0D108BD9-81ED-4DB2-BD59-A6C34878D82A}">
                    <a16:rowId xmlns:a16="http://schemas.microsoft.com/office/drawing/2014/main" val="3314365388"/>
                  </a:ext>
                </a:extLst>
              </a:tr>
              <a:tr h="36000">
                <a:tc>
                  <a:txBody>
                    <a:bodyPr/>
                    <a:lstStyle/>
                    <a:p>
                      <a:pPr algn="l" fontAlgn="t"/>
                      <a:r>
                        <a:rPr lang="pt-BR" sz="1400" b="0" i="0" u="none" strike="noStrike">
                          <a:solidFill>
                            <a:srgbClr val="000000"/>
                          </a:solidFill>
                          <a:effectLst/>
                          <a:latin typeface="Arial Narrow" panose="020B0606020202030204" pitchFamily="34" charset="0"/>
                        </a:rPr>
                        <a:t>Presenteei o ingresso para amigos ou familiares</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44</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44</a:t>
                      </a:r>
                    </a:p>
                  </a:txBody>
                  <a:tcPr marL="6350" marR="6350" marT="6350" marB="0" anchor="ctr"/>
                </a:tc>
                <a:extLst>
                  <a:ext uri="{0D108BD9-81ED-4DB2-BD59-A6C34878D82A}">
                    <a16:rowId xmlns:a16="http://schemas.microsoft.com/office/drawing/2014/main" val="4246621768"/>
                  </a:ext>
                </a:extLst>
              </a:tr>
              <a:tr h="36000">
                <a:tc>
                  <a:txBody>
                    <a:bodyPr/>
                    <a:lstStyle/>
                    <a:p>
                      <a:pPr algn="l" fontAlgn="t"/>
                      <a:r>
                        <a:rPr lang="pt-BR" sz="1400" b="0" i="0" u="none" strike="noStrike">
                          <a:solidFill>
                            <a:srgbClr val="000000"/>
                          </a:solidFill>
                          <a:effectLst/>
                          <a:latin typeface="Arial Narrow" panose="020B0606020202030204" pitchFamily="34" charset="0"/>
                        </a:rPr>
                        <a:t>O ingresso não foi aproveitado</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15</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16</a:t>
                      </a:r>
                    </a:p>
                  </a:txBody>
                  <a:tcPr marL="6350" marR="6350" marT="6350" marB="0" anchor="ctr"/>
                </a:tc>
                <a:extLst>
                  <a:ext uri="{0D108BD9-81ED-4DB2-BD59-A6C34878D82A}">
                    <a16:rowId xmlns:a16="http://schemas.microsoft.com/office/drawing/2014/main" val="2564834961"/>
                  </a:ext>
                </a:extLst>
              </a:tr>
              <a:tr h="36000">
                <a:tc>
                  <a:txBody>
                    <a:bodyPr/>
                    <a:lstStyle/>
                    <a:p>
                      <a:pPr algn="l" fontAlgn="t"/>
                      <a:r>
                        <a:rPr lang="pt-BR" sz="1400" b="0" i="0" u="none" strike="noStrike">
                          <a:solidFill>
                            <a:srgbClr val="000000"/>
                          </a:solidFill>
                          <a:effectLst/>
                          <a:latin typeface="Arial Narrow" panose="020B0606020202030204" pitchFamily="34" charset="0"/>
                        </a:rPr>
                        <a:t>Transferi o ingresso via site para amigos ou familiares</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11</a:t>
                      </a:r>
                    </a:p>
                  </a:txBody>
                  <a:tcPr marL="6350" marR="6350" marT="6350" marB="0" anchor="ctr"/>
                </a:tc>
                <a:tc>
                  <a:txBody>
                    <a:bodyPr/>
                    <a:lstStyle/>
                    <a:p>
                      <a:pPr algn="ctr" fontAlgn="t"/>
                      <a:r>
                        <a:rPr lang="pt-BR" sz="1400" b="0" i="0" u="none" strike="noStrike">
                          <a:solidFill>
                            <a:srgbClr val="000000"/>
                          </a:solidFill>
                          <a:effectLst/>
                          <a:latin typeface="Arial Narrow" panose="020B0606020202030204" pitchFamily="34" charset="0"/>
                        </a:rPr>
                        <a:t>9</a:t>
                      </a:r>
                    </a:p>
                  </a:txBody>
                  <a:tcPr marL="6350" marR="6350" marT="6350" marB="0" anchor="ctr"/>
                </a:tc>
                <a:extLst>
                  <a:ext uri="{0D108BD9-81ED-4DB2-BD59-A6C34878D82A}">
                    <a16:rowId xmlns:a16="http://schemas.microsoft.com/office/drawing/2014/main" val="2994696365"/>
                  </a:ext>
                </a:extLst>
              </a:tr>
              <a:tr h="36000">
                <a:tc>
                  <a:txBody>
                    <a:bodyPr/>
                    <a:lstStyle/>
                    <a:p>
                      <a:pPr algn="l" fontAlgn="t"/>
                      <a:r>
                        <a:rPr lang="pt-BR" sz="1400" b="1" i="0" u="none" strike="noStrike">
                          <a:solidFill>
                            <a:srgbClr val="000000"/>
                          </a:solidFill>
                          <a:effectLst/>
                          <a:latin typeface="Arial Narrow" panose="020B0606020202030204" pitchFamily="34" charset="0"/>
                        </a:rPr>
                        <a:t>UTILIZEI TODOS OS INGRESSOS</a:t>
                      </a:r>
                    </a:p>
                  </a:txBody>
                  <a:tcPr marL="6350" marR="6350" marT="6350" marB="0" anchor="ctr">
                    <a:solidFill>
                      <a:srgbClr val="D2D7DC"/>
                    </a:solidFill>
                  </a:tcPr>
                </a:tc>
                <a:tc>
                  <a:txBody>
                    <a:bodyPr/>
                    <a:lstStyle/>
                    <a:p>
                      <a:pPr algn="ctr" fontAlgn="t"/>
                      <a:r>
                        <a:rPr lang="pt-BR" sz="1400" b="1" i="0" u="none" strike="noStrike">
                          <a:solidFill>
                            <a:srgbClr val="000000"/>
                          </a:solidFill>
                          <a:effectLst/>
                          <a:latin typeface="Arial Narrow" panose="020B0606020202030204" pitchFamily="34" charset="0"/>
                        </a:rPr>
                        <a:t>11</a:t>
                      </a:r>
                    </a:p>
                  </a:txBody>
                  <a:tcPr marL="6350" marR="6350" marT="6350" marB="0" anchor="ctr">
                    <a:solidFill>
                      <a:srgbClr val="D2D7DC"/>
                    </a:solidFill>
                  </a:tcPr>
                </a:tc>
                <a:tc>
                  <a:txBody>
                    <a:bodyPr/>
                    <a:lstStyle/>
                    <a:p>
                      <a:pPr algn="ctr" fontAlgn="t"/>
                      <a:r>
                        <a:rPr lang="pt-BR" sz="1400" b="1" i="0" u="none" strike="noStrike">
                          <a:solidFill>
                            <a:srgbClr val="000000"/>
                          </a:solidFill>
                          <a:effectLst/>
                          <a:latin typeface="Arial Narrow" panose="020B0606020202030204" pitchFamily="34" charset="0"/>
                        </a:rPr>
                        <a:t>13</a:t>
                      </a:r>
                    </a:p>
                  </a:txBody>
                  <a:tcPr marL="6350" marR="6350" marT="6350" marB="0" anchor="ctr">
                    <a:solidFill>
                      <a:srgbClr val="D2D7DC"/>
                    </a:solidFill>
                  </a:tcPr>
                </a:tc>
                <a:extLst>
                  <a:ext uri="{0D108BD9-81ED-4DB2-BD59-A6C34878D82A}">
                    <a16:rowId xmlns:a16="http://schemas.microsoft.com/office/drawing/2014/main" val="3540340194"/>
                  </a:ext>
                </a:extLst>
              </a:tr>
            </a:tbl>
          </a:graphicData>
        </a:graphic>
      </p:graphicFrame>
      <p:sp>
        <p:nvSpPr>
          <p:cNvPr id="10" name="Google Shape;398;p33">
            <a:extLst>
              <a:ext uri="{FF2B5EF4-FFF2-40B4-BE49-F238E27FC236}">
                <a16:creationId xmlns:a16="http://schemas.microsoft.com/office/drawing/2014/main" id="{42D196E5-FD39-FDB5-438C-3B0EE63E5470}"/>
              </a:ext>
            </a:extLst>
          </p:cNvPr>
          <p:cNvSpPr txBox="1"/>
          <p:nvPr/>
        </p:nvSpPr>
        <p:spPr>
          <a:xfrm>
            <a:off x="457200" y="287179"/>
            <a:ext cx="2122714" cy="573683"/>
          </a:xfrm>
          <a:prstGeom prst="rect">
            <a:avLst/>
          </a:prstGeom>
          <a:noFill/>
          <a:ln>
            <a:noFill/>
          </a:ln>
        </p:spPr>
        <p:txBody>
          <a:bodyPr spcFirstLastPara="1" wrap="square" lIns="91425" tIns="45700" rIns="91425" bIns="45700" anchor="t" anchorCtr="0">
            <a:noAutofit/>
          </a:bodyPr>
          <a:lstStyle/>
          <a:p>
            <a:pPr>
              <a:lnSpc>
                <a:spcPct val="90000"/>
              </a:lnSpc>
            </a:pPr>
            <a:r>
              <a:rPr lang="pt-BR" sz="4400" noProof="1">
                <a:solidFill>
                  <a:srgbClr val="1C2E46"/>
                </a:solidFill>
                <a:latin typeface="Bebas Neue"/>
              </a:rPr>
              <a:t>No Show</a:t>
            </a:r>
            <a:endParaRPr lang="pt-BR" sz="4400">
              <a:solidFill>
                <a:srgbClr val="1C2E46"/>
              </a:solidFill>
              <a:latin typeface="Bebas Neue"/>
            </a:endParaRPr>
          </a:p>
          <a:p>
            <a:pPr marL="0" marR="0" lvl="0" indent="0" algn="l" rtl="0">
              <a:lnSpc>
                <a:spcPct val="90000"/>
              </a:lnSpc>
              <a:spcBef>
                <a:spcPts val="0"/>
              </a:spcBef>
              <a:spcAft>
                <a:spcPts val="0"/>
              </a:spcAft>
              <a:buNone/>
            </a:pPr>
            <a:endParaRPr lang="pt-BR" sz="4400">
              <a:solidFill>
                <a:srgbClr val="983703"/>
              </a:solidFill>
              <a:latin typeface="Allura"/>
              <a:ea typeface="Allura"/>
              <a:cs typeface="Allura"/>
              <a:sym typeface="Allura"/>
            </a:endParaRPr>
          </a:p>
        </p:txBody>
      </p:sp>
      <p:sp>
        <p:nvSpPr>
          <p:cNvPr id="11" name="CaixaDeTexto 10">
            <a:extLst>
              <a:ext uri="{FF2B5EF4-FFF2-40B4-BE49-F238E27FC236}">
                <a16:creationId xmlns:a16="http://schemas.microsoft.com/office/drawing/2014/main" id="{B59AA994-F120-F9C0-45C9-E9BDA6EC2A1B}"/>
              </a:ext>
            </a:extLst>
          </p:cNvPr>
          <p:cNvSpPr txBox="1"/>
          <p:nvPr/>
        </p:nvSpPr>
        <p:spPr>
          <a:xfrm>
            <a:off x="4851579" y="578593"/>
            <a:ext cx="5351845" cy="307777"/>
          </a:xfrm>
          <a:prstGeom prst="rect">
            <a:avLst/>
          </a:prstGeom>
          <a:noFill/>
        </p:spPr>
        <p:txBody>
          <a:bodyPr wrap="square">
            <a:spAutoFit/>
          </a:bodyPr>
          <a:lstStyle/>
          <a:p>
            <a:pPr algn="ctr"/>
            <a:r>
              <a:rPr lang="pt-BR" b="1" i="1">
                <a:solidFill>
                  <a:schemeClr val="tx1"/>
                </a:solidFill>
                <a:latin typeface="Arial Narrow" panose="020B0606020202030204" pitchFamily="34" charset="0"/>
                <a:ea typeface="+mn-ea"/>
                <a:cs typeface="+mn-cs"/>
              </a:rPr>
              <a:t>O QUE FEZ COM OS INGRESSOS DOS SHOWS QUE NÃO COMPARECEU</a:t>
            </a:r>
          </a:p>
        </p:txBody>
      </p:sp>
      <p:sp>
        <p:nvSpPr>
          <p:cNvPr id="13" name="CaixaDeTexto 12">
            <a:extLst>
              <a:ext uri="{FF2B5EF4-FFF2-40B4-BE49-F238E27FC236}">
                <a16:creationId xmlns:a16="http://schemas.microsoft.com/office/drawing/2014/main" id="{CED4E86C-C7F1-2C5C-E50C-06A000DBBD26}"/>
              </a:ext>
            </a:extLst>
          </p:cNvPr>
          <p:cNvSpPr txBox="1"/>
          <p:nvPr/>
        </p:nvSpPr>
        <p:spPr>
          <a:xfrm>
            <a:off x="6105933" y="2990561"/>
            <a:ext cx="5608511" cy="584775"/>
          </a:xfrm>
          <a:prstGeom prst="rect">
            <a:avLst/>
          </a:prstGeom>
          <a:noFill/>
        </p:spPr>
        <p:txBody>
          <a:bodyPr wrap="square">
            <a:spAutoFit/>
          </a:bodyPr>
          <a:lstStyle/>
          <a:p>
            <a:pPr algn="ctr"/>
            <a:r>
              <a:rPr lang="pt-BR" sz="1600" b="1">
                <a:solidFill>
                  <a:srgbClr val="1C2E46"/>
                </a:solidFill>
                <a:latin typeface="Calibri Light" panose="020F0302020204030204" pitchFamily="34" charset="0"/>
                <a:cs typeface="Calibri Light" panose="020F0302020204030204" pitchFamily="34" charset="0"/>
              </a:rPr>
              <a:t>RAZÕES DE NÃO TER COMPARECIDO:  </a:t>
            </a:r>
          </a:p>
          <a:p>
            <a:pPr algn="ctr"/>
            <a:r>
              <a:rPr lang="pt-BR" sz="1600" b="1">
                <a:solidFill>
                  <a:srgbClr val="1C2E46"/>
                </a:solidFill>
                <a:latin typeface="Calibri Light" panose="020F0302020204030204" pitchFamily="34" charset="0"/>
                <a:cs typeface="Calibri Light" panose="020F0302020204030204" pitchFamily="34" charset="0"/>
              </a:rPr>
              <a:t>IMPREVISTOS SÃO OS MAIS CITADOS</a:t>
            </a:r>
          </a:p>
        </p:txBody>
      </p:sp>
      <p:graphicFrame>
        <p:nvGraphicFramePr>
          <p:cNvPr id="14" name="Tabela 13">
            <a:extLst>
              <a:ext uri="{FF2B5EF4-FFF2-40B4-BE49-F238E27FC236}">
                <a16:creationId xmlns:a16="http://schemas.microsoft.com/office/drawing/2014/main" id="{56626DA6-ED36-D713-F805-CFE93546E4C3}"/>
              </a:ext>
            </a:extLst>
          </p:cNvPr>
          <p:cNvGraphicFramePr>
            <a:graphicFrameLocks noGrp="1"/>
          </p:cNvGraphicFramePr>
          <p:nvPr>
            <p:extLst>
              <p:ext uri="{D42A27DB-BD31-4B8C-83A1-F6EECF244321}">
                <p14:modId xmlns:p14="http://schemas.microsoft.com/office/powerpoint/2010/main" val="1148187583"/>
              </p:ext>
            </p:extLst>
          </p:nvPr>
        </p:nvGraphicFramePr>
        <p:xfrm>
          <a:off x="6118761" y="3513780"/>
          <a:ext cx="5529943" cy="2457850"/>
        </p:xfrm>
        <a:graphic>
          <a:graphicData uri="http://schemas.openxmlformats.org/drawingml/2006/table">
            <a:tbl>
              <a:tblPr firstRow="1" bandRow="1">
                <a:tableStyleId>{1E171933-4619-4E11-9A3F-F7608DF75F80}</a:tableStyleId>
              </a:tblPr>
              <a:tblGrid>
                <a:gridCol w="4154053">
                  <a:extLst>
                    <a:ext uri="{9D8B030D-6E8A-4147-A177-3AD203B41FA5}">
                      <a16:colId xmlns:a16="http://schemas.microsoft.com/office/drawing/2014/main" val="1723769636"/>
                    </a:ext>
                  </a:extLst>
                </a:gridCol>
                <a:gridCol w="1375890">
                  <a:extLst>
                    <a:ext uri="{9D8B030D-6E8A-4147-A177-3AD203B41FA5}">
                      <a16:colId xmlns:a16="http://schemas.microsoft.com/office/drawing/2014/main" val="2984046770"/>
                    </a:ext>
                  </a:extLst>
                </a:gridCol>
              </a:tblGrid>
              <a:tr h="493160">
                <a:tc>
                  <a:txBody>
                    <a:bodyPr/>
                    <a:lstStyle/>
                    <a:p>
                      <a:r>
                        <a:rPr lang="pt-BR" sz="1400">
                          <a:solidFill>
                            <a:schemeClr val="tx1"/>
                          </a:solidFill>
                        </a:rPr>
                        <a:t>%</a:t>
                      </a:r>
                      <a:endParaRPr lang="en-US" sz="1400">
                        <a:solidFill>
                          <a:schemeClr val="tx1"/>
                        </a:solidFill>
                        <a:latin typeface="Arial Narrow" panose="020B0606020202030204" pitchFamily="34" charset="0"/>
                      </a:endParaRPr>
                    </a:p>
                  </a:txBody>
                  <a:tcPr anchor="ctr">
                    <a:solidFill>
                      <a:srgbClr val="D2D7DC"/>
                    </a:solidFill>
                  </a:tcPr>
                </a:tc>
                <a:tc>
                  <a:txBody>
                    <a:bodyPr/>
                    <a:lstStyle/>
                    <a:p>
                      <a:pPr algn="ctr"/>
                      <a:r>
                        <a:rPr lang="pt-BR" sz="1400">
                          <a:solidFill>
                            <a:schemeClr val="tx1"/>
                          </a:solidFill>
                        </a:rPr>
                        <a:t>ASSINANTES</a:t>
                      </a:r>
                      <a:endParaRPr lang="en-US" sz="1400">
                        <a:solidFill>
                          <a:schemeClr val="tx1"/>
                        </a:solidFill>
                        <a:latin typeface="Arial Narrow" panose="020B0606020202030204" pitchFamily="34" charset="0"/>
                      </a:endParaRPr>
                    </a:p>
                  </a:txBody>
                  <a:tcPr anchor="ctr">
                    <a:solidFill>
                      <a:srgbClr val="D2D7DC"/>
                    </a:solidFill>
                  </a:tcPr>
                </a:tc>
                <a:extLst>
                  <a:ext uri="{0D108BD9-81ED-4DB2-BD59-A6C34878D82A}">
                    <a16:rowId xmlns:a16="http://schemas.microsoft.com/office/drawing/2014/main" val="2042360250"/>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Imprevistos pessoais</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65</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3314365388"/>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Imprevistos profissionais</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20</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3453267860"/>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O programa daquele concerto era menos atraente que os demais da minha série</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solidFill>
                      <a:srgbClr val="E4E0D3"/>
                    </a:solid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13</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solidFill>
                      <a:srgbClr val="E4E0D3"/>
                    </a:solidFill>
                  </a:tcPr>
                </a:tc>
                <a:extLst>
                  <a:ext uri="{0D108BD9-81ED-4DB2-BD59-A6C34878D82A}">
                    <a16:rowId xmlns:a16="http://schemas.microsoft.com/office/drawing/2014/main" val="1752449335"/>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Estava viajando (féria/trabalho)</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10</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1650578639"/>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Condições do tempo (frio, chuva)</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6</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3065943791"/>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Expectativa de trânsito ruim</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4</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692276505"/>
                  </a:ext>
                </a:extLst>
              </a:tr>
              <a:tr h="36000">
                <a:tc>
                  <a:txBody>
                    <a:bodyPr/>
                    <a:lstStyle/>
                    <a:p>
                      <a:pPr marR="0" algn="l"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Cracolândia / Falta de segurança ao redor da Sala São Paulo em razão dos drogados</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tc>
                  <a:txBody>
                    <a:bodyPr/>
                    <a:lstStyle/>
                    <a:p>
                      <a:pPr marR="0" algn="ctr" rtl="0" fontAlgn="t">
                        <a:lnSpc>
                          <a:spcPct val="100000"/>
                        </a:lnSpc>
                        <a:spcBef>
                          <a:spcPts val="0"/>
                        </a:spcBef>
                        <a:spcAft>
                          <a:spcPts val="0"/>
                        </a:spcAft>
                        <a:buClr>
                          <a:srgbClr val="000000"/>
                        </a:buClr>
                        <a:buFont typeface="Arial"/>
                      </a:pPr>
                      <a:r>
                        <a:rPr lang="pt-BR" sz="1400" b="0" u="none" strike="noStrike" cap="none">
                          <a:solidFill>
                            <a:srgbClr val="000000"/>
                          </a:solidFill>
                          <a:effectLst/>
                          <a:latin typeface="Arial Narrow" panose="020B0606020202030204" pitchFamily="34" charset="0"/>
                          <a:sym typeface="Arial"/>
                        </a:rPr>
                        <a:t>2</a:t>
                      </a:r>
                      <a:endParaRPr lang="pt-BR" sz="1400" b="0" i="0" u="none" strike="noStrike" cap="none">
                        <a:solidFill>
                          <a:srgbClr val="000000"/>
                        </a:solidFill>
                        <a:effectLst/>
                        <a:latin typeface="Arial Narrow" panose="020B0606020202030204" pitchFamily="34" charset="0"/>
                        <a:ea typeface="+mn-ea"/>
                        <a:cs typeface="+mn-cs"/>
                        <a:sym typeface="Arial"/>
                      </a:endParaRPr>
                    </a:p>
                  </a:txBody>
                  <a:tcPr marL="6350" marR="6350" marT="6350" marB="0">
                    <a:noFill/>
                  </a:tcPr>
                </a:tc>
                <a:extLst>
                  <a:ext uri="{0D108BD9-81ED-4DB2-BD59-A6C34878D82A}">
                    <a16:rowId xmlns:a16="http://schemas.microsoft.com/office/drawing/2014/main" val="4246621768"/>
                  </a:ext>
                </a:extLst>
              </a:tr>
            </a:tbl>
          </a:graphicData>
        </a:graphic>
      </p:graphicFrame>
      <p:sp>
        <p:nvSpPr>
          <p:cNvPr id="3" name="CaixaDeTexto 2">
            <a:extLst>
              <a:ext uri="{FF2B5EF4-FFF2-40B4-BE49-F238E27FC236}">
                <a16:creationId xmlns:a16="http://schemas.microsoft.com/office/drawing/2014/main" id="{C5E106BD-48B0-F6F2-C02E-86CCC41C2339}"/>
              </a:ext>
            </a:extLst>
          </p:cNvPr>
          <p:cNvSpPr txBox="1"/>
          <p:nvPr/>
        </p:nvSpPr>
        <p:spPr>
          <a:xfrm>
            <a:off x="457200" y="6396155"/>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a:solidFill>
                  <a:srgbClr val="1C2E46"/>
                </a:solidFill>
                <a:highlight>
                  <a:srgbClr val="D6D0BC"/>
                </a:highlight>
                <a:latin typeface="Bebas Neue"/>
                <a:sym typeface="Bebas Neue"/>
              </a:rPr>
              <a:t> diferença significativa (95%)</a:t>
            </a:r>
            <a:endParaRPr lang="pt-BR" sz="1100">
              <a:highlight>
                <a:srgbClr val="D6D0BC"/>
              </a:highlight>
            </a:endParaRPr>
          </a:p>
        </p:txBody>
      </p:sp>
      <p:sp>
        <p:nvSpPr>
          <p:cNvPr id="7" name="Google Shape;399;p33">
            <a:extLst>
              <a:ext uri="{FF2B5EF4-FFF2-40B4-BE49-F238E27FC236}">
                <a16:creationId xmlns:a16="http://schemas.microsoft.com/office/drawing/2014/main" id="{8BB24252-FECA-9DE7-4546-66793BADBCC1}"/>
              </a:ext>
            </a:extLst>
          </p:cNvPr>
          <p:cNvSpPr txBox="1"/>
          <p:nvPr/>
        </p:nvSpPr>
        <p:spPr>
          <a:xfrm>
            <a:off x="457200" y="914122"/>
            <a:ext cx="3937000" cy="5195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b="1">
                <a:solidFill>
                  <a:srgbClr val="1C2E46"/>
                </a:solidFill>
                <a:latin typeface="Calibri Light" panose="020F0302020204030204" pitchFamily="34" charset="0"/>
                <a:ea typeface="Calibri"/>
                <a:cs typeface="Calibri Light" panose="020F0302020204030204" pitchFamily="34" charset="0"/>
                <a:sym typeface="Calibri"/>
              </a:rPr>
              <a:t>Continua elevado o número de assinantes que deixam de comparecer a algum espetáculo. No entanto, maioria afirma que disponibilizou seu ingresso para o Banco de Ingressos</a:t>
            </a:r>
            <a:endParaRPr sz="1600" b="1">
              <a:solidFill>
                <a:srgbClr val="1C2E46"/>
              </a:solidFill>
              <a:latin typeface="Calibri Light" panose="020F0302020204030204" pitchFamily="34" charset="0"/>
              <a:cs typeface="Calibri Light" panose="020F0302020204030204" pitchFamily="34" charset="0"/>
            </a:endParaRPr>
          </a:p>
        </p:txBody>
      </p:sp>
      <p:sp>
        <p:nvSpPr>
          <p:cNvPr id="8" name="Google Shape;397;p33">
            <a:extLst>
              <a:ext uri="{FF2B5EF4-FFF2-40B4-BE49-F238E27FC236}">
                <a16:creationId xmlns:a16="http://schemas.microsoft.com/office/drawing/2014/main" id="{22D6894C-A1CD-71FB-D06D-E6A30360D2F9}"/>
              </a:ext>
            </a:extLst>
          </p:cNvPr>
          <p:cNvSpPr txBox="1"/>
          <p:nvPr/>
        </p:nvSpPr>
        <p:spPr>
          <a:xfrm>
            <a:off x="457200" y="6149934"/>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Assinantes - 378</a:t>
            </a:r>
            <a:endParaRPr/>
          </a:p>
        </p:txBody>
      </p:sp>
    </p:spTree>
    <p:extLst>
      <p:ext uri="{BB962C8B-B14F-4D97-AF65-F5344CB8AC3E}">
        <p14:creationId xmlns:p14="http://schemas.microsoft.com/office/powerpoint/2010/main" val="26886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8" name="Picture 7">
            <a:extLst>
              <a:ext uri="{FF2B5EF4-FFF2-40B4-BE49-F238E27FC236}">
                <a16:creationId xmlns:a16="http://schemas.microsoft.com/office/drawing/2014/main" id="{0E153785-4B80-2045-3082-B419E4EF60DA}"/>
              </a:ext>
            </a:extLst>
          </p:cNvPr>
          <p:cNvPicPr>
            <a:picLocks noChangeAspect="1"/>
          </p:cNvPicPr>
          <p:nvPr/>
        </p:nvPicPr>
        <p:blipFill>
          <a:blip r:embed="rId3"/>
          <a:stretch>
            <a:fillRect/>
          </a:stretch>
        </p:blipFill>
        <p:spPr>
          <a:xfrm>
            <a:off x="5473378" y="381000"/>
            <a:ext cx="5991413" cy="5741770"/>
          </a:xfrm>
          <a:prstGeom prst="rect">
            <a:avLst/>
          </a:prstGeom>
        </p:spPr>
      </p:pic>
      <p:sp>
        <p:nvSpPr>
          <p:cNvPr id="2" name="Google Shape;195;p26">
            <a:extLst>
              <a:ext uri="{FF2B5EF4-FFF2-40B4-BE49-F238E27FC236}">
                <a16:creationId xmlns:a16="http://schemas.microsoft.com/office/drawing/2014/main" id="{5D55DF17-899C-B9C7-267A-76ECEE94F721}"/>
              </a:ext>
            </a:extLst>
          </p:cNvPr>
          <p:cNvSpPr txBox="1"/>
          <p:nvPr/>
        </p:nvSpPr>
        <p:spPr>
          <a:xfrm>
            <a:off x="646631" y="2024743"/>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6</a:t>
            </a:r>
            <a:endParaRPr/>
          </a:p>
        </p:txBody>
      </p:sp>
      <p:sp>
        <p:nvSpPr>
          <p:cNvPr id="4" name="Google Shape;196;p26">
            <a:extLst>
              <a:ext uri="{FF2B5EF4-FFF2-40B4-BE49-F238E27FC236}">
                <a16:creationId xmlns:a16="http://schemas.microsoft.com/office/drawing/2014/main" id="{EB7E8C90-E295-45E9-240E-58D04DD93427}"/>
              </a:ext>
            </a:extLst>
          </p:cNvPr>
          <p:cNvSpPr txBox="1"/>
          <p:nvPr/>
        </p:nvSpPr>
        <p:spPr>
          <a:xfrm>
            <a:off x="315685" y="3509616"/>
            <a:ext cx="5157693" cy="92328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Aprendizados</a:t>
            </a:r>
            <a:endParaRPr sz="5400" b="1">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630233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144224-317F-0A12-D740-F9E166BF68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47</a:t>
            </a:fld>
            <a:endParaRPr lang="pt-BR"/>
          </a:p>
        </p:txBody>
      </p:sp>
      <p:sp>
        <p:nvSpPr>
          <p:cNvPr id="3" name="Google Shape;205;p27">
            <a:extLst>
              <a:ext uri="{FF2B5EF4-FFF2-40B4-BE49-F238E27FC236}">
                <a16:creationId xmlns:a16="http://schemas.microsoft.com/office/drawing/2014/main" id="{BDCD3272-FE0C-C49E-D836-4F876B5EDF5C}"/>
              </a:ext>
            </a:extLst>
          </p:cNvPr>
          <p:cNvSpPr txBox="1"/>
          <p:nvPr/>
        </p:nvSpPr>
        <p:spPr>
          <a:xfrm>
            <a:off x="438150" y="728045"/>
            <a:ext cx="10013950" cy="672130"/>
          </a:xfrm>
          <a:prstGeom prst="rect">
            <a:avLst/>
          </a:prstGeom>
          <a:noFill/>
          <a:ln>
            <a:noFill/>
          </a:ln>
        </p:spPr>
        <p:txBody>
          <a:bodyPr spcFirstLastPara="1" wrap="square" lIns="91425" tIns="45700" rIns="91425" bIns="45700" anchor="t" anchorCtr="0">
            <a:noAutofit/>
          </a:bodyPr>
          <a:lstStyle/>
          <a:p>
            <a:pPr marL="0" marR="0" lvl="0" indent="0" algn="l" rtl="0">
              <a:lnSpc>
                <a:spcPct val="75757"/>
              </a:lnSpc>
              <a:spcBef>
                <a:spcPts val="0"/>
              </a:spcBef>
              <a:spcAft>
                <a:spcPts val="0"/>
              </a:spcAft>
              <a:buNone/>
            </a:pPr>
            <a:r>
              <a:rPr lang="pt-BR" sz="6000">
                <a:solidFill>
                  <a:srgbClr val="95874D"/>
                </a:solidFill>
                <a:latin typeface="Bebas Neue"/>
                <a:ea typeface="Bebas Neue"/>
                <a:cs typeface="Bebas Neue"/>
                <a:sym typeface="Bebas Neue"/>
              </a:rPr>
              <a:t>SOBRE OS FREQUENTADORES</a:t>
            </a:r>
            <a:endParaRPr sz="1200"/>
          </a:p>
        </p:txBody>
      </p:sp>
      <p:sp>
        <p:nvSpPr>
          <p:cNvPr id="4" name="Google Shape;207;p27">
            <a:extLst>
              <a:ext uri="{FF2B5EF4-FFF2-40B4-BE49-F238E27FC236}">
                <a16:creationId xmlns:a16="http://schemas.microsoft.com/office/drawing/2014/main" id="{DEA674D5-4124-C011-1BCF-8396AA2DE63A}"/>
              </a:ext>
            </a:extLst>
          </p:cNvPr>
          <p:cNvSpPr txBox="1"/>
          <p:nvPr/>
        </p:nvSpPr>
        <p:spPr>
          <a:xfrm>
            <a:off x="554775" y="1472770"/>
            <a:ext cx="11367770" cy="598559"/>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pPr>
            <a:r>
              <a:rPr lang="pt-BR" sz="2000" b="1">
                <a:solidFill>
                  <a:srgbClr val="1C2E46"/>
                </a:solidFill>
                <a:latin typeface="Calibri Light" panose="020F0302020204030204" pitchFamily="34" charset="0"/>
                <a:ea typeface="Calibri"/>
                <a:cs typeface="Calibri Light" panose="020F0302020204030204" pitchFamily="34" charset="0"/>
                <a:sym typeface="Calibri"/>
              </a:rPr>
              <a:t>Parece que a Osesp vem recuperando sua frequência (consequências da Pandemia).</a:t>
            </a:r>
          </a:p>
          <a:p>
            <a:pPr marR="0" lvl="0" algn="l" rtl="0">
              <a:lnSpc>
                <a:spcPct val="100000"/>
              </a:lnSpc>
              <a:spcBef>
                <a:spcPts val="0"/>
              </a:spcBef>
              <a:spcAft>
                <a:spcPts val="0"/>
              </a:spcAft>
            </a:pPr>
            <a:r>
              <a:rPr lang="pt-BR" sz="2000" b="1">
                <a:solidFill>
                  <a:srgbClr val="1C2E46"/>
                </a:solidFill>
                <a:latin typeface="Calibri Light" panose="020F0302020204030204" pitchFamily="34" charset="0"/>
                <a:ea typeface="Calibri"/>
                <a:cs typeface="Calibri Light" panose="020F0302020204030204" pitchFamily="34" charset="0"/>
                <a:sym typeface="Calibri"/>
              </a:rPr>
              <a:t>Em 2023 observa-se uma maior DIVERSIDADE (menos espectadores de classe A) e uma maior PRESENÇA EXCLUSIVA na Osesp (menor incidência de outras orquestras).</a:t>
            </a: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2"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1"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sz="1800" b="1">
              <a:latin typeface="Calibri Light" panose="020F0302020204030204" pitchFamily="34" charset="0"/>
              <a:cs typeface="Calibri Light" panose="020F0302020204030204" pitchFamily="34" charset="0"/>
            </a:endParaRPr>
          </a:p>
        </p:txBody>
      </p:sp>
      <p:graphicFrame>
        <p:nvGraphicFramePr>
          <p:cNvPr id="6" name="Tabela 5">
            <a:extLst>
              <a:ext uri="{FF2B5EF4-FFF2-40B4-BE49-F238E27FC236}">
                <a16:creationId xmlns:a16="http://schemas.microsoft.com/office/drawing/2014/main" id="{7FACC379-4E5C-2A87-F4AA-7C7A875512AD}"/>
              </a:ext>
            </a:extLst>
          </p:cNvPr>
          <p:cNvGraphicFramePr>
            <a:graphicFrameLocks noGrp="1"/>
          </p:cNvGraphicFramePr>
          <p:nvPr>
            <p:extLst>
              <p:ext uri="{D42A27DB-BD31-4B8C-83A1-F6EECF244321}">
                <p14:modId xmlns:p14="http://schemas.microsoft.com/office/powerpoint/2010/main" val="2667471765"/>
              </p:ext>
            </p:extLst>
          </p:nvPr>
        </p:nvGraphicFramePr>
        <p:xfrm>
          <a:off x="694660" y="2566030"/>
          <a:ext cx="11088000" cy="4166078"/>
        </p:xfrm>
        <a:graphic>
          <a:graphicData uri="http://schemas.openxmlformats.org/drawingml/2006/table">
            <a:tbl>
              <a:tblPr firstRow="1" bandRow="1">
                <a:tableStyleId>{92475FB8-E0E0-4428-AE14-0C280B31417A}</a:tableStyleId>
              </a:tblPr>
              <a:tblGrid>
                <a:gridCol w="5544000">
                  <a:extLst>
                    <a:ext uri="{9D8B030D-6E8A-4147-A177-3AD203B41FA5}">
                      <a16:colId xmlns:a16="http://schemas.microsoft.com/office/drawing/2014/main" val="2367448913"/>
                    </a:ext>
                  </a:extLst>
                </a:gridCol>
                <a:gridCol w="5544000">
                  <a:extLst>
                    <a:ext uri="{9D8B030D-6E8A-4147-A177-3AD203B41FA5}">
                      <a16:colId xmlns:a16="http://schemas.microsoft.com/office/drawing/2014/main" val="1490339935"/>
                    </a:ext>
                  </a:extLst>
                </a:gridCol>
              </a:tblGrid>
              <a:tr h="432088">
                <a:tc>
                  <a:txBody>
                    <a:bodyPr/>
                    <a:lstStyle/>
                    <a:p>
                      <a:pPr marL="0" marR="0" lvl="0" indent="0" algn="ctr" rtl="0">
                        <a:lnSpc>
                          <a:spcPct val="100000"/>
                        </a:lnSpc>
                        <a:spcBef>
                          <a:spcPts val="0"/>
                        </a:spcBef>
                        <a:spcAft>
                          <a:spcPts val="0"/>
                        </a:spcAft>
                        <a:buFont typeface="Arial" panose="020B0604020202020204" pitchFamily="34" charset="0"/>
                        <a:buNone/>
                      </a:pPr>
                      <a:r>
                        <a:rPr lang="pt-BR" sz="2000">
                          <a:solidFill>
                            <a:srgbClr val="1C2E46"/>
                          </a:solidFill>
                        </a:rPr>
                        <a:t>CONCLUSÕES</a:t>
                      </a:r>
                      <a:endParaRPr lang="en-US" sz="2000">
                        <a:solidFill>
                          <a:srgbClr val="1C2E46"/>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chemeClr val="bg1"/>
                        </a:buClr>
                        <a:buFont typeface="Wingdings" panose="05000000000000000000" pitchFamily="2" charset="2"/>
                        <a:buNone/>
                      </a:pPr>
                      <a:r>
                        <a:rPr lang="pt-BR" sz="2000">
                          <a:solidFill>
                            <a:srgbClr val="95874D"/>
                          </a:solidFill>
                        </a:rPr>
                        <a:t>RECOMENDAÇÕES</a:t>
                      </a:r>
                      <a:endParaRPr lang="en-US" sz="2000">
                        <a:solidFill>
                          <a:srgbClr val="95874D"/>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986073098"/>
                  </a:ext>
                </a:extLst>
              </a:tr>
              <a:tr h="656764">
                <a:tc>
                  <a:txBody>
                    <a:bodyPr/>
                    <a:lstStyle/>
                    <a:p>
                      <a:pPr marL="285750" marR="0" lvl="0" indent="-285750" algn="l" rtl="0">
                        <a:lnSpc>
                          <a:spcPct val="100000"/>
                        </a:lnSpc>
                        <a:spcBef>
                          <a:spcPts val="0"/>
                        </a:spcBef>
                        <a:spcAft>
                          <a:spcPts val="0"/>
                        </a:spcAft>
                        <a:buFont typeface="Arial" panose="020B0604020202020204" pitchFamily="34" charset="0"/>
                        <a:buChar char="•"/>
                      </a:pPr>
                      <a:r>
                        <a:rPr lang="pt-BR" sz="1600" b="1">
                          <a:solidFill>
                            <a:srgbClr val="1C2E46"/>
                          </a:solidFill>
                          <a:latin typeface="Calibri Light" panose="020F0302020204030204" pitchFamily="34" charset="0"/>
                          <a:ea typeface="Calibri"/>
                          <a:cs typeface="Calibri Light" panose="020F0302020204030204" pitchFamily="34" charset="0"/>
                          <a:sym typeface="Calibri"/>
                        </a:rPr>
                        <a:t>Quase metade dos espectadores não chegam a Sala São Paulo em carro particular</a:t>
                      </a:r>
                      <a:endParaRPr lang="en-US" sz="1600">
                        <a:solidFill>
                          <a:srgbClr val="1C2E46"/>
                        </a:solidFil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a:solidFill>
                            <a:srgbClr val="95874D"/>
                          </a:solidFill>
                          <a:latin typeface="Calibri" panose="020F0502020204030204" pitchFamily="34" charset="0"/>
                          <a:ea typeface="Calibri"/>
                          <a:cs typeface="Calibri" panose="020F0502020204030204" pitchFamily="34" charset="0"/>
                          <a:sym typeface="Calibri"/>
                        </a:rPr>
                        <a:t>Atenção a segurança e a sinalizações</a:t>
                      </a:r>
                    </a:p>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a:solidFill>
                            <a:srgbClr val="95874D"/>
                          </a:solidFill>
                          <a:latin typeface="Calibri" panose="020F0502020204030204" pitchFamily="34" charset="0"/>
                          <a:ea typeface="Calibri"/>
                          <a:cs typeface="Calibri" panose="020F0502020204030204" pitchFamily="34" charset="0"/>
                          <a:sym typeface="Calibri"/>
                        </a:rPr>
                        <a:t>Oportunidade de “venda casada”/pacotes (ingressos + taxi)</a:t>
                      </a:r>
                      <a:endParaRPr lang="en-US" sz="1600" b="0">
                        <a:solidFill>
                          <a:srgbClr val="95874D"/>
                        </a:solidFill>
                        <a:latin typeface="Calibri" panose="020F0502020204030204" pitchFamily="34" charset="0"/>
                        <a:cs typeface="Calibri" panose="020F0502020204030204" pitchFamily="34" charset="0"/>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593709140"/>
                  </a:ext>
                </a:extLst>
              </a:tr>
              <a:tr h="637076">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pt-BR" sz="1600" b="1" i="0" u="none" strike="noStrike" cap="none">
                          <a:solidFill>
                            <a:srgbClr val="1C2E46"/>
                          </a:solidFill>
                          <a:latin typeface="Calibri Light" panose="020F0302020204030204" pitchFamily="34" charset="0"/>
                          <a:cs typeface="Calibri Light" panose="020F0302020204030204" pitchFamily="34" charset="0"/>
                          <a:sym typeface="Arial"/>
                        </a:rPr>
                        <a:t>Praticamente 100% dos frequentadores se informam sobre a Osesp usando, pelo menos, um meio digital</a:t>
                      </a:r>
                      <a:endParaRPr lang="en-US" sz="16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indent="-285750">
                        <a:buClr>
                          <a:srgbClr val="95874D"/>
                        </a:buClr>
                        <a:buFont typeface="Wingdings" panose="05000000000000000000" pitchFamily="2" charset="2"/>
                        <a:buChar char="§"/>
                      </a:pPr>
                      <a:r>
                        <a:rPr lang="pt-BR" sz="1600" b="0">
                          <a:solidFill>
                            <a:srgbClr val="95874D"/>
                          </a:solidFill>
                          <a:latin typeface="Calibri" panose="020F0502020204030204" pitchFamily="34" charset="0"/>
                          <a:cs typeface="Calibri" panose="020F0502020204030204" pitchFamily="34" charset="0"/>
                        </a:rPr>
                        <a:t>Foco nos sites (conteúdo e navegação)</a:t>
                      </a:r>
                    </a:p>
                    <a:p>
                      <a:pPr marL="285750" indent="-285750">
                        <a:buClr>
                          <a:srgbClr val="95874D"/>
                        </a:buClr>
                        <a:buFont typeface="Wingdings" panose="05000000000000000000" pitchFamily="2" charset="2"/>
                        <a:buChar char="§"/>
                      </a:pPr>
                      <a:r>
                        <a:rPr lang="pt-BR" sz="1600" b="0">
                          <a:solidFill>
                            <a:srgbClr val="95874D"/>
                          </a:solidFill>
                          <a:latin typeface="Calibri" panose="020F0502020204030204" pitchFamily="34" charset="0"/>
                          <a:cs typeface="Calibri" panose="020F0502020204030204" pitchFamily="34" charset="0"/>
                        </a:rPr>
                        <a:t>Atenção aos e-mails (conteúdos são relevantes mas, espectadores não estão totalmente satisfeitos com a frequência)</a:t>
                      </a:r>
                      <a:endParaRPr lang="en-US" sz="1600" b="0">
                        <a:solidFill>
                          <a:srgbClr val="95874D"/>
                        </a:solidFill>
                        <a:latin typeface="Calibri" panose="020F0502020204030204" pitchFamily="34" charset="0"/>
                        <a:cs typeface="Calibri" panose="020F0502020204030204" pitchFamily="34" charset="0"/>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52770611"/>
                  </a:ext>
                </a:extLst>
              </a:tr>
              <a:tr h="455946">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pt-BR" sz="1600" b="1" i="0" u="none" strike="noStrike" cap="none">
                          <a:solidFill>
                            <a:srgbClr val="1C2E46"/>
                          </a:solidFill>
                          <a:latin typeface="Calibri Light" panose="020F0302020204030204" pitchFamily="34" charset="0"/>
                          <a:cs typeface="Calibri Light" panose="020F0302020204030204" pitchFamily="34" charset="0"/>
                          <a:sym typeface="Arial"/>
                        </a:rPr>
                        <a:t>Embora acreditem que o desenvolvimento da musicalidade desde cedo seja relevante, ainda é baixa a presença de crianças nos espetáculos da Osesp. </a:t>
                      </a:r>
                    </a:p>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pt-BR" sz="1600" b="1" i="0" u="none" strike="noStrike" cap="none">
                          <a:solidFill>
                            <a:srgbClr val="1C2E46"/>
                          </a:solidFill>
                          <a:latin typeface="Calibri Light" panose="020F0302020204030204" pitchFamily="34" charset="0"/>
                          <a:cs typeface="Calibri Light" panose="020F0302020204030204" pitchFamily="34" charset="0"/>
                          <a:sym typeface="Arial"/>
                        </a:rPr>
                        <a:t>Grande parte desconhece a existência de uma programação específica para esse target.</a:t>
                      </a:r>
                      <a:endParaRPr lang="en-US" sz="16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i="0" u="none" strike="noStrike" cap="none">
                          <a:solidFill>
                            <a:srgbClr val="95874D"/>
                          </a:solidFill>
                          <a:latin typeface="Calibri" panose="020F0502020204030204" pitchFamily="34" charset="0"/>
                          <a:cs typeface="Calibri" panose="020F0502020204030204" pitchFamily="34" charset="0"/>
                          <a:sym typeface="Arial"/>
                        </a:rPr>
                        <a:t>Comunicar as iniciativas voltadas para o público infanto-juvenil.</a:t>
                      </a:r>
                    </a:p>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i="0" u="none" strike="noStrike" cap="none">
                          <a:solidFill>
                            <a:srgbClr val="95874D"/>
                          </a:solidFill>
                          <a:latin typeface="Calibri" panose="020F0502020204030204" pitchFamily="34" charset="0"/>
                          <a:cs typeface="Calibri" panose="020F0502020204030204" pitchFamily="34" charset="0"/>
                          <a:sym typeface="Arial"/>
                        </a:rPr>
                        <a:t>Desenvolver mais programas específicos para o target (trilhas de filmes, apresentações interativas e programas educativos).</a:t>
                      </a:r>
                    </a:p>
                    <a:p>
                      <a:pPr marL="285750" marR="0" lvl="0" indent="-285750" algn="l" rtl="0">
                        <a:lnSpc>
                          <a:spcPct val="100000"/>
                        </a:lnSpc>
                        <a:spcBef>
                          <a:spcPts val="0"/>
                        </a:spcBef>
                        <a:spcAft>
                          <a:spcPts val="0"/>
                        </a:spcAft>
                        <a:buClr>
                          <a:srgbClr val="95874D"/>
                        </a:buClr>
                        <a:buFont typeface="Wingdings" panose="05000000000000000000" pitchFamily="2" charset="2"/>
                        <a:buChar char="§"/>
                      </a:pPr>
                      <a:endParaRPr lang="en-US" sz="1600" b="0" i="0" u="none" strike="noStrike" cap="none">
                        <a:solidFill>
                          <a:srgbClr val="95874D"/>
                        </a:solidFill>
                        <a:latin typeface="Calibri" panose="020F0502020204030204" pitchFamily="34" charset="0"/>
                        <a:cs typeface="Calibri" panose="020F0502020204030204" pitchFamily="34" charset="0"/>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887281684"/>
                  </a:ext>
                </a:extLst>
              </a:tr>
              <a:tr h="455946">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endParaRPr lang="en-US" sz="16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endParaRPr lang="en-US" sz="1600" b="1" i="0" u="none" strike="noStrike" cap="none">
                        <a:solidFill>
                          <a:srgbClr val="95874D"/>
                        </a:solidFill>
                        <a:latin typeface="Calibri Light" panose="020F0302020204030204" pitchFamily="34" charset="0"/>
                        <a:cs typeface="Calibri Light" panose="020F0302020204030204" pitchFamily="34" charset="0"/>
                        <a:sym typeface="Aria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963569650"/>
                  </a:ext>
                </a:extLst>
              </a:tr>
            </a:tbl>
          </a:graphicData>
        </a:graphic>
      </p:graphicFrame>
    </p:spTree>
    <p:extLst>
      <p:ext uri="{BB962C8B-B14F-4D97-AF65-F5344CB8AC3E}">
        <p14:creationId xmlns:p14="http://schemas.microsoft.com/office/powerpoint/2010/main" val="20948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144224-317F-0A12-D740-F9E166BF68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48</a:t>
            </a:fld>
            <a:endParaRPr lang="pt-BR"/>
          </a:p>
        </p:txBody>
      </p:sp>
      <p:sp>
        <p:nvSpPr>
          <p:cNvPr id="3" name="Google Shape;205;p27">
            <a:extLst>
              <a:ext uri="{FF2B5EF4-FFF2-40B4-BE49-F238E27FC236}">
                <a16:creationId xmlns:a16="http://schemas.microsoft.com/office/drawing/2014/main" id="{BDCD3272-FE0C-C49E-D836-4F876B5EDF5C}"/>
              </a:ext>
            </a:extLst>
          </p:cNvPr>
          <p:cNvSpPr txBox="1"/>
          <p:nvPr/>
        </p:nvSpPr>
        <p:spPr>
          <a:xfrm>
            <a:off x="438150" y="728045"/>
            <a:ext cx="10013950" cy="672130"/>
          </a:xfrm>
          <a:prstGeom prst="rect">
            <a:avLst/>
          </a:prstGeom>
          <a:noFill/>
          <a:ln>
            <a:noFill/>
          </a:ln>
        </p:spPr>
        <p:txBody>
          <a:bodyPr spcFirstLastPara="1" wrap="square" lIns="91425" tIns="45700" rIns="91425" bIns="45700" anchor="t" anchorCtr="0">
            <a:noAutofit/>
          </a:bodyPr>
          <a:lstStyle/>
          <a:p>
            <a:pPr marL="0" marR="0" lvl="0" indent="0" algn="l" rtl="0">
              <a:lnSpc>
                <a:spcPct val="75757"/>
              </a:lnSpc>
              <a:spcBef>
                <a:spcPts val="0"/>
              </a:spcBef>
              <a:spcAft>
                <a:spcPts val="0"/>
              </a:spcAft>
              <a:buNone/>
            </a:pPr>
            <a:r>
              <a:rPr lang="pt-BR" sz="6000">
                <a:solidFill>
                  <a:srgbClr val="95874D"/>
                </a:solidFill>
                <a:latin typeface="Bebas Neue"/>
                <a:ea typeface="Bebas Neue"/>
                <a:cs typeface="Bebas Neue"/>
                <a:sym typeface="Bebas Neue"/>
              </a:rPr>
              <a:t>AVALIAÇÃO OSESP</a:t>
            </a:r>
            <a:endParaRPr sz="1200"/>
          </a:p>
        </p:txBody>
      </p:sp>
      <p:sp>
        <p:nvSpPr>
          <p:cNvPr id="4" name="Google Shape;207;p27">
            <a:extLst>
              <a:ext uri="{FF2B5EF4-FFF2-40B4-BE49-F238E27FC236}">
                <a16:creationId xmlns:a16="http://schemas.microsoft.com/office/drawing/2014/main" id="{DEA674D5-4124-C011-1BCF-8396AA2DE63A}"/>
              </a:ext>
            </a:extLst>
          </p:cNvPr>
          <p:cNvSpPr txBox="1"/>
          <p:nvPr/>
        </p:nvSpPr>
        <p:spPr>
          <a:xfrm>
            <a:off x="533252" y="1577915"/>
            <a:ext cx="10280059" cy="598559"/>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pPr>
            <a:r>
              <a:rPr lang="pt-BR" sz="2000" b="1">
                <a:solidFill>
                  <a:srgbClr val="1C2E46"/>
                </a:solidFill>
                <a:latin typeface="Calibri Light" panose="020F0302020204030204" pitchFamily="34" charset="0"/>
                <a:ea typeface="Calibri"/>
                <a:cs typeface="Calibri Light" panose="020F0302020204030204" pitchFamily="34" charset="0"/>
                <a:sym typeface="Calibri"/>
              </a:rPr>
              <a:t>A Osesp mantém seus altos índices de NPS, principalmente, entre Compradores Avulsos </a:t>
            </a: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2"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1"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sz="1800" b="1">
              <a:latin typeface="Calibri Light" panose="020F0302020204030204" pitchFamily="34" charset="0"/>
              <a:cs typeface="Calibri Light" panose="020F0302020204030204" pitchFamily="34" charset="0"/>
            </a:endParaRPr>
          </a:p>
        </p:txBody>
      </p:sp>
      <p:graphicFrame>
        <p:nvGraphicFramePr>
          <p:cNvPr id="6" name="Tabela 5">
            <a:extLst>
              <a:ext uri="{FF2B5EF4-FFF2-40B4-BE49-F238E27FC236}">
                <a16:creationId xmlns:a16="http://schemas.microsoft.com/office/drawing/2014/main" id="{7FACC379-4E5C-2A87-F4AA-7C7A875512AD}"/>
              </a:ext>
            </a:extLst>
          </p:cNvPr>
          <p:cNvGraphicFramePr>
            <a:graphicFrameLocks noGrp="1"/>
          </p:cNvGraphicFramePr>
          <p:nvPr>
            <p:extLst>
              <p:ext uri="{D42A27DB-BD31-4B8C-83A1-F6EECF244321}">
                <p14:modId xmlns:p14="http://schemas.microsoft.com/office/powerpoint/2010/main" val="2429526937"/>
              </p:ext>
            </p:extLst>
          </p:nvPr>
        </p:nvGraphicFramePr>
        <p:xfrm>
          <a:off x="694660" y="2061995"/>
          <a:ext cx="11088000" cy="3222452"/>
        </p:xfrm>
        <a:graphic>
          <a:graphicData uri="http://schemas.openxmlformats.org/drawingml/2006/table">
            <a:tbl>
              <a:tblPr firstRow="1" bandRow="1">
                <a:tableStyleId>{92475FB8-E0E0-4428-AE14-0C280B31417A}</a:tableStyleId>
              </a:tblPr>
              <a:tblGrid>
                <a:gridCol w="5544000">
                  <a:extLst>
                    <a:ext uri="{9D8B030D-6E8A-4147-A177-3AD203B41FA5}">
                      <a16:colId xmlns:a16="http://schemas.microsoft.com/office/drawing/2014/main" val="2367448913"/>
                    </a:ext>
                  </a:extLst>
                </a:gridCol>
                <a:gridCol w="5544000">
                  <a:extLst>
                    <a:ext uri="{9D8B030D-6E8A-4147-A177-3AD203B41FA5}">
                      <a16:colId xmlns:a16="http://schemas.microsoft.com/office/drawing/2014/main" val="1490339935"/>
                    </a:ext>
                  </a:extLst>
                </a:gridCol>
              </a:tblGrid>
              <a:tr h="432088">
                <a:tc>
                  <a:txBody>
                    <a:bodyPr/>
                    <a:lstStyle/>
                    <a:p>
                      <a:pPr marL="0" marR="0" lvl="0" indent="0" algn="ctr" rtl="0">
                        <a:lnSpc>
                          <a:spcPct val="100000"/>
                        </a:lnSpc>
                        <a:spcBef>
                          <a:spcPts val="0"/>
                        </a:spcBef>
                        <a:spcAft>
                          <a:spcPts val="0"/>
                        </a:spcAft>
                        <a:buFont typeface="Arial" panose="020B0604020202020204" pitchFamily="34" charset="0"/>
                        <a:buNone/>
                      </a:pPr>
                      <a:r>
                        <a:rPr lang="pt-BR" sz="2000">
                          <a:solidFill>
                            <a:srgbClr val="1C2E46"/>
                          </a:solidFill>
                        </a:rPr>
                        <a:t>CONCLUSÕES</a:t>
                      </a:r>
                      <a:endParaRPr lang="en-US" sz="2000">
                        <a:solidFill>
                          <a:srgbClr val="1C2E46"/>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chemeClr val="bg1"/>
                        </a:buClr>
                        <a:buFont typeface="Wingdings" panose="05000000000000000000" pitchFamily="2" charset="2"/>
                        <a:buNone/>
                      </a:pPr>
                      <a:r>
                        <a:rPr lang="pt-BR" sz="2000">
                          <a:solidFill>
                            <a:srgbClr val="95874D"/>
                          </a:solidFill>
                        </a:rPr>
                        <a:t>RECOMENDAÇÕES</a:t>
                      </a:r>
                      <a:endParaRPr lang="en-US" sz="2000">
                        <a:solidFill>
                          <a:srgbClr val="95874D"/>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986073098"/>
                  </a:ext>
                </a:extLst>
              </a:tr>
              <a:tr h="656764">
                <a:tc>
                  <a:txBody>
                    <a:bodyPr/>
                    <a:lstStyle/>
                    <a:p>
                      <a:pPr marL="285750" marR="0" lvl="0" indent="-285750" algn="l" rtl="0">
                        <a:lnSpc>
                          <a:spcPct val="100000"/>
                        </a:lnSpc>
                        <a:spcBef>
                          <a:spcPts val="0"/>
                        </a:spcBef>
                        <a:spcAft>
                          <a:spcPts val="0"/>
                        </a:spcAft>
                        <a:buFont typeface="Arial" panose="020B0604020202020204" pitchFamily="34" charset="0"/>
                        <a:buChar char="•"/>
                      </a:pPr>
                      <a:r>
                        <a:rPr lang="pt-BR" sz="1600" b="1">
                          <a:solidFill>
                            <a:srgbClr val="1C2E46"/>
                          </a:solidFill>
                          <a:latin typeface="Calibri Light" panose="020F0302020204030204" pitchFamily="34" charset="0"/>
                          <a:ea typeface="Calibri"/>
                          <a:cs typeface="Calibri Light" panose="020F0302020204030204" pitchFamily="34" charset="0"/>
                          <a:sym typeface="Calibri"/>
                        </a:rPr>
                        <a:t>Espectadores também se mostram bastante satisfeitos</a:t>
                      </a:r>
                    </a:p>
                    <a:p>
                      <a:pPr marL="285750" marR="0" lvl="0" indent="-285750" algn="l" rtl="0">
                        <a:lnSpc>
                          <a:spcPct val="100000"/>
                        </a:lnSpc>
                        <a:spcBef>
                          <a:spcPts val="0"/>
                        </a:spcBef>
                        <a:spcAft>
                          <a:spcPts val="0"/>
                        </a:spcAft>
                        <a:buFont typeface="Arial" panose="020B0604020202020204" pitchFamily="34" charset="0"/>
                        <a:buChar char="•"/>
                      </a:pPr>
                      <a:r>
                        <a:rPr lang="pt-BR" sz="1600" b="1">
                          <a:solidFill>
                            <a:srgbClr val="1C2E46"/>
                          </a:solidFill>
                          <a:latin typeface="Calibri Light" panose="020F0302020204030204" pitchFamily="34" charset="0"/>
                          <a:cs typeface="Calibri Light" panose="020F0302020204030204" pitchFamily="34" charset="0"/>
                          <a:sym typeface="Calibri"/>
                        </a:rPr>
                        <a:t>As avaliações dos ‘atributos’ são positivas entre os dois targets</a:t>
                      </a:r>
                      <a:endParaRPr lang="en-US" sz="1600">
                        <a:solidFill>
                          <a:srgbClr val="1C2E46"/>
                        </a:solidFil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90000"/>
                        </a:lnSpc>
                        <a:spcBef>
                          <a:spcPts val="0"/>
                        </a:spcBef>
                        <a:spcAft>
                          <a:spcPts val="0"/>
                        </a:spcAft>
                        <a:buClr>
                          <a:srgbClr val="95874D"/>
                        </a:buClr>
                        <a:buFont typeface="Arial" panose="020B0604020202020204" pitchFamily="34" charset="0"/>
                        <a:buChar char="•"/>
                      </a:pPr>
                      <a:r>
                        <a:rPr lang="pt-BR" sz="1600" b="1">
                          <a:solidFill>
                            <a:srgbClr val="95874D"/>
                          </a:solidFill>
                          <a:latin typeface="Calibri Light" panose="020F0302020204030204" pitchFamily="34" charset="0"/>
                          <a:ea typeface="Calibri"/>
                          <a:cs typeface="Calibri Light" panose="020F0302020204030204" pitchFamily="34" charset="0"/>
                          <a:sym typeface="Calibri"/>
                        </a:rPr>
                        <a:t>Ser uma orquestra de nível internacional poderia ser foco de comunicação pois impacta positivamente para a satisfação.</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593709140"/>
                  </a:ext>
                </a:extLst>
              </a:tr>
              <a:tr h="455946">
                <a:tc>
                  <a:txBody>
                    <a:bodyPr/>
                    <a:lstStyle/>
                    <a:p>
                      <a:pPr marL="285750" marR="0" lvl="0" indent="-285750" algn="l" rtl="0">
                        <a:lnSpc>
                          <a:spcPct val="100000"/>
                        </a:lnSpc>
                        <a:spcBef>
                          <a:spcPts val="0"/>
                        </a:spcBef>
                        <a:spcAft>
                          <a:spcPts val="0"/>
                        </a:spcAft>
                        <a:buClr>
                          <a:srgbClr val="000000"/>
                        </a:buClr>
                        <a:buFont typeface="Arial" panose="020B0604020202020204" pitchFamily="34" charset="0"/>
                        <a:buChar char="•"/>
                      </a:pPr>
                      <a:r>
                        <a:rPr lang="pt-BR" sz="1600" b="1" i="0" u="none" strike="noStrike" cap="none">
                          <a:solidFill>
                            <a:srgbClr val="1C2E46"/>
                          </a:solidFill>
                          <a:latin typeface="Calibri Light" panose="020F0302020204030204" pitchFamily="34" charset="0"/>
                          <a:cs typeface="Calibri Light" panose="020F0302020204030204" pitchFamily="34" charset="0"/>
                          <a:sym typeface="Arial"/>
                        </a:rPr>
                        <a:t>Repertório é um ponto importante de avaliação. Maioria quer manter, mas há aqueles que gostariam de inovações. A programação é escolhida a partir das obras e compositores, com destaque para o Romântico</a:t>
                      </a:r>
                      <a:endParaRPr lang="en-US" sz="1600" b="1" i="0" u="none" strike="noStrike" cap="none">
                        <a:solidFill>
                          <a:srgbClr val="1C2E46"/>
                        </a:solidFill>
                        <a:latin typeface="Calibri Light" panose="020F0302020204030204" pitchFamily="34" charset="0"/>
                        <a:cs typeface="Calibri Light" panose="020F0302020204030204" pitchFamily="34" charset="0"/>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95874D"/>
                        </a:buClr>
                        <a:buFont typeface="Arial" panose="020B0604020202020204" pitchFamily="34" charset="0"/>
                        <a:buChar char="•"/>
                      </a:pPr>
                      <a:r>
                        <a:rPr lang="pt-BR" sz="1600" b="0" i="0" u="none" strike="noStrike" cap="none">
                          <a:solidFill>
                            <a:srgbClr val="95874D"/>
                          </a:solidFill>
                          <a:latin typeface="Calibri"/>
                          <a:cs typeface="Calibri"/>
                          <a:sym typeface="Arial"/>
                        </a:rPr>
                        <a:t>Repertório precisa trazer diversidade e apesar do foco no tradicional também deveria se aventurar pelo moderno (desejo de 40% dos compradores avulsos)  </a:t>
                      </a:r>
                      <a:endParaRPr lang="en-US" sz="1600" b="0" i="0" u="none" strike="noStrike" cap="none">
                        <a:solidFill>
                          <a:srgbClr val="95874D"/>
                        </a:solidFill>
                        <a:latin typeface="Calibri"/>
                        <a:cs typeface="Calibri"/>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887281684"/>
                  </a:ext>
                </a:extLst>
              </a:tr>
              <a:tr h="455946">
                <a:tc>
                  <a:txBody>
                    <a:bodyPr/>
                    <a:lstStyle/>
                    <a:p>
                      <a:pPr marL="285750" marR="0" lvl="0" indent="-285750" algn="l" rtl="0">
                        <a:lnSpc>
                          <a:spcPct val="100000"/>
                        </a:lnSpc>
                        <a:spcBef>
                          <a:spcPts val="0"/>
                        </a:spcBef>
                        <a:spcAft>
                          <a:spcPts val="0"/>
                        </a:spcAft>
                        <a:buFont typeface="Arial" panose="020B0604020202020204" pitchFamily="34" charset="0"/>
                        <a:buChar char="•"/>
                      </a:pPr>
                      <a:r>
                        <a:rPr lang="pt-BR" sz="1600" b="1">
                          <a:solidFill>
                            <a:srgbClr val="1C2E46"/>
                          </a:solidFill>
                          <a:latin typeface="Calibri Light" panose="020F0302020204030204" pitchFamily="34" charset="0"/>
                          <a:ea typeface="Calibri"/>
                          <a:cs typeface="Calibri Light" panose="020F0302020204030204" pitchFamily="34" charset="0"/>
                          <a:sym typeface="Calibri"/>
                        </a:rPr>
                        <a:t>Continua alta a satisfação com a Sala São Paulo. </a:t>
                      </a:r>
                    </a:p>
                    <a:p>
                      <a:pPr marL="285750" marR="0" lvl="0" indent="-285750" algn="l" rtl="0">
                        <a:lnSpc>
                          <a:spcPct val="100000"/>
                        </a:lnSpc>
                        <a:spcBef>
                          <a:spcPts val="0"/>
                        </a:spcBef>
                        <a:spcAft>
                          <a:spcPts val="0"/>
                        </a:spcAft>
                        <a:buFont typeface="Arial" panose="020B0604020202020204" pitchFamily="34" charset="0"/>
                        <a:buChar char="•"/>
                      </a:pPr>
                      <a:r>
                        <a:rPr lang="pt-BR" sz="1600" b="1">
                          <a:solidFill>
                            <a:srgbClr val="1C2E46"/>
                          </a:solidFill>
                          <a:latin typeface="Calibri Light" panose="020F0302020204030204" pitchFamily="34" charset="0"/>
                          <a:cs typeface="Calibri Light" panose="020F0302020204030204" pitchFamily="34" charset="0"/>
                          <a:sym typeface="Calibri"/>
                        </a:rPr>
                        <a:t>Melhora a avaliação da infraestrutura</a:t>
                      </a:r>
                      <a:endParaRPr lang="en-US" sz="1600">
                        <a:solidFill>
                          <a:srgbClr val="1C2E46"/>
                        </a:solidFil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95874D"/>
                        </a:buClr>
                        <a:buFont typeface="Arial" panose="020B0604020202020204" pitchFamily="34" charset="0"/>
                        <a:buChar char="•"/>
                      </a:pPr>
                      <a:r>
                        <a:rPr lang="pt-BR" sz="1600" b="0" i="0" u="none" strike="noStrike" cap="none">
                          <a:solidFill>
                            <a:srgbClr val="95874D"/>
                          </a:solidFill>
                          <a:latin typeface="Calibri"/>
                          <a:cs typeface="Calibri"/>
                          <a:sym typeface="Arial"/>
                        </a:rPr>
                        <a:t>Serviços da sala poderiam ser melhor aproveitados. </a:t>
                      </a:r>
                      <a:r>
                        <a:rPr lang="pt-BR" sz="1600" b="0" i="0" u="none" strike="noStrike" cap="none">
                          <a:solidFill>
                            <a:srgbClr val="95874D"/>
                          </a:solidFill>
                          <a:latin typeface="Calibri"/>
                          <a:cs typeface="Calibri"/>
                          <a:sym typeface="Calibri"/>
                        </a:rPr>
                        <a:t>Há espaço para alavancar, principalmente, o uso da Cafeteria Lilás Pastia e Lojas Clássicas (a exceção de livros e discos, demais produtos não em avaliação muito alta)</a:t>
                      </a:r>
                      <a:endParaRPr lang="en-US" sz="1600" b="0" i="0" u="none" strike="noStrike" cap="none">
                        <a:solidFill>
                          <a:srgbClr val="95874D"/>
                        </a:solidFill>
                        <a:latin typeface="Calibri"/>
                        <a:cs typeface="Calibri"/>
                        <a:sym typeface="Arial"/>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260807007"/>
                  </a:ext>
                </a:extLst>
              </a:tr>
            </a:tbl>
          </a:graphicData>
        </a:graphic>
      </p:graphicFrame>
    </p:spTree>
    <p:extLst>
      <p:ext uri="{BB962C8B-B14F-4D97-AF65-F5344CB8AC3E}">
        <p14:creationId xmlns:p14="http://schemas.microsoft.com/office/powerpoint/2010/main" val="8670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144224-317F-0A12-D740-F9E166BF68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49</a:t>
            </a:fld>
            <a:endParaRPr lang="pt-BR"/>
          </a:p>
        </p:txBody>
      </p:sp>
      <p:sp>
        <p:nvSpPr>
          <p:cNvPr id="3" name="Google Shape;205;p27">
            <a:extLst>
              <a:ext uri="{FF2B5EF4-FFF2-40B4-BE49-F238E27FC236}">
                <a16:creationId xmlns:a16="http://schemas.microsoft.com/office/drawing/2014/main" id="{BDCD3272-FE0C-C49E-D836-4F876B5EDF5C}"/>
              </a:ext>
            </a:extLst>
          </p:cNvPr>
          <p:cNvSpPr txBox="1"/>
          <p:nvPr/>
        </p:nvSpPr>
        <p:spPr>
          <a:xfrm>
            <a:off x="438150" y="728045"/>
            <a:ext cx="10013950" cy="672130"/>
          </a:xfrm>
          <a:prstGeom prst="rect">
            <a:avLst/>
          </a:prstGeom>
          <a:noFill/>
          <a:ln>
            <a:noFill/>
          </a:ln>
        </p:spPr>
        <p:txBody>
          <a:bodyPr spcFirstLastPara="1" wrap="square" lIns="91425" tIns="45700" rIns="91425" bIns="45700" anchor="t" anchorCtr="0">
            <a:noAutofit/>
          </a:bodyPr>
          <a:lstStyle/>
          <a:p>
            <a:pPr marL="0" marR="0" lvl="0" indent="0" algn="l" rtl="0">
              <a:lnSpc>
                <a:spcPct val="75757"/>
              </a:lnSpc>
              <a:spcBef>
                <a:spcPts val="0"/>
              </a:spcBef>
              <a:spcAft>
                <a:spcPts val="0"/>
              </a:spcAft>
              <a:buNone/>
            </a:pPr>
            <a:r>
              <a:rPr lang="pt-BR" sz="6000">
                <a:solidFill>
                  <a:srgbClr val="95874D"/>
                </a:solidFill>
                <a:latin typeface="Bebas Neue"/>
                <a:ea typeface="Bebas Neue"/>
                <a:cs typeface="Bebas Neue"/>
                <a:sym typeface="Bebas Neue"/>
              </a:rPr>
              <a:t>APOIADORES E A COMPRA DE Ingresso</a:t>
            </a:r>
            <a:endParaRPr sz="1200"/>
          </a:p>
        </p:txBody>
      </p:sp>
      <p:sp>
        <p:nvSpPr>
          <p:cNvPr id="4" name="Google Shape;207;p27">
            <a:extLst>
              <a:ext uri="{FF2B5EF4-FFF2-40B4-BE49-F238E27FC236}">
                <a16:creationId xmlns:a16="http://schemas.microsoft.com/office/drawing/2014/main" id="{DEA674D5-4124-C011-1BCF-8396AA2DE63A}"/>
              </a:ext>
            </a:extLst>
          </p:cNvPr>
          <p:cNvSpPr txBox="1"/>
          <p:nvPr/>
        </p:nvSpPr>
        <p:spPr>
          <a:xfrm>
            <a:off x="565149" y="1698351"/>
            <a:ext cx="11011787" cy="598559"/>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pPr>
            <a:r>
              <a:rPr lang="pt-BR" sz="2000" b="1" i="0" u="none" strike="noStrike" cap="none">
                <a:solidFill>
                  <a:srgbClr val="1C2E46"/>
                </a:solidFill>
                <a:latin typeface="Calibri Light" panose="020F0302020204030204" pitchFamily="34" charset="0"/>
                <a:cs typeface="Calibri Light" panose="020F0302020204030204" pitchFamily="34" charset="0"/>
                <a:sym typeface="Calibri"/>
              </a:rPr>
              <a:t>No geral, a compra de ingressos é bem avaliada, assim como a renovação de assinaturas. Todo o processo é  bastante concentrado no site. Assinantes tendem a preferir assinaturas fixas e parte dos avulsos se ressentem do valor dos ingressos.</a:t>
            </a:r>
            <a:endParaRPr lang="en-US" sz="2000" b="1" i="0" u="none" strike="noStrike" cap="none">
              <a:solidFill>
                <a:srgbClr val="1C2E46"/>
              </a:solidFill>
              <a:latin typeface="Calibri Light" panose="020F0302020204030204" pitchFamily="34" charset="0"/>
              <a:cs typeface="Calibri Light" panose="020F0302020204030204" pitchFamily="34" charset="0"/>
              <a:sym typeface="Arial"/>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2"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lvl="1" indent="-285750">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lang="pt-BR" sz="2000" b="1">
              <a:solidFill>
                <a:srgbClr val="1C2E46"/>
              </a:solidFill>
              <a:latin typeface="Calibri Light" panose="020F0302020204030204" pitchFamily="34" charset="0"/>
              <a:ea typeface="Calibri"/>
              <a:cs typeface="Calibri Light" panose="020F0302020204030204" pitchFamily="34" charset="0"/>
              <a:sym typeface="Calibri"/>
            </a:endParaRPr>
          </a:p>
          <a:p>
            <a:pPr marL="285750" marR="0" lvl="0" indent="-285750" algn="l" rtl="0">
              <a:lnSpc>
                <a:spcPct val="100000"/>
              </a:lnSpc>
              <a:spcBef>
                <a:spcPts val="0"/>
              </a:spcBef>
              <a:spcAft>
                <a:spcPts val="0"/>
              </a:spcAft>
              <a:buFont typeface="Arial" panose="020B0604020202020204" pitchFamily="34" charset="0"/>
              <a:buChar char="•"/>
            </a:pPr>
            <a:endParaRPr sz="1800" b="1">
              <a:latin typeface="Calibri Light" panose="020F0302020204030204" pitchFamily="34" charset="0"/>
              <a:cs typeface="Calibri Light" panose="020F0302020204030204" pitchFamily="34" charset="0"/>
            </a:endParaRPr>
          </a:p>
        </p:txBody>
      </p:sp>
      <p:graphicFrame>
        <p:nvGraphicFramePr>
          <p:cNvPr id="6" name="Tabela 5">
            <a:extLst>
              <a:ext uri="{FF2B5EF4-FFF2-40B4-BE49-F238E27FC236}">
                <a16:creationId xmlns:a16="http://schemas.microsoft.com/office/drawing/2014/main" id="{7FACC379-4E5C-2A87-F4AA-7C7A875512AD}"/>
              </a:ext>
            </a:extLst>
          </p:cNvPr>
          <p:cNvGraphicFramePr>
            <a:graphicFrameLocks noGrp="1"/>
          </p:cNvGraphicFramePr>
          <p:nvPr>
            <p:extLst>
              <p:ext uri="{D42A27DB-BD31-4B8C-83A1-F6EECF244321}">
                <p14:modId xmlns:p14="http://schemas.microsoft.com/office/powerpoint/2010/main" val="360069756"/>
              </p:ext>
            </p:extLst>
          </p:nvPr>
        </p:nvGraphicFramePr>
        <p:xfrm>
          <a:off x="694660" y="2870791"/>
          <a:ext cx="11011787" cy="2963289"/>
        </p:xfrm>
        <a:graphic>
          <a:graphicData uri="http://schemas.openxmlformats.org/drawingml/2006/table">
            <a:tbl>
              <a:tblPr firstRow="1" bandRow="1">
                <a:tableStyleId>{92475FB8-E0E0-4428-AE14-0C280B31417A}</a:tableStyleId>
              </a:tblPr>
              <a:tblGrid>
                <a:gridCol w="5544000">
                  <a:extLst>
                    <a:ext uri="{9D8B030D-6E8A-4147-A177-3AD203B41FA5}">
                      <a16:colId xmlns:a16="http://schemas.microsoft.com/office/drawing/2014/main" val="2367448913"/>
                    </a:ext>
                  </a:extLst>
                </a:gridCol>
                <a:gridCol w="5467787">
                  <a:extLst>
                    <a:ext uri="{9D8B030D-6E8A-4147-A177-3AD203B41FA5}">
                      <a16:colId xmlns:a16="http://schemas.microsoft.com/office/drawing/2014/main" val="1490339935"/>
                    </a:ext>
                  </a:extLst>
                </a:gridCol>
              </a:tblGrid>
              <a:tr h="356904">
                <a:tc>
                  <a:txBody>
                    <a:bodyPr/>
                    <a:lstStyle/>
                    <a:p>
                      <a:pPr marL="0" marR="0" lvl="0" indent="0" algn="ctr" rtl="0">
                        <a:lnSpc>
                          <a:spcPct val="100000"/>
                        </a:lnSpc>
                        <a:spcBef>
                          <a:spcPts val="0"/>
                        </a:spcBef>
                        <a:spcAft>
                          <a:spcPts val="0"/>
                        </a:spcAft>
                        <a:buFont typeface="Arial" panose="020B0604020202020204" pitchFamily="34" charset="0"/>
                        <a:buNone/>
                      </a:pPr>
                      <a:r>
                        <a:rPr lang="pt-BR" sz="2000">
                          <a:solidFill>
                            <a:srgbClr val="1C2E46"/>
                          </a:solidFill>
                        </a:rPr>
                        <a:t>CONCLUSÕES</a:t>
                      </a:r>
                      <a:endParaRPr lang="en-US" sz="2000">
                        <a:solidFill>
                          <a:srgbClr val="1C2E46"/>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chemeClr val="bg1"/>
                        </a:buClr>
                        <a:buFont typeface="Wingdings" panose="05000000000000000000" pitchFamily="2" charset="2"/>
                        <a:buNone/>
                      </a:pPr>
                      <a:r>
                        <a:rPr lang="pt-BR" sz="2000">
                          <a:solidFill>
                            <a:srgbClr val="95874D"/>
                          </a:solidFill>
                        </a:rPr>
                        <a:t>RECOMENDAÇÕES</a:t>
                      </a:r>
                      <a:endParaRPr lang="en-US" sz="2000">
                        <a:solidFill>
                          <a:srgbClr val="95874D"/>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986073098"/>
                  </a:ext>
                </a:extLst>
              </a:tr>
              <a:tr h="2567049">
                <a:tc>
                  <a:txBody>
                    <a:bodyPr/>
                    <a:lstStyle/>
                    <a:p>
                      <a:pPr marL="285750" marR="0" lvl="0" indent="-285750" algn="l" rtl="0">
                        <a:lnSpc>
                          <a:spcPct val="100000"/>
                        </a:lnSpc>
                        <a:spcBef>
                          <a:spcPts val="0"/>
                        </a:spcBef>
                        <a:spcAft>
                          <a:spcPts val="0"/>
                        </a:spcAft>
                        <a:buFont typeface="Arial" panose="020B0604020202020204" pitchFamily="34" charset="0"/>
                        <a:buChar char="•"/>
                      </a:pPr>
                      <a:r>
                        <a:rPr lang="pt-BR" sz="16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Apesar do amplo conhecimento sobre a possibilidade de </a:t>
                      </a:r>
                      <a:r>
                        <a:rPr lang="pt-BR" sz="1600" b="1" i="0" u="none" strike="noStrike" cap="none">
                          <a:solidFill>
                            <a:srgbClr val="1C2E46"/>
                          </a:solidFill>
                          <a:latin typeface="Calibri Light" panose="020F0302020204030204" pitchFamily="34" charset="0"/>
                          <a:ea typeface="Bebas Neue"/>
                          <a:cs typeface="Calibri Light" panose="020F0302020204030204" pitchFamily="34" charset="0"/>
                          <a:sym typeface="Bebas Neue"/>
                        </a:rPr>
                        <a:t>destinar até 6% do valor devido de IR para a Osesp</a:t>
                      </a:r>
                      <a:r>
                        <a:rPr lang="pt-BR" sz="16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 (principalmente entre assinantes), o % de doadores ainda é baixo e um pouco menos da metade não usufrui das vantagens do Sou Osesp.</a:t>
                      </a:r>
                    </a:p>
                    <a:p>
                      <a:pPr marL="285750" marR="0" lvl="0" indent="-285750" algn="l" rtl="0">
                        <a:lnSpc>
                          <a:spcPct val="100000"/>
                        </a:lnSpc>
                        <a:spcBef>
                          <a:spcPts val="0"/>
                        </a:spcBef>
                        <a:spcAft>
                          <a:spcPts val="0"/>
                        </a:spcAft>
                        <a:buFont typeface="Arial" panose="020B0604020202020204" pitchFamily="34" charset="0"/>
                        <a:buChar char="•"/>
                      </a:pPr>
                      <a:r>
                        <a:rPr lang="pt-BR" sz="1600" b="1" i="0" u="none" strike="noStrike" cap="none">
                          <a:solidFill>
                            <a:srgbClr val="1C2E46"/>
                          </a:solidFill>
                          <a:latin typeface="Calibri Light" panose="020F0302020204030204" pitchFamily="34" charset="0"/>
                          <a:cs typeface="Calibri Light" panose="020F0302020204030204" pitchFamily="34" charset="0"/>
                          <a:sym typeface="Calibri"/>
                        </a:rPr>
                        <a:t>As justificas estão relacionadas a não declaração completa de IR (mais assinantes) ou falta de conhecimento sobre o programa (mais compradores avulsos).</a:t>
                      </a:r>
                    </a:p>
                    <a:p>
                      <a:pPr marL="285750" marR="0" lvl="0" indent="-285750" algn="l" rtl="0">
                        <a:lnSpc>
                          <a:spcPct val="100000"/>
                        </a:lnSpc>
                        <a:spcBef>
                          <a:spcPts val="0"/>
                        </a:spcBef>
                        <a:spcAft>
                          <a:spcPts val="0"/>
                        </a:spcAft>
                        <a:buFont typeface="Arial" panose="020B0604020202020204" pitchFamily="34" charset="0"/>
                        <a:buChar char="•"/>
                      </a:pPr>
                      <a:endParaRPr lang="pt-BR" sz="1600" b="1" i="0" u="none" strike="noStrike" cap="none">
                        <a:solidFill>
                          <a:srgbClr val="1C2E46"/>
                        </a:solidFill>
                        <a:latin typeface="Calibri Light" panose="020F0302020204030204" pitchFamily="34" charset="0"/>
                        <a:cs typeface="Calibri Light" panose="020F0302020204030204" pitchFamily="34" charset="0"/>
                        <a:sym typeface="Calibri"/>
                      </a:endParaRP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i="0" u="none" strike="noStrike" cap="none">
                          <a:solidFill>
                            <a:srgbClr val="95874D"/>
                          </a:solidFill>
                          <a:latin typeface="Calibri"/>
                          <a:cs typeface="Calibri"/>
                          <a:sym typeface="Arial"/>
                        </a:rPr>
                        <a:t>Ampliar os esforços de comunicação a respeito do programa e as vantagens do Sou Osesp.</a:t>
                      </a:r>
                    </a:p>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i="0" u="none" strike="noStrike" cap="none">
                          <a:solidFill>
                            <a:srgbClr val="95874D"/>
                          </a:solidFill>
                          <a:latin typeface="Calibri"/>
                          <a:cs typeface="Calibri"/>
                          <a:sym typeface="Arial"/>
                        </a:rPr>
                        <a:t>Dar visibilidade aos programas educacionais, principalmente, aqueles dedicados aos jovens e musicistas.</a:t>
                      </a:r>
                    </a:p>
                    <a:p>
                      <a:pPr marL="285750" marR="0" lvl="0" indent="-285750" algn="l" rtl="0">
                        <a:lnSpc>
                          <a:spcPct val="100000"/>
                        </a:lnSpc>
                        <a:spcBef>
                          <a:spcPts val="0"/>
                        </a:spcBef>
                        <a:spcAft>
                          <a:spcPts val="0"/>
                        </a:spcAft>
                        <a:buClr>
                          <a:srgbClr val="95874D"/>
                        </a:buClr>
                        <a:buFont typeface="Wingdings" panose="05000000000000000000" pitchFamily="2" charset="2"/>
                        <a:buChar char="§"/>
                      </a:pPr>
                      <a:r>
                        <a:rPr lang="pt-BR" sz="1600" b="0" i="0" u="none" strike="noStrike" cap="none" noProof="0">
                          <a:solidFill>
                            <a:srgbClr val="95874D"/>
                          </a:solidFill>
                          <a:latin typeface="Calibri"/>
                          <a:cs typeface="Calibri"/>
                          <a:sym typeface="Arial"/>
                        </a:rPr>
                        <a:t>Engajar ainda mais os assinantes fornecendo  outras ’exclusividades’ aos doadores – </a:t>
                      </a:r>
                      <a:r>
                        <a:rPr lang="pt-BR" sz="1600" b="1" i="0" u="none" strike="noStrike" cap="none" noProof="0">
                          <a:solidFill>
                            <a:srgbClr val="95874D"/>
                          </a:solidFill>
                          <a:latin typeface="Calibri"/>
                          <a:cs typeface="Calibri"/>
                          <a:sym typeface="Arial"/>
                        </a:rPr>
                        <a:t>PROGRAMA DE BENEFÍCIOS</a:t>
                      </a:r>
                      <a:r>
                        <a:rPr lang="pt-BR" sz="1600" b="0" i="0" u="none" strike="noStrike" cap="none" noProof="0">
                          <a:solidFill>
                            <a:srgbClr val="95874D"/>
                          </a:solidFill>
                          <a:latin typeface="Calibri"/>
                          <a:cs typeface="Calibri"/>
                          <a:sym typeface="Arial"/>
                        </a:rPr>
                        <a:t> (desde vantagens financeiras até experiências únicas: concertos exclusivos, ‘</a:t>
                      </a:r>
                      <a:r>
                        <a:rPr lang="pt-BR" sz="1600" b="0" i="0" u="none" strike="noStrike" cap="none" noProof="0" err="1">
                          <a:solidFill>
                            <a:srgbClr val="95874D"/>
                          </a:solidFill>
                          <a:latin typeface="Calibri"/>
                          <a:cs typeface="Calibri"/>
                          <a:sym typeface="Arial"/>
                        </a:rPr>
                        <a:t>welcome</a:t>
                      </a:r>
                      <a:r>
                        <a:rPr lang="pt-BR" sz="1600" b="0" i="0" u="none" strike="noStrike" cap="none" noProof="0">
                          <a:solidFill>
                            <a:srgbClr val="95874D"/>
                          </a:solidFill>
                          <a:latin typeface="Calibri"/>
                          <a:cs typeface="Calibri"/>
                          <a:sym typeface="Arial"/>
                        </a:rPr>
                        <a:t> drink’ antes de uma apresentação, acesso a determinado musicista, </a:t>
                      </a:r>
                      <a:r>
                        <a:rPr lang="pt-BR" sz="1600" b="0" i="0" u="none" strike="noStrike" cap="none" noProof="0" err="1">
                          <a:solidFill>
                            <a:srgbClr val="95874D"/>
                          </a:solidFill>
                          <a:latin typeface="Calibri"/>
                          <a:cs typeface="Calibri"/>
                          <a:sym typeface="Arial"/>
                        </a:rPr>
                        <a:t>etc</a:t>
                      </a:r>
                      <a:r>
                        <a:rPr lang="pt-BR" sz="1600" b="0" i="0" u="none" strike="noStrike" cap="none" noProof="0">
                          <a:solidFill>
                            <a:srgbClr val="95874D"/>
                          </a:solidFill>
                          <a:latin typeface="Calibri"/>
                          <a:cs typeface="Calibri"/>
                          <a:sym typeface="Arial"/>
                        </a:rPr>
                        <a:t>)</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593709140"/>
                  </a:ext>
                </a:extLst>
              </a:tr>
            </a:tbl>
          </a:graphicData>
        </a:graphic>
      </p:graphicFrame>
    </p:spTree>
    <p:extLst>
      <p:ext uri="{BB962C8B-B14F-4D97-AF65-F5344CB8AC3E}">
        <p14:creationId xmlns:p14="http://schemas.microsoft.com/office/powerpoint/2010/main" val="180565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p:nvPr/>
        </p:nvSpPr>
        <p:spPr>
          <a:xfrm>
            <a:off x="447773" y="632936"/>
            <a:ext cx="8006416" cy="2615410"/>
          </a:xfrm>
          <a:prstGeom prst="rect">
            <a:avLst/>
          </a:prstGeom>
          <a:noFill/>
          <a:ln>
            <a:noFill/>
          </a:ln>
        </p:spPr>
        <p:txBody>
          <a:bodyPr spcFirstLastPara="1" wrap="square" lIns="91425" tIns="45700" rIns="91425" bIns="45700" anchor="t" anchorCtr="0">
            <a:noAutofit/>
          </a:bodyPr>
          <a:lstStyle/>
          <a:p>
            <a:pPr marL="0" marR="0" lvl="0" indent="0" algn="l" rtl="0">
              <a:lnSpc>
                <a:spcPts val="4700"/>
              </a:lnSpc>
              <a:spcBef>
                <a:spcPts val="0"/>
              </a:spcBef>
              <a:spcAft>
                <a:spcPts val="0"/>
              </a:spcAft>
              <a:buNone/>
            </a:pPr>
            <a:r>
              <a:rPr lang="pt-BR" sz="4400">
                <a:solidFill>
                  <a:srgbClr val="1C2E46"/>
                </a:solidFill>
                <a:latin typeface="Bebas Neue"/>
                <a:ea typeface="Bebas Neue"/>
                <a:cs typeface="Bebas Neue"/>
                <a:sym typeface="Bebas Neue"/>
              </a:rPr>
              <a:t>Assistiu A, pelo menos, um concerto ou ensaio de música clássica ao vivo EM 2023</a:t>
            </a:r>
          </a:p>
          <a:p>
            <a:pPr marL="0" marR="0" lvl="0" indent="0" algn="l" rtl="0">
              <a:lnSpc>
                <a:spcPts val="4700"/>
              </a:lnSpc>
              <a:spcBef>
                <a:spcPts val="0"/>
              </a:spcBef>
              <a:spcAft>
                <a:spcPts val="0"/>
              </a:spcAft>
              <a:buNone/>
            </a:pPr>
            <a:r>
              <a:rPr lang="pt-BR" sz="4800">
                <a:solidFill>
                  <a:srgbClr val="983703"/>
                </a:solidFill>
                <a:latin typeface="Allura"/>
                <a:ea typeface="Allura"/>
                <a:cs typeface="Allura"/>
                <a:sym typeface="Allura"/>
              </a:rPr>
              <a:t>Executado pela Osesp</a:t>
            </a:r>
            <a:endParaRPr sz="4400">
              <a:solidFill>
                <a:srgbClr val="983703"/>
              </a:solidFill>
              <a:latin typeface="Allura"/>
              <a:ea typeface="Allura"/>
              <a:cs typeface="Allura"/>
              <a:sym typeface="Allura"/>
            </a:endParaRPr>
          </a:p>
        </p:txBody>
      </p:sp>
      <p:graphicFrame>
        <p:nvGraphicFramePr>
          <p:cNvPr id="158" name="Google Shape;158;p24"/>
          <p:cNvGraphicFramePr/>
          <p:nvPr>
            <p:extLst>
              <p:ext uri="{D42A27DB-BD31-4B8C-83A1-F6EECF244321}">
                <p14:modId xmlns:p14="http://schemas.microsoft.com/office/powerpoint/2010/main" val="2771891668"/>
              </p:ext>
            </p:extLst>
          </p:nvPr>
        </p:nvGraphicFramePr>
        <p:xfrm>
          <a:off x="6504080" y="1347940"/>
          <a:ext cx="5874769" cy="4162119"/>
        </p:xfrm>
        <a:graphic>
          <a:graphicData uri="http://schemas.openxmlformats.org/drawingml/2006/chart">
            <c:chart xmlns:c="http://schemas.openxmlformats.org/drawingml/2006/chart" xmlns:r="http://schemas.openxmlformats.org/officeDocument/2006/relationships" r:id="rId3"/>
          </a:graphicData>
        </a:graphic>
      </p:graphicFrame>
      <p:sp>
        <p:nvSpPr>
          <p:cNvPr id="159" name="Google Shape;159;p24"/>
          <p:cNvSpPr/>
          <p:nvPr/>
        </p:nvSpPr>
        <p:spPr>
          <a:xfrm>
            <a:off x="4335210" y="4246322"/>
            <a:ext cx="3513206"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rgbClr val="1C2E46"/>
                </a:solidFill>
                <a:latin typeface="Calibri"/>
                <a:ea typeface="Calibri"/>
                <a:cs typeface="Calibri"/>
                <a:sym typeface="Calibri"/>
              </a:rPr>
              <a:t>Somente ¼ dos espectadores não assistiram a nenhum concerto da Osesp em 2023 </a:t>
            </a:r>
            <a:r>
              <a:rPr lang="pt-BR" sz="1600">
                <a:solidFill>
                  <a:srgbClr val="1C2E46"/>
                </a:solidFill>
                <a:latin typeface="Calibri Light" panose="020F0302020204030204" pitchFamily="34" charset="0"/>
                <a:ea typeface="Calibri"/>
                <a:cs typeface="Calibri Light" panose="020F0302020204030204" pitchFamily="34" charset="0"/>
                <a:sym typeface="Calibri"/>
              </a:rPr>
              <a:t>(índice menor do que o observado no ano passado, onde praticamente metade dos respondentes declaravam que não tinha assistido).</a:t>
            </a:r>
            <a:endParaRPr>
              <a:latin typeface="Calibri Light" panose="020F0302020204030204" pitchFamily="34" charset="0"/>
              <a:cs typeface="Calibri Light" panose="020F0302020204030204" pitchFamily="34" charset="0"/>
            </a:endParaRPr>
          </a:p>
        </p:txBody>
      </p:sp>
      <p:sp>
        <p:nvSpPr>
          <p:cNvPr id="160" name="Google Shape;160;p24"/>
          <p:cNvSpPr/>
          <p:nvPr/>
        </p:nvSpPr>
        <p:spPr>
          <a:xfrm>
            <a:off x="11107538" y="2636580"/>
            <a:ext cx="831898" cy="61176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1C2E46"/>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tx2"/>
                </a:solidFill>
                <a:latin typeface="Bebas Neue"/>
                <a:ea typeface="Bebas Neue"/>
                <a:cs typeface="Bebas Neue"/>
                <a:sym typeface="Bebas Neue"/>
              </a:rPr>
              <a:t>  não</a:t>
            </a:r>
            <a:endParaRPr>
              <a:solidFill>
                <a:schemeClr val="tx2"/>
              </a:solidFill>
            </a:endParaRPr>
          </a:p>
        </p:txBody>
      </p:sp>
      <p:sp>
        <p:nvSpPr>
          <p:cNvPr id="161" name="Google Shape;161;p24"/>
          <p:cNvSpPr/>
          <p:nvPr/>
        </p:nvSpPr>
        <p:spPr>
          <a:xfrm>
            <a:off x="7060479" y="2020806"/>
            <a:ext cx="838200" cy="615774"/>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chemeClr val="lt1"/>
                </a:solidFill>
                <a:latin typeface="Bebas Neue"/>
                <a:ea typeface="Bebas Neue"/>
                <a:cs typeface="Bebas Neue"/>
                <a:sym typeface="Bebas Neue"/>
              </a:rPr>
              <a:t>     SIM</a:t>
            </a:r>
            <a:endParaRPr sz="1800">
              <a:solidFill>
                <a:schemeClr val="lt1"/>
              </a:solidFill>
              <a:latin typeface="Calibri"/>
              <a:ea typeface="Calibri"/>
              <a:cs typeface="Calibri"/>
              <a:sym typeface="Calibri"/>
            </a:endParaRPr>
          </a:p>
        </p:txBody>
      </p:sp>
      <p:pic>
        <p:nvPicPr>
          <p:cNvPr id="162" name="Google Shape;162;p24"/>
          <p:cNvPicPr preferRelativeResize="0"/>
          <p:nvPr/>
        </p:nvPicPr>
        <p:blipFill rotWithShape="1">
          <a:blip r:embed="rId4">
            <a:alphaModFix/>
          </a:blip>
          <a:srcRect t="30599"/>
          <a:stretch/>
        </p:blipFill>
        <p:spPr>
          <a:xfrm rot="10800000">
            <a:off x="-1" y="4648199"/>
            <a:ext cx="4335211" cy="2226049"/>
          </a:xfrm>
          <a:prstGeom prst="rect">
            <a:avLst/>
          </a:prstGeom>
          <a:noFill/>
          <a:ln>
            <a:noFill/>
          </a:ln>
        </p:spPr>
      </p:pic>
      <p:sp>
        <p:nvSpPr>
          <p:cNvPr id="2" name="Slide Number Placeholder 1">
            <a:extLst>
              <a:ext uri="{FF2B5EF4-FFF2-40B4-BE49-F238E27FC236}">
                <a16:creationId xmlns:a16="http://schemas.microsoft.com/office/drawing/2014/main" id="{8FED534D-5E17-5294-F150-AFD885733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5</a:t>
            </a:fld>
            <a:endParaRPr lang="pt-BR"/>
          </a:p>
        </p:txBody>
      </p:sp>
      <p:sp>
        <p:nvSpPr>
          <p:cNvPr id="3" name="Google Shape;190;p25">
            <a:extLst>
              <a:ext uri="{FF2B5EF4-FFF2-40B4-BE49-F238E27FC236}">
                <a16:creationId xmlns:a16="http://schemas.microsoft.com/office/drawing/2014/main" id="{03C3A7CB-E09C-C34D-4DBF-361D4CAB0825}"/>
              </a:ext>
            </a:extLst>
          </p:cNvPr>
          <p:cNvSpPr txBox="1"/>
          <p:nvPr/>
        </p:nvSpPr>
        <p:spPr>
          <a:xfrm>
            <a:off x="7898679" y="6182925"/>
            <a:ext cx="4444409" cy="24618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Número de Contatos – 1079 (279 não assistiram a Osesp este ano)</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p36"/>
          <p:cNvSpPr txBox="1"/>
          <p:nvPr/>
        </p:nvSpPr>
        <p:spPr>
          <a:xfrm>
            <a:off x="3502033" y="3200400"/>
            <a:ext cx="5187935" cy="2000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a:solidFill>
                  <a:srgbClr val="95874D"/>
                </a:solidFill>
                <a:latin typeface="Bebas Neue"/>
                <a:ea typeface="Bebas Neue"/>
                <a:cs typeface="Bebas Neue"/>
                <a:sym typeface="Bebas Neue"/>
              </a:rPr>
              <a:t>TELEFONES</a:t>
            </a:r>
            <a:r>
              <a:rPr lang="pt-BR" sz="1400">
                <a:solidFill>
                  <a:srgbClr val="E7EAF0"/>
                </a:solidFill>
                <a:latin typeface="Calibri"/>
                <a:ea typeface="Calibri"/>
                <a:cs typeface="Calibri"/>
                <a:sym typeface="Calibri"/>
              </a:rPr>
              <a:t> </a:t>
            </a:r>
            <a:br>
              <a:rPr lang="pt-BR" sz="1400">
                <a:solidFill>
                  <a:srgbClr val="E7EAF0"/>
                </a:solidFill>
                <a:latin typeface="Calibri"/>
                <a:ea typeface="Calibri"/>
                <a:cs typeface="Calibri"/>
                <a:sym typeface="Calibri"/>
              </a:rPr>
            </a:br>
            <a:r>
              <a:rPr lang="pt-BR" sz="1400" u="none" strike="noStrike">
                <a:solidFill>
                  <a:srgbClr val="E7EAF0"/>
                </a:solidFill>
                <a:latin typeface="Calibri Light" panose="020F0302020204030204" pitchFamily="34" charset="0"/>
                <a:ea typeface="Calibri"/>
                <a:cs typeface="Calibri Light" panose="020F0302020204030204" pitchFamily="34" charset="0"/>
                <a:sym typeface="Calibri"/>
              </a:rPr>
              <a:t>+55 11 4193-5946 / 4193-4644</a:t>
            </a:r>
            <a:endParaRPr>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800">
                <a:solidFill>
                  <a:srgbClr val="95874D"/>
                </a:solidFill>
                <a:latin typeface="Bebas Neue"/>
                <a:ea typeface="Bebas Neue"/>
                <a:cs typeface="Bebas Neue"/>
                <a:sym typeface="Bebas Neue"/>
              </a:rPr>
              <a:t>EMAIL </a:t>
            </a:r>
            <a:br>
              <a:rPr lang="pt-BR" sz="1400">
                <a:solidFill>
                  <a:srgbClr val="95874D"/>
                </a:solidFill>
                <a:latin typeface="Bebas Neue"/>
                <a:ea typeface="Bebas Neue"/>
                <a:cs typeface="Bebas Neue"/>
                <a:sym typeface="Bebas Neue"/>
              </a:rPr>
            </a:br>
            <a:r>
              <a:rPr lang="pt-BR" sz="1400" strike="noStrike">
                <a:solidFill>
                  <a:srgbClr val="E7EAF0"/>
                </a:solidFill>
                <a:latin typeface="Calibri Light" panose="020F0302020204030204" pitchFamily="34" charset="0"/>
                <a:ea typeface="Calibri"/>
                <a:cs typeface="Calibri Light" panose="020F0302020204030204" pitchFamily="34" charset="0"/>
                <a:sym typeface="Calibri"/>
                <a:hlinkClick r:id="rId3">
                  <a:extLst>
                    <a:ext uri="{A12FA001-AC4F-418D-AE19-62706E023703}">
                      <ahyp:hlinkClr xmlns:ahyp="http://schemas.microsoft.com/office/drawing/2018/hyperlinkcolor" val="tx"/>
                    </a:ext>
                  </a:extLst>
                </a:hlinkClick>
              </a:rPr>
              <a:t>contato@mc15.com.br</a:t>
            </a:r>
            <a:endParaRPr sz="1400" strike="noStrike">
              <a:solidFill>
                <a:srgbClr val="E7EAF0"/>
              </a:solidFill>
              <a:latin typeface="Calibri Light" panose="020F0302020204030204" pitchFamily="34" charset="0"/>
              <a:ea typeface="Calibri"/>
              <a:cs typeface="Calibri Light" panose="020F0302020204030204" pitchFamily="34" charset="0"/>
              <a:sym typeface="Calibri"/>
            </a:endParaRPr>
          </a:p>
          <a:p>
            <a:pPr marL="0" marR="0" lvl="0" indent="0" algn="ctr" rtl="0">
              <a:spcBef>
                <a:spcPts val="0"/>
              </a:spcBef>
              <a:spcAft>
                <a:spcPts val="0"/>
              </a:spcAft>
              <a:buNone/>
            </a:pPr>
            <a:r>
              <a:rPr lang="pt-BR" sz="1800">
                <a:solidFill>
                  <a:srgbClr val="95874D"/>
                </a:solidFill>
                <a:latin typeface="Bebas Neue"/>
                <a:ea typeface="Bebas Neue"/>
                <a:cs typeface="Bebas Neue"/>
                <a:sym typeface="Bebas Neue"/>
              </a:rPr>
              <a:t>ENDEREÇO</a:t>
            </a:r>
            <a:r>
              <a:rPr lang="pt-BR" sz="1800">
                <a:solidFill>
                  <a:srgbClr val="E7EAF0"/>
                </a:solidFill>
                <a:latin typeface="Calibri"/>
                <a:ea typeface="Calibri"/>
                <a:cs typeface="Calibri"/>
                <a:sym typeface="Calibri"/>
              </a:rPr>
              <a:t> </a:t>
            </a:r>
            <a:br>
              <a:rPr lang="pt-BR" sz="1400">
                <a:solidFill>
                  <a:srgbClr val="E7EAF0"/>
                </a:solidFill>
                <a:latin typeface="Calibri"/>
                <a:ea typeface="Calibri"/>
                <a:cs typeface="Calibri"/>
                <a:sym typeface="Calibri"/>
              </a:rPr>
            </a:br>
            <a:r>
              <a:rPr lang="pt-BR" sz="1400" u="none" strike="noStrike">
                <a:solidFill>
                  <a:srgbClr val="E7EAF0"/>
                </a:solidFill>
                <a:latin typeface="Calibri Light" panose="020F0302020204030204" pitchFamily="34" charset="0"/>
                <a:ea typeface="Calibri"/>
                <a:cs typeface="Calibri Light" panose="020F0302020204030204" pitchFamily="34" charset="0"/>
                <a:sym typeface="Calibri"/>
              </a:rPr>
              <a:t>Al. Tocantins, 75 </a:t>
            </a:r>
            <a:r>
              <a:rPr lang="pt-BR" sz="1400" u="none" strike="noStrike" err="1">
                <a:solidFill>
                  <a:srgbClr val="E7EAF0"/>
                </a:solidFill>
                <a:latin typeface="Calibri Light" panose="020F0302020204030204" pitchFamily="34" charset="0"/>
                <a:ea typeface="Calibri"/>
                <a:cs typeface="Calibri Light" panose="020F0302020204030204" pitchFamily="34" charset="0"/>
                <a:sym typeface="Calibri"/>
              </a:rPr>
              <a:t>cj</a:t>
            </a:r>
            <a:r>
              <a:rPr lang="pt-BR" sz="1400" u="none" strike="noStrike">
                <a:solidFill>
                  <a:srgbClr val="E7EAF0"/>
                </a:solidFill>
                <a:latin typeface="Calibri Light" panose="020F0302020204030204" pitchFamily="34" charset="0"/>
                <a:ea typeface="Calibri"/>
                <a:cs typeface="Calibri Light" panose="020F0302020204030204" pitchFamily="34" charset="0"/>
                <a:sym typeface="Calibri"/>
              </a:rPr>
              <a:t> 906 - Alphaville - Barueri – SP</a:t>
            </a:r>
            <a:endParaRPr>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endParaRPr sz="1400">
              <a:solidFill>
                <a:srgbClr val="145654"/>
              </a:solidFill>
              <a:latin typeface="Calibri"/>
              <a:ea typeface="Calibri"/>
              <a:cs typeface="Calibri"/>
              <a:sym typeface="Calibri"/>
            </a:endParaRPr>
          </a:p>
          <a:p>
            <a:pPr marL="0" marR="0" lvl="0" indent="0" algn="ctr" rtl="0">
              <a:spcBef>
                <a:spcPts val="0"/>
              </a:spcBef>
              <a:spcAft>
                <a:spcPts val="0"/>
              </a:spcAft>
              <a:buNone/>
            </a:pPr>
            <a:r>
              <a:rPr lang="pt-BR" sz="1400" b="1" i="1" u="none" strike="noStrike">
                <a:solidFill>
                  <a:srgbClr val="D2D8DC"/>
                </a:solidFill>
                <a:latin typeface="Georgia"/>
                <a:ea typeface="Georgia"/>
                <a:cs typeface="Georgia"/>
                <a:sym typeface="Georgia"/>
              </a:rPr>
              <a:t>mc15.com.br</a:t>
            </a:r>
            <a:endParaRPr/>
          </a:p>
        </p:txBody>
      </p:sp>
      <p:cxnSp>
        <p:nvCxnSpPr>
          <p:cNvPr id="446" name="Google Shape;446;p36"/>
          <p:cNvCxnSpPr>
            <a:cxnSpLocks/>
          </p:cNvCxnSpPr>
          <p:nvPr/>
        </p:nvCxnSpPr>
        <p:spPr>
          <a:xfrm>
            <a:off x="4915729" y="4824000"/>
            <a:ext cx="2360543" cy="0"/>
          </a:xfrm>
          <a:prstGeom prst="straightConnector1">
            <a:avLst/>
          </a:prstGeom>
          <a:noFill/>
          <a:ln w="0" cap="flat" cmpd="sng">
            <a:solidFill>
              <a:schemeClr val="accent1"/>
            </a:solidFill>
            <a:prstDash val="solid"/>
            <a:miter lim="800000"/>
            <a:headEnd type="none" w="sm" len="sm"/>
            <a:tailEnd type="none" w="sm" len="sm"/>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452"/>
        <p:cNvGrpSpPr/>
        <p:nvPr/>
      </p:nvGrpSpPr>
      <p:grpSpPr>
        <a:xfrm>
          <a:off x="0" y="0"/>
          <a:ext cx="0" cy="0"/>
          <a:chOff x="0" y="0"/>
          <a:chExt cx="0" cy="0"/>
        </a:xfrm>
      </p:grpSpPr>
      <p:sp>
        <p:nvSpPr>
          <p:cNvPr id="453" name="Google Shape;453;p37"/>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51</a:t>
            </a:fld>
            <a:endParaRPr/>
          </a:p>
        </p:txBody>
      </p:sp>
      <p:sp>
        <p:nvSpPr>
          <p:cNvPr id="454" name="Google Shape;454;p37"/>
          <p:cNvSpPr txBox="1"/>
          <p:nvPr/>
        </p:nvSpPr>
        <p:spPr>
          <a:xfrm>
            <a:off x="457200" y="627710"/>
            <a:ext cx="1450108"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ícones</a:t>
            </a:r>
            <a:endParaRPr/>
          </a:p>
        </p:txBody>
      </p:sp>
      <p:sp>
        <p:nvSpPr>
          <p:cNvPr id="455" name="Google Shape;455;p37"/>
          <p:cNvSpPr txBox="1"/>
          <p:nvPr/>
        </p:nvSpPr>
        <p:spPr>
          <a:xfrm>
            <a:off x="1941361" y="695250"/>
            <a:ext cx="6881751" cy="6823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a:solidFill>
                  <a:srgbClr val="1C2E46"/>
                </a:solidFill>
                <a:latin typeface="Calibri"/>
                <a:ea typeface="Calibri"/>
                <a:cs typeface="Calibri"/>
                <a:sym typeface="Calibri"/>
              </a:rPr>
              <a:t>Você pode mudar as cores dos ícones e também aumentar a espessura deles. </a:t>
            </a:r>
            <a:r>
              <a:rPr lang="pt-BR" sz="1200" b="1">
                <a:solidFill>
                  <a:srgbClr val="1C2E46"/>
                </a:solidFill>
                <a:latin typeface="Calibri"/>
                <a:ea typeface="Calibri"/>
                <a:cs typeface="Calibri"/>
                <a:sym typeface="Calibri"/>
              </a:rPr>
              <a:t>Cuidado para não aumentar demais a espessura. </a:t>
            </a:r>
            <a:r>
              <a:rPr lang="pt-BR" sz="1200">
                <a:solidFill>
                  <a:srgbClr val="1C2E46"/>
                </a:solidFill>
                <a:latin typeface="Calibri"/>
                <a:ea typeface="Calibri"/>
                <a:cs typeface="Calibri"/>
                <a:sym typeface="Calibri"/>
              </a:rPr>
              <a:t>Os ícones precisam ter um padrão, então siga o estilo gráfico definido.</a:t>
            </a:r>
            <a:endParaRPr/>
          </a:p>
        </p:txBody>
      </p:sp>
      <p:sp>
        <p:nvSpPr>
          <p:cNvPr id="456" name="Google Shape;456;p37"/>
          <p:cNvSpPr/>
          <p:nvPr/>
        </p:nvSpPr>
        <p:spPr>
          <a:xfrm>
            <a:off x="3219605" y="1494734"/>
            <a:ext cx="499208" cy="499208"/>
          </a:xfrm>
          <a:custGeom>
            <a:avLst/>
            <a:gdLst/>
            <a:ahLst/>
            <a:cxnLst/>
            <a:rect l="l" t="t" r="r" b="b"/>
            <a:pathLst>
              <a:path w="547687" h="547687" extrusionOk="0">
                <a:moveTo>
                  <a:pt x="545878" y="14954"/>
                </a:moveTo>
                <a:cubicBezTo>
                  <a:pt x="543401" y="8954"/>
                  <a:pt x="538734" y="4382"/>
                  <a:pt x="532924" y="1905"/>
                </a:cubicBezTo>
                <a:cubicBezTo>
                  <a:pt x="529971" y="667"/>
                  <a:pt x="526733" y="0"/>
                  <a:pt x="523494" y="0"/>
                </a:cubicBezTo>
                <a:lnTo>
                  <a:pt x="352520" y="0"/>
                </a:lnTo>
                <a:cubicBezTo>
                  <a:pt x="339185" y="0"/>
                  <a:pt x="328327" y="10859"/>
                  <a:pt x="328327" y="24194"/>
                </a:cubicBezTo>
                <a:cubicBezTo>
                  <a:pt x="328327" y="37529"/>
                  <a:pt x="339185" y="48387"/>
                  <a:pt x="352520" y="48387"/>
                </a:cubicBezTo>
                <a:lnTo>
                  <a:pt x="465106" y="48387"/>
                </a:lnTo>
                <a:lnTo>
                  <a:pt x="332613" y="180880"/>
                </a:lnTo>
                <a:cubicBezTo>
                  <a:pt x="296513" y="152400"/>
                  <a:pt x="251936" y="136779"/>
                  <a:pt x="205454" y="136779"/>
                </a:cubicBezTo>
                <a:cubicBezTo>
                  <a:pt x="150590" y="136779"/>
                  <a:pt x="98965" y="158115"/>
                  <a:pt x="60198" y="196977"/>
                </a:cubicBezTo>
                <a:cubicBezTo>
                  <a:pt x="21431" y="235744"/>
                  <a:pt x="0" y="287369"/>
                  <a:pt x="0" y="342233"/>
                </a:cubicBezTo>
                <a:cubicBezTo>
                  <a:pt x="0" y="397097"/>
                  <a:pt x="21336" y="448723"/>
                  <a:pt x="60198" y="487490"/>
                </a:cubicBezTo>
                <a:cubicBezTo>
                  <a:pt x="98965" y="526256"/>
                  <a:pt x="150590" y="547688"/>
                  <a:pt x="205454" y="547688"/>
                </a:cubicBezTo>
                <a:cubicBezTo>
                  <a:pt x="260318" y="547688"/>
                  <a:pt x="311944" y="526352"/>
                  <a:pt x="350711" y="487490"/>
                </a:cubicBezTo>
                <a:cubicBezTo>
                  <a:pt x="389477" y="448723"/>
                  <a:pt x="410909" y="397097"/>
                  <a:pt x="410909" y="342233"/>
                </a:cubicBezTo>
                <a:cubicBezTo>
                  <a:pt x="410909" y="295751"/>
                  <a:pt x="395383" y="251174"/>
                  <a:pt x="366808" y="215075"/>
                </a:cubicBezTo>
                <a:lnTo>
                  <a:pt x="499300" y="82582"/>
                </a:lnTo>
                <a:lnTo>
                  <a:pt x="499300" y="195167"/>
                </a:lnTo>
                <a:cubicBezTo>
                  <a:pt x="499300" y="208502"/>
                  <a:pt x="510159" y="219361"/>
                  <a:pt x="523494" y="219361"/>
                </a:cubicBezTo>
                <a:cubicBezTo>
                  <a:pt x="536829" y="219361"/>
                  <a:pt x="547688" y="208502"/>
                  <a:pt x="547688" y="195167"/>
                </a:cubicBezTo>
                <a:lnTo>
                  <a:pt x="547688" y="24289"/>
                </a:lnTo>
                <a:cubicBezTo>
                  <a:pt x="547688" y="21050"/>
                  <a:pt x="547116" y="17907"/>
                  <a:pt x="545878" y="14954"/>
                </a:cubicBezTo>
                <a:close/>
                <a:moveTo>
                  <a:pt x="205550" y="499205"/>
                </a:moveTo>
                <a:cubicBezTo>
                  <a:pt x="163640" y="499205"/>
                  <a:pt x="124206" y="482918"/>
                  <a:pt x="94488" y="453200"/>
                </a:cubicBezTo>
                <a:cubicBezTo>
                  <a:pt x="64865" y="423577"/>
                  <a:pt x="48482" y="384143"/>
                  <a:pt x="48482" y="342138"/>
                </a:cubicBezTo>
                <a:cubicBezTo>
                  <a:pt x="48482" y="300133"/>
                  <a:pt x="64770" y="260794"/>
                  <a:pt x="94488" y="231077"/>
                </a:cubicBezTo>
                <a:cubicBezTo>
                  <a:pt x="124111" y="201454"/>
                  <a:pt x="163544" y="185071"/>
                  <a:pt x="205550" y="185071"/>
                </a:cubicBezTo>
                <a:cubicBezTo>
                  <a:pt x="247555" y="185071"/>
                  <a:pt x="286893" y="201359"/>
                  <a:pt x="316611" y="231077"/>
                </a:cubicBezTo>
                <a:cubicBezTo>
                  <a:pt x="346234" y="260699"/>
                  <a:pt x="362617" y="300133"/>
                  <a:pt x="362617" y="342138"/>
                </a:cubicBezTo>
                <a:cubicBezTo>
                  <a:pt x="362617" y="384143"/>
                  <a:pt x="346234" y="423482"/>
                  <a:pt x="316611" y="453200"/>
                </a:cubicBezTo>
                <a:cubicBezTo>
                  <a:pt x="286988" y="482822"/>
                  <a:pt x="247555" y="499205"/>
                  <a:pt x="205550" y="499205"/>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37"/>
          <p:cNvSpPr/>
          <p:nvPr/>
        </p:nvSpPr>
        <p:spPr>
          <a:xfrm>
            <a:off x="2548578" y="1477687"/>
            <a:ext cx="381742" cy="587937"/>
          </a:xfrm>
          <a:custGeom>
            <a:avLst/>
            <a:gdLst/>
            <a:ahLst/>
            <a:cxnLst/>
            <a:rect l="l" t="t" r="r" b="b"/>
            <a:pathLst>
              <a:path w="418814" h="645033" extrusionOk="0">
                <a:moveTo>
                  <a:pt x="418814" y="208979"/>
                </a:moveTo>
                <a:cubicBezTo>
                  <a:pt x="418814" y="93155"/>
                  <a:pt x="324898" y="0"/>
                  <a:pt x="209836" y="0"/>
                </a:cubicBezTo>
                <a:cubicBezTo>
                  <a:pt x="94774" y="0"/>
                  <a:pt x="0" y="93155"/>
                  <a:pt x="0" y="208979"/>
                </a:cubicBezTo>
                <a:cubicBezTo>
                  <a:pt x="0" y="316516"/>
                  <a:pt x="81058" y="405098"/>
                  <a:pt x="185547" y="416528"/>
                </a:cubicBezTo>
                <a:lnTo>
                  <a:pt x="185547" y="501301"/>
                </a:lnTo>
                <a:lnTo>
                  <a:pt x="112871" y="501301"/>
                </a:lnTo>
                <a:cubicBezTo>
                  <a:pt x="99441" y="501301"/>
                  <a:pt x="88678" y="512159"/>
                  <a:pt x="88678" y="525494"/>
                </a:cubicBezTo>
                <a:lnTo>
                  <a:pt x="88678" y="525494"/>
                </a:lnTo>
                <a:cubicBezTo>
                  <a:pt x="88678" y="538925"/>
                  <a:pt x="99536" y="549688"/>
                  <a:pt x="112871" y="549688"/>
                </a:cubicBezTo>
                <a:lnTo>
                  <a:pt x="185547" y="549688"/>
                </a:lnTo>
                <a:lnTo>
                  <a:pt x="185547" y="620840"/>
                </a:lnTo>
                <a:cubicBezTo>
                  <a:pt x="185547" y="634270"/>
                  <a:pt x="196406" y="645033"/>
                  <a:pt x="209741" y="645033"/>
                </a:cubicBezTo>
                <a:lnTo>
                  <a:pt x="209741" y="645033"/>
                </a:lnTo>
                <a:cubicBezTo>
                  <a:pt x="223171" y="645033"/>
                  <a:pt x="233934" y="634175"/>
                  <a:pt x="233934" y="620840"/>
                </a:cubicBezTo>
                <a:lnTo>
                  <a:pt x="233934" y="549688"/>
                </a:lnTo>
                <a:lnTo>
                  <a:pt x="306610" y="549688"/>
                </a:lnTo>
                <a:cubicBezTo>
                  <a:pt x="320040" y="549688"/>
                  <a:pt x="330803" y="538829"/>
                  <a:pt x="330803" y="525494"/>
                </a:cubicBezTo>
                <a:lnTo>
                  <a:pt x="330803" y="525494"/>
                </a:lnTo>
                <a:cubicBezTo>
                  <a:pt x="330803" y="512064"/>
                  <a:pt x="319945" y="501301"/>
                  <a:pt x="306610" y="501301"/>
                </a:cubicBezTo>
                <a:lnTo>
                  <a:pt x="233172" y="501301"/>
                </a:lnTo>
                <a:lnTo>
                  <a:pt x="233172" y="416528"/>
                </a:lnTo>
                <a:cubicBezTo>
                  <a:pt x="337661" y="405194"/>
                  <a:pt x="418719" y="316516"/>
                  <a:pt x="418719" y="208979"/>
                </a:cubicBezTo>
                <a:close/>
                <a:moveTo>
                  <a:pt x="48482" y="208979"/>
                </a:moveTo>
                <a:cubicBezTo>
                  <a:pt x="48482" y="119634"/>
                  <a:pt x="120396" y="47625"/>
                  <a:pt x="209836" y="47625"/>
                </a:cubicBezTo>
                <a:cubicBezTo>
                  <a:pt x="299276" y="47625"/>
                  <a:pt x="371189" y="119539"/>
                  <a:pt x="371189" y="208979"/>
                </a:cubicBezTo>
                <a:cubicBezTo>
                  <a:pt x="371189" y="298418"/>
                  <a:pt x="299276" y="370332"/>
                  <a:pt x="209836" y="370332"/>
                </a:cubicBezTo>
                <a:cubicBezTo>
                  <a:pt x="120396" y="370332"/>
                  <a:pt x="48482" y="297656"/>
                  <a:pt x="48482" y="208979"/>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37"/>
          <p:cNvSpPr/>
          <p:nvPr/>
        </p:nvSpPr>
        <p:spPr>
          <a:xfrm>
            <a:off x="3976812" y="1518541"/>
            <a:ext cx="780193" cy="493165"/>
          </a:xfrm>
          <a:custGeom>
            <a:avLst/>
            <a:gdLst/>
            <a:ahLst/>
            <a:cxnLst/>
            <a:rect l="l" t="t" r="r" b="b"/>
            <a:pathLst>
              <a:path w="778144" h="491871" extrusionOk="0">
                <a:moveTo>
                  <a:pt x="706231" y="72200"/>
                </a:moveTo>
                <a:cubicBezTo>
                  <a:pt x="659654" y="25622"/>
                  <a:pt x="598027" y="0"/>
                  <a:pt x="532686" y="0"/>
                </a:cubicBezTo>
                <a:cubicBezTo>
                  <a:pt x="480679" y="0"/>
                  <a:pt x="431149" y="16097"/>
                  <a:pt x="388953" y="46673"/>
                </a:cubicBezTo>
                <a:cubicBezTo>
                  <a:pt x="347424" y="16859"/>
                  <a:pt x="296751" y="476"/>
                  <a:pt x="245316" y="476"/>
                </a:cubicBezTo>
                <a:cubicBezTo>
                  <a:pt x="179689" y="476"/>
                  <a:pt x="118158" y="25908"/>
                  <a:pt x="71866" y="72200"/>
                </a:cubicBezTo>
                <a:cubicBezTo>
                  <a:pt x="-23955" y="168021"/>
                  <a:pt x="-23955" y="323850"/>
                  <a:pt x="71866" y="419672"/>
                </a:cubicBezTo>
                <a:cubicBezTo>
                  <a:pt x="118443" y="466249"/>
                  <a:pt x="179975" y="491871"/>
                  <a:pt x="245412" y="491871"/>
                </a:cubicBezTo>
                <a:cubicBezTo>
                  <a:pt x="297418" y="491871"/>
                  <a:pt x="346948" y="475774"/>
                  <a:pt x="389144" y="445199"/>
                </a:cubicBezTo>
                <a:cubicBezTo>
                  <a:pt x="430673" y="475012"/>
                  <a:pt x="481441" y="491395"/>
                  <a:pt x="532876" y="491395"/>
                </a:cubicBezTo>
                <a:cubicBezTo>
                  <a:pt x="598503" y="491395"/>
                  <a:pt x="660035" y="465963"/>
                  <a:pt x="706326" y="419672"/>
                </a:cubicBezTo>
                <a:cubicBezTo>
                  <a:pt x="752713" y="373285"/>
                  <a:pt x="778145" y="311658"/>
                  <a:pt x="778145" y="245936"/>
                </a:cubicBezTo>
                <a:cubicBezTo>
                  <a:pt x="778145" y="180213"/>
                  <a:pt x="752618" y="118491"/>
                  <a:pt x="706326" y="72200"/>
                </a:cubicBezTo>
                <a:close/>
                <a:moveTo>
                  <a:pt x="245602" y="393954"/>
                </a:moveTo>
                <a:cubicBezTo>
                  <a:pt x="205978" y="393954"/>
                  <a:pt x="168831" y="378619"/>
                  <a:pt x="140922" y="350711"/>
                </a:cubicBezTo>
                <a:cubicBezTo>
                  <a:pt x="83201" y="292989"/>
                  <a:pt x="83201" y="198977"/>
                  <a:pt x="140922" y="141256"/>
                </a:cubicBezTo>
                <a:cubicBezTo>
                  <a:pt x="168831" y="113348"/>
                  <a:pt x="205978" y="98012"/>
                  <a:pt x="245507" y="98012"/>
                </a:cubicBezTo>
                <a:cubicBezTo>
                  <a:pt x="272748" y="98012"/>
                  <a:pt x="299133" y="105347"/>
                  <a:pt x="322183" y="119253"/>
                </a:cubicBezTo>
                <a:cubicBezTo>
                  <a:pt x="274939" y="197358"/>
                  <a:pt x="274844" y="294799"/>
                  <a:pt x="322183" y="372713"/>
                </a:cubicBezTo>
                <a:cubicBezTo>
                  <a:pt x="299133" y="386620"/>
                  <a:pt x="272939" y="393954"/>
                  <a:pt x="245793" y="393954"/>
                </a:cubicBezTo>
                <a:close/>
                <a:moveTo>
                  <a:pt x="389049" y="282988"/>
                </a:moveTo>
                <a:cubicBezTo>
                  <a:pt x="382762" y="258699"/>
                  <a:pt x="382762" y="233267"/>
                  <a:pt x="389049" y="208979"/>
                </a:cubicBezTo>
                <a:cubicBezTo>
                  <a:pt x="395335" y="233267"/>
                  <a:pt x="395335" y="258699"/>
                  <a:pt x="389049" y="282988"/>
                </a:cubicBezTo>
                <a:close/>
                <a:moveTo>
                  <a:pt x="532495" y="98012"/>
                </a:moveTo>
                <a:cubicBezTo>
                  <a:pt x="572119" y="98012"/>
                  <a:pt x="609267" y="113348"/>
                  <a:pt x="637175" y="141256"/>
                </a:cubicBezTo>
                <a:cubicBezTo>
                  <a:pt x="665083" y="169164"/>
                  <a:pt x="680514" y="206407"/>
                  <a:pt x="680514" y="246031"/>
                </a:cubicBezTo>
                <a:cubicBezTo>
                  <a:pt x="680514" y="285655"/>
                  <a:pt x="665178" y="322802"/>
                  <a:pt x="637175" y="350806"/>
                </a:cubicBezTo>
                <a:cubicBezTo>
                  <a:pt x="609267" y="378714"/>
                  <a:pt x="572214" y="394049"/>
                  <a:pt x="532590" y="394049"/>
                </a:cubicBezTo>
                <a:cubicBezTo>
                  <a:pt x="505349" y="394049"/>
                  <a:pt x="478965" y="386715"/>
                  <a:pt x="455914" y="372809"/>
                </a:cubicBezTo>
                <a:cubicBezTo>
                  <a:pt x="503158" y="294704"/>
                  <a:pt x="503253" y="197168"/>
                  <a:pt x="455914" y="119348"/>
                </a:cubicBezTo>
                <a:cubicBezTo>
                  <a:pt x="478965" y="105442"/>
                  <a:pt x="505158" y="98108"/>
                  <a:pt x="532305" y="98108"/>
                </a:cubicBezTo>
                <a:close/>
                <a:moveTo>
                  <a:pt x="426006" y="348996"/>
                </a:moveTo>
                <a:cubicBezTo>
                  <a:pt x="420672" y="343472"/>
                  <a:pt x="415719" y="337376"/>
                  <a:pt x="411147" y="330803"/>
                </a:cubicBezTo>
                <a:cubicBezTo>
                  <a:pt x="447723" y="259556"/>
                  <a:pt x="434102" y="171355"/>
                  <a:pt x="377142" y="114490"/>
                </a:cubicBezTo>
                <a:cubicBezTo>
                  <a:pt x="372380" y="109728"/>
                  <a:pt x="366855" y="104870"/>
                  <a:pt x="360474" y="99822"/>
                </a:cubicBezTo>
                <a:cubicBezTo>
                  <a:pt x="360093" y="99441"/>
                  <a:pt x="359521" y="98965"/>
                  <a:pt x="358854" y="98489"/>
                </a:cubicBezTo>
                <a:lnTo>
                  <a:pt x="357902" y="97822"/>
                </a:lnTo>
                <a:lnTo>
                  <a:pt x="357711" y="97822"/>
                </a:lnTo>
                <a:cubicBezTo>
                  <a:pt x="325612" y="73533"/>
                  <a:pt x="285798" y="60103"/>
                  <a:pt x="245412" y="60103"/>
                </a:cubicBezTo>
                <a:cubicBezTo>
                  <a:pt x="195786" y="60103"/>
                  <a:pt x="149114" y="79439"/>
                  <a:pt x="114062" y="114395"/>
                </a:cubicBezTo>
                <a:cubicBezTo>
                  <a:pt x="41577" y="186881"/>
                  <a:pt x="41577" y="304991"/>
                  <a:pt x="114062" y="377476"/>
                </a:cubicBezTo>
                <a:cubicBezTo>
                  <a:pt x="149114" y="412528"/>
                  <a:pt x="195786" y="431864"/>
                  <a:pt x="245602" y="431864"/>
                </a:cubicBezTo>
                <a:cubicBezTo>
                  <a:pt x="280749" y="431864"/>
                  <a:pt x="314658" y="422148"/>
                  <a:pt x="344186" y="403574"/>
                </a:cubicBezTo>
                <a:cubicBezTo>
                  <a:pt x="349139" y="409670"/>
                  <a:pt x="353901" y="414909"/>
                  <a:pt x="358759" y="419672"/>
                </a:cubicBezTo>
                <a:cubicBezTo>
                  <a:pt x="358759" y="419672"/>
                  <a:pt x="358950" y="419862"/>
                  <a:pt x="358950" y="419862"/>
                </a:cubicBezTo>
                <a:cubicBezTo>
                  <a:pt x="325041" y="442151"/>
                  <a:pt x="285988" y="453866"/>
                  <a:pt x="245412" y="453866"/>
                </a:cubicBezTo>
                <a:cubicBezTo>
                  <a:pt x="190167" y="453866"/>
                  <a:pt x="138065" y="432149"/>
                  <a:pt x="98727" y="392811"/>
                </a:cubicBezTo>
                <a:cubicBezTo>
                  <a:pt x="17669" y="311753"/>
                  <a:pt x="17669" y="180023"/>
                  <a:pt x="98727" y="98965"/>
                </a:cubicBezTo>
                <a:cubicBezTo>
                  <a:pt x="137874" y="59817"/>
                  <a:pt x="190071" y="38195"/>
                  <a:pt x="245697" y="38195"/>
                </a:cubicBezTo>
                <a:cubicBezTo>
                  <a:pt x="301323" y="38195"/>
                  <a:pt x="353425" y="59817"/>
                  <a:pt x="392573" y="98965"/>
                </a:cubicBezTo>
                <a:cubicBezTo>
                  <a:pt x="459819" y="166211"/>
                  <a:pt x="472869" y="267462"/>
                  <a:pt x="426006" y="348901"/>
                </a:cubicBezTo>
                <a:close/>
                <a:moveTo>
                  <a:pt x="352187" y="143066"/>
                </a:moveTo>
                <a:cubicBezTo>
                  <a:pt x="357521" y="148590"/>
                  <a:pt x="362474" y="154686"/>
                  <a:pt x="367046" y="161258"/>
                </a:cubicBezTo>
                <a:cubicBezTo>
                  <a:pt x="337709" y="218313"/>
                  <a:pt x="339995" y="287084"/>
                  <a:pt x="373237" y="342138"/>
                </a:cubicBezTo>
                <a:lnTo>
                  <a:pt x="373523" y="342614"/>
                </a:lnTo>
                <a:lnTo>
                  <a:pt x="373618" y="342614"/>
                </a:lnTo>
                <a:cubicBezTo>
                  <a:pt x="381429" y="355473"/>
                  <a:pt x="390573" y="367189"/>
                  <a:pt x="400955" y="377571"/>
                </a:cubicBezTo>
                <a:cubicBezTo>
                  <a:pt x="405813" y="382429"/>
                  <a:pt x="411147" y="387096"/>
                  <a:pt x="417624" y="392144"/>
                </a:cubicBezTo>
                <a:cubicBezTo>
                  <a:pt x="418005" y="392525"/>
                  <a:pt x="418481" y="392906"/>
                  <a:pt x="419052" y="393383"/>
                </a:cubicBezTo>
                <a:lnTo>
                  <a:pt x="420291" y="394240"/>
                </a:lnTo>
                <a:lnTo>
                  <a:pt x="420576" y="394240"/>
                </a:lnTo>
                <a:cubicBezTo>
                  <a:pt x="452580" y="418529"/>
                  <a:pt x="492395" y="431864"/>
                  <a:pt x="532781" y="431864"/>
                </a:cubicBezTo>
                <a:cubicBezTo>
                  <a:pt x="582406" y="431864"/>
                  <a:pt x="629079" y="412528"/>
                  <a:pt x="664131" y="377571"/>
                </a:cubicBezTo>
                <a:cubicBezTo>
                  <a:pt x="699183" y="342519"/>
                  <a:pt x="718518" y="295751"/>
                  <a:pt x="718518" y="246031"/>
                </a:cubicBezTo>
                <a:cubicBezTo>
                  <a:pt x="718518" y="196310"/>
                  <a:pt x="699183" y="149543"/>
                  <a:pt x="664131" y="114490"/>
                </a:cubicBezTo>
                <a:cubicBezTo>
                  <a:pt x="629079" y="79439"/>
                  <a:pt x="582406" y="60103"/>
                  <a:pt x="532686" y="60103"/>
                </a:cubicBezTo>
                <a:cubicBezTo>
                  <a:pt x="497538" y="60103"/>
                  <a:pt x="463629" y="69818"/>
                  <a:pt x="434102" y="88392"/>
                </a:cubicBezTo>
                <a:cubicBezTo>
                  <a:pt x="429054" y="82296"/>
                  <a:pt x="424386" y="77057"/>
                  <a:pt x="419529" y="72295"/>
                </a:cubicBezTo>
                <a:cubicBezTo>
                  <a:pt x="419529" y="72295"/>
                  <a:pt x="419338" y="72104"/>
                  <a:pt x="419338" y="72104"/>
                </a:cubicBezTo>
                <a:cubicBezTo>
                  <a:pt x="453247" y="49816"/>
                  <a:pt x="492300" y="38100"/>
                  <a:pt x="532876" y="38100"/>
                </a:cubicBezTo>
                <a:cubicBezTo>
                  <a:pt x="588121" y="38100"/>
                  <a:pt x="640223" y="59817"/>
                  <a:pt x="679561" y="99155"/>
                </a:cubicBezTo>
                <a:cubicBezTo>
                  <a:pt x="760619" y="180213"/>
                  <a:pt x="760619" y="312039"/>
                  <a:pt x="679561" y="393002"/>
                </a:cubicBezTo>
                <a:cubicBezTo>
                  <a:pt x="640413" y="432149"/>
                  <a:pt x="588216" y="453771"/>
                  <a:pt x="532686" y="453771"/>
                </a:cubicBezTo>
                <a:cubicBezTo>
                  <a:pt x="477155" y="453771"/>
                  <a:pt x="424958" y="432149"/>
                  <a:pt x="385715" y="393002"/>
                </a:cubicBezTo>
                <a:cubicBezTo>
                  <a:pt x="318468" y="325755"/>
                  <a:pt x="305419" y="224504"/>
                  <a:pt x="352282" y="143161"/>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9" name="Google Shape;459;p37"/>
          <p:cNvGrpSpPr/>
          <p:nvPr/>
        </p:nvGrpSpPr>
        <p:grpSpPr>
          <a:xfrm>
            <a:off x="5023705" y="1547030"/>
            <a:ext cx="621422" cy="443791"/>
            <a:chOff x="6139338" y="2959512"/>
            <a:chExt cx="619791" cy="442626"/>
          </a:xfrm>
        </p:grpSpPr>
        <p:sp>
          <p:nvSpPr>
            <p:cNvPr id="460" name="Google Shape;460;p37"/>
            <p:cNvSpPr/>
            <p:nvPr/>
          </p:nvSpPr>
          <p:spPr>
            <a:xfrm>
              <a:off x="6217253" y="3114484"/>
              <a:ext cx="108489" cy="44195"/>
            </a:xfrm>
            <a:custGeom>
              <a:avLst/>
              <a:gdLst/>
              <a:ahLst/>
              <a:cxnLst/>
              <a:rect l="l" t="t" r="r" b="b"/>
              <a:pathLst>
                <a:path w="108489" h="44195" extrusionOk="0">
                  <a:moveTo>
                    <a:pt x="86392" y="0"/>
                  </a:moveTo>
                  <a:lnTo>
                    <a:pt x="22098" y="0"/>
                  </a:lnTo>
                  <a:cubicBezTo>
                    <a:pt x="9906" y="0"/>
                    <a:pt x="0" y="9906"/>
                    <a:pt x="0" y="22098"/>
                  </a:cubicBezTo>
                  <a:cubicBezTo>
                    <a:pt x="0" y="34290"/>
                    <a:pt x="9906" y="44196"/>
                    <a:pt x="22098" y="44196"/>
                  </a:cubicBezTo>
                  <a:lnTo>
                    <a:pt x="86392" y="44196"/>
                  </a:lnTo>
                  <a:cubicBezTo>
                    <a:pt x="98584" y="44196"/>
                    <a:pt x="108490" y="34290"/>
                    <a:pt x="108490" y="22098"/>
                  </a:cubicBezTo>
                  <a:cubicBezTo>
                    <a:pt x="108490" y="9906"/>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37"/>
            <p:cNvSpPr/>
            <p:nvPr/>
          </p:nvSpPr>
          <p:spPr>
            <a:xfrm>
              <a:off x="6139338" y="2959512"/>
              <a:ext cx="619791" cy="442626"/>
            </a:xfrm>
            <a:custGeom>
              <a:avLst/>
              <a:gdLst/>
              <a:ahLst/>
              <a:cxnLst/>
              <a:rect l="l" t="t" r="r" b="b"/>
              <a:pathLst>
                <a:path w="619791" h="442626" extrusionOk="0">
                  <a:moveTo>
                    <a:pt x="597599" y="88487"/>
                  </a:moveTo>
                  <a:lnTo>
                    <a:pt x="531209" y="88487"/>
                  </a:lnTo>
                  <a:lnTo>
                    <a:pt x="531209" y="22098"/>
                  </a:lnTo>
                  <a:cubicBezTo>
                    <a:pt x="531209" y="9906"/>
                    <a:pt x="521303" y="0"/>
                    <a:pt x="509111" y="0"/>
                  </a:cubicBezTo>
                  <a:lnTo>
                    <a:pt x="22098" y="0"/>
                  </a:lnTo>
                  <a:cubicBezTo>
                    <a:pt x="9906" y="0"/>
                    <a:pt x="0" y="9906"/>
                    <a:pt x="0" y="22098"/>
                  </a:cubicBezTo>
                  <a:lnTo>
                    <a:pt x="0" y="332042"/>
                  </a:lnTo>
                  <a:cubicBezTo>
                    <a:pt x="0" y="344234"/>
                    <a:pt x="9906" y="354140"/>
                    <a:pt x="22098" y="354140"/>
                  </a:cubicBezTo>
                  <a:lnTo>
                    <a:pt x="66389" y="354140"/>
                  </a:lnTo>
                  <a:lnTo>
                    <a:pt x="66389" y="420529"/>
                  </a:lnTo>
                  <a:cubicBezTo>
                    <a:pt x="66389" y="432721"/>
                    <a:pt x="76295" y="442627"/>
                    <a:pt x="88487" y="442627"/>
                  </a:cubicBezTo>
                  <a:lnTo>
                    <a:pt x="597694" y="442627"/>
                  </a:lnTo>
                  <a:cubicBezTo>
                    <a:pt x="609886" y="442627"/>
                    <a:pt x="619792" y="432721"/>
                    <a:pt x="619792" y="420529"/>
                  </a:cubicBezTo>
                  <a:lnTo>
                    <a:pt x="619792" y="110681"/>
                  </a:lnTo>
                  <a:cubicBezTo>
                    <a:pt x="619792" y="98488"/>
                    <a:pt x="609886" y="88583"/>
                    <a:pt x="597694" y="88583"/>
                  </a:cubicBezTo>
                  <a:close/>
                  <a:moveTo>
                    <a:pt x="44101" y="309848"/>
                  </a:moveTo>
                  <a:lnTo>
                    <a:pt x="44101" y="44196"/>
                  </a:lnTo>
                  <a:lnTo>
                    <a:pt x="486823" y="44196"/>
                  </a:lnTo>
                  <a:lnTo>
                    <a:pt x="486823" y="309848"/>
                  </a:lnTo>
                  <a:lnTo>
                    <a:pt x="44101" y="309848"/>
                  </a:lnTo>
                  <a:close/>
                  <a:moveTo>
                    <a:pt x="575405" y="398431"/>
                  </a:moveTo>
                  <a:lnTo>
                    <a:pt x="110490" y="398431"/>
                  </a:lnTo>
                  <a:lnTo>
                    <a:pt x="110490" y="354140"/>
                  </a:lnTo>
                  <a:lnTo>
                    <a:pt x="509016" y="354140"/>
                  </a:lnTo>
                  <a:cubicBezTo>
                    <a:pt x="521208" y="354140"/>
                    <a:pt x="531114" y="344234"/>
                    <a:pt x="531114" y="332042"/>
                  </a:cubicBezTo>
                  <a:lnTo>
                    <a:pt x="531114" y="132779"/>
                  </a:lnTo>
                  <a:lnTo>
                    <a:pt x="575405" y="132779"/>
                  </a:lnTo>
                  <a:lnTo>
                    <a:pt x="575405" y="398431"/>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37"/>
            <p:cNvSpPr/>
            <p:nvPr/>
          </p:nvSpPr>
          <p:spPr>
            <a:xfrm>
              <a:off x="6483953" y="3114484"/>
              <a:ext cx="108489" cy="44195"/>
            </a:xfrm>
            <a:custGeom>
              <a:avLst/>
              <a:gdLst/>
              <a:ahLst/>
              <a:cxnLst/>
              <a:rect l="l" t="t" r="r" b="b"/>
              <a:pathLst>
                <a:path w="108489" h="44195" extrusionOk="0">
                  <a:moveTo>
                    <a:pt x="86392" y="0"/>
                  </a:moveTo>
                  <a:lnTo>
                    <a:pt x="22098" y="0"/>
                  </a:lnTo>
                  <a:cubicBezTo>
                    <a:pt x="9906" y="0"/>
                    <a:pt x="0" y="9906"/>
                    <a:pt x="0" y="22098"/>
                  </a:cubicBezTo>
                  <a:cubicBezTo>
                    <a:pt x="0" y="34290"/>
                    <a:pt x="9906" y="44196"/>
                    <a:pt x="22098" y="44196"/>
                  </a:cubicBezTo>
                  <a:lnTo>
                    <a:pt x="86392" y="44196"/>
                  </a:lnTo>
                  <a:cubicBezTo>
                    <a:pt x="98584" y="44196"/>
                    <a:pt x="108490" y="34290"/>
                    <a:pt x="108490" y="22098"/>
                  </a:cubicBezTo>
                  <a:cubicBezTo>
                    <a:pt x="108490" y="9906"/>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37"/>
            <p:cNvSpPr/>
            <p:nvPr/>
          </p:nvSpPr>
          <p:spPr>
            <a:xfrm>
              <a:off x="6344697" y="3019234"/>
              <a:ext cx="119635" cy="233267"/>
            </a:xfrm>
            <a:custGeom>
              <a:avLst/>
              <a:gdLst/>
              <a:ahLst/>
              <a:cxnLst/>
              <a:rect l="l" t="t" r="r" b="b"/>
              <a:pathLst>
                <a:path w="119635" h="233267" extrusionOk="0">
                  <a:moveTo>
                    <a:pt x="64675" y="98012"/>
                  </a:moveTo>
                  <a:lnTo>
                    <a:pt x="63628" y="98012"/>
                  </a:lnTo>
                  <a:cubicBezTo>
                    <a:pt x="38291" y="91916"/>
                    <a:pt x="38291" y="82391"/>
                    <a:pt x="38291" y="79248"/>
                  </a:cubicBezTo>
                  <a:cubicBezTo>
                    <a:pt x="38291" y="64770"/>
                    <a:pt x="51912" y="60960"/>
                    <a:pt x="59913" y="60960"/>
                  </a:cubicBezTo>
                  <a:lnTo>
                    <a:pt x="59913" y="60960"/>
                  </a:lnTo>
                  <a:cubicBezTo>
                    <a:pt x="68676" y="60960"/>
                    <a:pt x="76486" y="66199"/>
                    <a:pt x="79915" y="74390"/>
                  </a:cubicBezTo>
                  <a:cubicBezTo>
                    <a:pt x="84106" y="83534"/>
                    <a:pt x="94679" y="87916"/>
                    <a:pt x="104014" y="84296"/>
                  </a:cubicBezTo>
                  <a:cubicBezTo>
                    <a:pt x="113824" y="80486"/>
                    <a:pt x="118777" y="69533"/>
                    <a:pt x="114872" y="59531"/>
                  </a:cubicBezTo>
                  <a:cubicBezTo>
                    <a:pt x="108205" y="43720"/>
                    <a:pt x="94965" y="31433"/>
                    <a:pt x="78772" y="26098"/>
                  </a:cubicBezTo>
                  <a:lnTo>
                    <a:pt x="78772" y="19050"/>
                  </a:lnTo>
                  <a:cubicBezTo>
                    <a:pt x="78772" y="8572"/>
                    <a:pt x="70200" y="0"/>
                    <a:pt x="59722" y="0"/>
                  </a:cubicBezTo>
                  <a:cubicBezTo>
                    <a:pt x="49245" y="0"/>
                    <a:pt x="40672" y="8572"/>
                    <a:pt x="40672" y="19050"/>
                  </a:cubicBezTo>
                  <a:lnTo>
                    <a:pt x="40672" y="25527"/>
                  </a:lnTo>
                  <a:cubicBezTo>
                    <a:pt x="16764" y="32195"/>
                    <a:pt x="-95" y="54102"/>
                    <a:pt x="0" y="79248"/>
                  </a:cubicBezTo>
                  <a:cubicBezTo>
                    <a:pt x="0" y="95250"/>
                    <a:pt x="7144" y="123920"/>
                    <a:pt x="55055" y="135255"/>
                  </a:cubicBezTo>
                  <a:lnTo>
                    <a:pt x="56103" y="135446"/>
                  </a:lnTo>
                  <a:cubicBezTo>
                    <a:pt x="81439" y="141351"/>
                    <a:pt x="81439" y="150876"/>
                    <a:pt x="81439" y="154019"/>
                  </a:cubicBezTo>
                  <a:cubicBezTo>
                    <a:pt x="81439" y="168497"/>
                    <a:pt x="67819" y="172307"/>
                    <a:pt x="59818" y="172307"/>
                  </a:cubicBezTo>
                  <a:lnTo>
                    <a:pt x="59818" y="172307"/>
                  </a:lnTo>
                  <a:cubicBezTo>
                    <a:pt x="51055" y="172307"/>
                    <a:pt x="43244" y="167069"/>
                    <a:pt x="39910" y="159163"/>
                  </a:cubicBezTo>
                  <a:lnTo>
                    <a:pt x="39434" y="158115"/>
                  </a:lnTo>
                  <a:cubicBezTo>
                    <a:pt x="35053" y="148590"/>
                    <a:pt x="23813" y="144304"/>
                    <a:pt x="14193" y="148685"/>
                  </a:cubicBezTo>
                  <a:cubicBezTo>
                    <a:pt x="9525" y="150781"/>
                    <a:pt x="6001" y="154591"/>
                    <a:pt x="4287" y="159353"/>
                  </a:cubicBezTo>
                  <a:cubicBezTo>
                    <a:pt x="2477" y="164116"/>
                    <a:pt x="2668" y="169259"/>
                    <a:pt x="4763" y="173736"/>
                  </a:cubicBezTo>
                  <a:cubicBezTo>
                    <a:pt x="11431" y="189548"/>
                    <a:pt x="24670" y="201835"/>
                    <a:pt x="40863" y="207169"/>
                  </a:cubicBezTo>
                  <a:lnTo>
                    <a:pt x="40863" y="214217"/>
                  </a:lnTo>
                  <a:cubicBezTo>
                    <a:pt x="40863" y="224695"/>
                    <a:pt x="49435" y="233267"/>
                    <a:pt x="59913" y="233267"/>
                  </a:cubicBezTo>
                  <a:cubicBezTo>
                    <a:pt x="70390" y="233267"/>
                    <a:pt x="78963" y="224695"/>
                    <a:pt x="78963" y="214217"/>
                  </a:cubicBezTo>
                  <a:lnTo>
                    <a:pt x="78963" y="207359"/>
                  </a:lnTo>
                  <a:cubicBezTo>
                    <a:pt x="102871" y="200692"/>
                    <a:pt x="119730" y="178784"/>
                    <a:pt x="119635" y="153638"/>
                  </a:cubicBezTo>
                  <a:cubicBezTo>
                    <a:pt x="119635" y="140779"/>
                    <a:pt x="114300" y="109538"/>
                    <a:pt x="64675" y="97917"/>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4" name="Google Shape;464;p37"/>
          <p:cNvSpPr/>
          <p:nvPr/>
        </p:nvSpPr>
        <p:spPr>
          <a:xfrm>
            <a:off x="7525146" y="1508367"/>
            <a:ext cx="570110" cy="483845"/>
          </a:xfrm>
          <a:custGeom>
            <a:avLst/>
            <a:gdLst/>
            <a:ahLst/>
            <a:cxnLst/>
            <a:rect l="l" t="t" r="r" b="b"/>
            <a:pathLst>
              <a:path w="516921" h="438704" extrusionOk="0">
                <a:moveTo>
                  <a:pt x="497205" y="438704"/>
                </a:moveTo>
                <a:cubicBezTo>
                  <a:pt x="508063" y="438704"/>
                  <a:pt x="516922" y="429846"/>
                  <a:pt x="516922" y="418988"/>
                </a:cubicBezTo>
                <a:cubicBezTo>
                  <a:pt x="516922" y="408129"/>
                  <a:pt x="508063" y="399271"/>
                  <a:pt x="497205" y="399271"/>
                </a:cubicBezTo>
                <a:lnTo>
                  <a:pt x="489776" y="399271"/>
                </a:lnTo>
                <a:cubicBezTo>
                  <a:pt x="489776" y="399271"/>
                  <a:pt x="467296" y="399271"/>
                  <a:pt x="467296" y="399271"/>
                </a:cubicBezTo>
                <a:lnTo>
                  <a:pt x="467296" y="269445"/>
                </a:lnTo>
                <a:cubicBezTo>
                  <a:pt x="467296" y="236679"/>
                  <a:pt x="440722" y="210200"/>
                  <a:pt x="408051" y="210200"/>
                </a:cubicBezTo>
                <a:lnTo>
                  <a:pt x="278225" y="210200"/>
                </a:lnTo>
                <a:lnTo>
                  <a:pt x="278225" y="174005"/>
                </a:lnTo>
                <a:cubicBezTo>
                  <a:pt x="312706" y="163146"/>
                  <a:pt x="331946" y="126380"/>
                  <a:pt x="321088" y="91804"/>
                </a:cubicBezTo>
                <a:cubicBezTo>
                  <a:pt x="319659" y="87327"/>
                  <a:pt x="317754" y="82946"/>
                  <a:pt x="315468" y="78945"/>
                </a:cubicBezTo>
                <a:lnTo>
                  <a:pt x="275654" y="9222"/>
                </a:lnTo>
                <a:cubicBezTo>
                  <a:pt x="269367" y="-208"/>
                  <a:pt x="256699" y="-2875"/>
                  <a:pt x="247174" y="3412"/>
                </a:cubicBezTo>
                <a:cubicBezTo>
                  <a:pt x="244888" y="4936"/>
                  <a:pt x="242888" y="6936"/>
                  <a:pt x="241363" y="9222"/>
                </a:cubicBezTo>
                <a:lnTo>
                  <a:pt x="201549" y="78850"/>
                </a:lnTo>
                <a:cubicBezTo>
                  <a:pt x="183547" y="110187"/>
                  <a:pt x="194405" y="150287"/>
                  <a:pt x="225743" y="168290"/>
                </a:cubicBezTo>
                <a:cubicBezTo>
                  <a:pt x="229838" y="170671"/>
                  <a:pt x="234220" y="172576"/>
                  <a:pt x="238696" y="174005"/>
                </a:cubicBezTo>
                <a:lnTo>
                  <a:pt x="238696" y="210200"/>
                </a:lnTo>
                <a:lnTo>
                  <a:pt x="108871" y="210200"/>
                </a:lnTo>
                <a:cubicBezTo>
                  <a:pt x="76105" y="210200"/>
                  <a:pt x="49625" y="236774"/>
                  <a:pt x="49625" y="269445"/>
                </a:cubicBezTo>
                <a:lnTo>
                  <a:pt x="49625" y="399271"/>
                </a:lnTo>
                <a:lnTo>
                  <a:pt x="22955" y="399271"/>
                </a:lnTo>
                <a:cubicBezTo>
                  <a:pt x="22955" y="399271"/>
                  <a:pt x="19717" y="399271"/>
                  <a:pt x="19717" y="399271"/>
                </a:cubicBezTo>
                <a:cubicBezTo>
                  <a:pt x="8858" y="399271"/>
                  <a:pt x="0" y="408129"/>
                  <a:pt x="0" y="418988"/>
                </a:cubicBezTo>
                <a:cubicBezTo>
                  <a:pt x="0" y="429846"/>
                  <a:pt x="8858" y="438704"/>
                  <a:pt x="19717" y="438704"/>
                </a:cubicBezTo>
                <a:lnTo>
                  <a:pt x="22670" y="438704"/>
                </a:lnTo>
                <a:lnTo>
                  <a:pt x="22670" y="438704"/>
                </a:lnTo>
                <a:cubicBezTo>
                  <a:pt x="22670" y="438704"/>
                  <a:pt x="507302" y="438704"/>
                  <a:pt x="507302" y="438704"/>
                </a:cubicBezTo>
                <a:cubicBezTo>
                  <a:pt x="507206" y="438704"/>
                  <a:pt x="507111" y="438704"/>
                  <a:pt x="507016" y="438704"/>
                </a:cubicBezTo>
                <a:lnTo>
                  <a:pt x="490157" y="438704"/>
                </a:lnTo>
                <a:cubicBezTo>
                  <a:pt x="490157" y="438704"/>
                  <a:pt x="497300" y="438704"/>
                  <a:pt x="497300" y="438704"/>
                </a:cubicBezTo>
                <a:close/>
                <a:moveTo>
                  <a:pt x="236029" y="124570"/>
                </a:moveTo>
                <a:cubicBezTo>
                  <a:pt x="231172" y="116569"/>
                  <a:pt x="231172" y="106568"/>
                  <a:pt x="235839" y="98471"/>
                </a:cubicBezTo>
                <a:lnTo>
                  <a:pt x="258509" y="58847"/>
                </a:lnTo>
                <a:lnTo>
                  <a:pt x="281178" y="98471"/>
                </a:lnTo>
                <a:cubicBezTo>
                  <a:pt x="285941" y="106472"/>
                  <a:pt x="285941" y="116474"/>
                  <a:pt x="281178" y="124570"/>
                </a:cubicBezTo>
                <a:cubicBezTo>
                  <a:pt x="273272" y="137048"/>
                  <a:pt x="256699" y="140667"/>
                  <a:pt x="244221" y="132761"/>
                </a:cubicBezTo>
                <a:cubicBezTo>
                  <a:pt x="240887" y="130666"/>
                  <a:pt x="238125" y="127904"/>
                  <a:pt x="236029" y="124570"/>
                </a:cubicBezTo>
                <a:close/>
                <a:moveTo>
                  <a:pt x="89249" y="269445"/>
                </a:moveTo>
                <a:cubicBezTo>
                  <a:pt x="89249" y="258491"/>
                  <a:pt x="98108" y="249728"/>
                  <a:pt x="108966" y="249728"/>
                </a:cubicBezTo>
                <a:lnTo>
                  <a:pt x="408051" y="249728"/>
                </a:lnTo>
                <a:cubicBezTo>
                  <a:pt x="419005" y="249728"/>
                  <a:pt x="427768" y="258587"/>
                  <a:pt x="427768" y="269445"/>
                </a:cubicBezTo>
                <a:lnTo>
                  <a:pt x="427768" y="302402"/>
                </a:lnTo>
                <a:cubicBezTo>
                  <a:pt x="415004" y="312022"/>
                  <a:pt x="397002" y="310022"/>
                  <a:pt x="386715" y="297830"/>
                </a:cubicBezTo>
                <a:cubicBezTo>
                  <a:pt x="373571" y="282494"/>
                  <a:pt x="354330" y="273541"/>
                  <a:pt x="334137" y="273541"/>
                </a:cubicBezTo>
                <a:cubicBezTo>
                  <a:pt x="313849" y="273541"/>
                  <a:pt x="294704" y="282494"/>
                  <a:pt x="281559" y="297830"/>
                </a:cubicBezTo>
                <a:cubicBezTo>
                  <a:pt x="270796" y="310498"/>
                  <a:pt x="251746" y="312117"/>
                  <a:pt x="238982" y="301354"/>
                </a:cubicBezTo>
                <a:cubicBezTo>
                  <a:pt x="237744" y="300306"/>
                  <a:pt x="236601" y="299163"/>
                  <a:pt x="235458" y="297830"/>
                </a:cubicBezTo>
                <a:cubicBezTo>
                  <a:pt x="210693" y="268778"/>
                  <a:pt x="167069" y="265254"/>
                  <a:pt x="138017" y="290114"/>
                </a:cubicBezTo>
                <a:cubicBezTo>
                  <a:pt x="135255" y="292496"/>
                  <a:pt x="132588" y="295067"/>
                  <a:pt x="130302" y="297830"/>
                </a:cubicBezTo>
                <a:cubicBezTo>
                  <a:pt x="120015" y="310022"/>
                  <a:pt x="102013" y="312022"/>
                  <a:pt x="89249" y="302402"/>
                </a:cubicBezTo>
                <a:lnTo>
                  <a:pt x="89249" y="269445"/>
                </a:lnTo>
                <a:close/>
                <a:moveTo>
                  <a:pt x="89249" y="345645"/>
                </a:moveTo>
                <a:cubicBezTo>
                  <a:pt x="95155" y="347360"/>
                  <a:pt x="101155" y="348312"/>
                  <a:pt x="107347" y="348407"/>
                </a:cubicBezTo>
                <a:cubicBezTo>
                  <a:pt x="127635" y="348407"/>
                  <a:pt x="146780" y="339454"/>
                  <a:pt x="159925" y="324119"/>
                </a:cubicBezTo>
                <a:cubicBezTo>
                  <a:pt x="170783" y="311450"/>
                  <a:pt x="189833" y="309926"/>
                  <a:pt x="202502" y="320690"/>
                </a:cubicBezTo>
                <a:cubicBezTo>
                  <a:pt x="203740" y="321737"/>
                  <a:pt x="204883" y="322880"/>
                  <a:pt x="205930" y="324119"/>
                </a:cubicBezTo>
                <a:cubicBezTo>
                  <a:pt x="230696" y="353170"/>
                  <a:pt x="274320" y="356694"/>
                  <a:pt x="303371" y="331929"/>
                </a:cubicBezTo>
                <a:cubicBezTo>
                  <a:pt x="306134" y="329548"/>
                  <a:pt x="308801" y="326976"/>
                  <a:pt x="311182" y="324119"/>
                </a:cubicBezTo>
                <a:cubicBezTo>
                  <a:pt x="321469" y="311450"/>
                  <a:pt x="340138" y="309450"/>
                  <a:pt x="352901" y="319832"/>
                </a:cubicBezTo>
                <a:cubicBezTo>
                  <a:pt x="354521" y="321166"/>
                  <a:pt x="355949" y="322595"/>
                  <a:pt x="357188" y="324119"/>
                </a:cubicBezTo>
                <a:cubicBezTo>
                  <a:pt x="370332" y="339454"/>
                  <a:pt x="389572" y="348407"/>
                  <a:pt x="409766" y="348407"/>
                </a:cubicBezTo>
                <a:cubicBezTo>
                  <a:pt x="415862" y="348407"/>
                  <a:pt x="421958" y="347360"/>
                  <a:pt x="427863" y="345645"/>
                </a:cubicBezTo>
                <a:lnTo>
                  <a:pt x="427863" y="399271"/>
                </a:lnTo>
                <a:lnTo>
                  <a:pt x="89249" y="399271"/>
                </a:lnTo>
                <a:lnTo>
                  <a:pt x="89249" y="345645"/>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37"/>
          <p:cNvSpPr/>
          <p:nvPr/>
        </p:nvSpPr>
        <p:spPr>
          <a:xfrm>
            <a:off x="8393177" y="1585471"/>
            <a:ext cx="685666" cy="430602"/>
          </a:xfrm>
          <a:custGeom>
            <a:avLst/>
            <a:gdLst/>
            <a:ahLst/>
            <a:cxnLst/>
            <a:rect l="l" t="t" r="r" b="b"/>
            <a:pathLst>
              <a:path w="621696" h="390429" extrusionOk="0">
                <a:moveTo>
                  <a:pt x="591693" y="261938"/>
                </a:moveTo>
                <a:lnTo>
                  <a:pt x="591693" y="147828"/>
                </a:lnTo>
                <a:cubicBezTo>
                  <a:pt x="591693" y="147352"/>
                  <a:pt x="591693" y="146780"/>
                  <a:pt x="591598" y="146304"/>
                </a:cubicBezTo>
                <a:cubicBezTo>
                  <a:pt x="591503" y="145351"/>
                  <a:pt x="591312" y="144590"/>
                  <a:pt x="591217" y="144304"/>
                </a:cubicBezTo>
                <a:cubicBezTo>
                  <a:pt x="591122" y="143446"/>
                  <a:pt x="590836" y="142303"/>
                  <a:pt x="590264" y="140779"/>
                </a:cubicBezTo>
                <a:cubicBezTo>
                  <a:pt x="590169" y="140494"/>
                  <a:pt x="590074" y="140208"/>
                  <a:pt x="589884" y="139827"/>
                </a:cubicBezTo>
                <a:cubicBezTo>
                  <a:pt x="589312" y="138589"/>
                  <a:pt x="588740" y="137731"/>
                  <a:pt x="588359" y="137255"/>
                </a:cubicBezTo>
                <a:cubicBezTo>
                  <a:pt x="587978" y="136588"/>
                  <a:pt x="587217" y="135636"/>
                  <a:pt x="585788" y="134112"/>
                </a:cubicBezTo>
                <a:cubicBezTo>
                  <a:pt x="584740" y="133064"/>
                  <a:pt x="583692" y="132398"/>
                  <a:pt x="583121" y="132112"/>
                </a:cubicBezTo>
                <a:cubicBezTo>
                  <a:pt x="582835" y="131826"/>
                  <a:pt x="581597" y="131064"/>
                  <a:pt x="580549" y="130588"/>
                </a:cubicBezTo>
                <a:lnTo>
                  <a:pt x="303657" y="1619"/>
                </a:lnTo>
                <a:cubicBezTo>
                  <a:pt x="303086" y="1333"/>
                  <a:pt x="302419" y="1143"/>
                  <a:pt x="301943" y="1048"/>
                </a:cubicBezTo>
                <a:cubicBezTo>
                  <a:pt x="300895" y="667"/>
                  <a:pt x="300038" y="571"/>
                  <a:pt x="299085" y="381"/>
                </a:cubicBezTo>
                <a:cubicBezTo>
                  <a:pt x="298323" y="190"/>
                  <a:pt x="296513" y="0"/>
                  <a:pt x="295751" y="0"/>
                </a:cubicBezTo>
                <a:cubicBezTo>
                  <a:pt x="294323" y="0"/>
                  <a:pt x="293275" y="190"/>
                  <a:pt x="292037" y="476"/>
                </a:cubicBezTo>
                <a:cubicBezTo>
                  <a:pt x="291179" y="667"/>
                  <a:pt x="290417" y="857"/>
                  <a:pt x="289751" y="1048"/>
                </a:cubicBezTo>
                <a:cubicBezTo>
                  <a:pt x="289084" y="1238"/>
                  <a:pt x="288322" y="1524"/>
                  <a:pt x="287750" y="1810"/>
                </a:cubicBezTo>
                <a:lnTo>
                  <a:pt x="10763" y="130778"/>
                </a:lnTo>
                <a:cubicBezTo>
                  <a:pt x="9811" y="131254"/>
                  <a:pt x="8954" y="131826"/>
                  <a:pt x="8287" y="132302"/>
                </a:cubicBezTo>
                <a:cubicBezTo>
                  <a:pt x="7620" y="132778"/>
                  <a:pt x="6572" y="133445"/>
                  <a:pt x="5429" y="134588"/>
                </a:cubicBezTo>
                <a:cubicBezTo>
                  <a:pt x="4667" y="135350"/>
                  <a:pt x="4001" y="136207"/>
                  <a:pt x="3429" y="137160"/>
                </a:cubicBezTo>
                <a:cubicBezTo>
                  <a:pt x="2858" y="137922"/>
                  <a:pt x="1905" y="139351"/>
                  <a:pt x="1429" y="140494"/>
                </a:cubicBezTo>
                <a:cubicBezTo>
                  <a:pt x="1238" y="140875"/>
                  <a:pt x="1143" y="141351"/>
                  <a:pt x="1048" y="141732"/>
                </a:cubicBezTo>
                <a:cubicBezTo>
                  <a:pt x="667" y="142875"/>
                  <a:pt x="476" y="143827"/>
                  <a:pt x="381" y="144494"/>
                </a:cubicBezTo>
                <a:cubicBezTo>
                  <a:pt x="191" y="145256"/>
                  <a:pt x="0" y="146971"/>
                  <a:pt x="0" y="147923"/>
                </a:cubicBezTo>
                <a:cubicBezTo>
                  <a:pt x="0" y="149542"/>
                  <a:pt x="286" y="150876"/>
                  <a:pt x="381" y="151162"/>
                </a:cubicBezTo>
                <a:cubicBezTo>
                  <a:pt x="571" y="152114"/>
                  <a:pt x="762" y="153352"/>
                  <a:pt x="1143" y="154305"/>
                </a:cubicBezTo>
                <a:cubicBezTo>
                  <a:pt x="1334" y="154876"/>
                  <a:pt x="1524" y="155448"/>
                  <a:pt x="1715" y="155924"/>
                </a:cubicBezTo>
                <a:cubicBezTo>
                  <a:pt x="2572" y="157734"/>
                  <a:pt x="3620" y="159258"/>
                  <a:pt x="5525" y="161258"/>
                </a:cubicBezTo>
                <a:cubicBezTo>
                  <a:pt x="6668" y="162401"/>
                  <a:pt x="8096" y="163449"/>
                  <a:pt x="9430" y="164211"/>
                </a:cubicBezTo>
                <a:cubicBezTo>
                  <a:pt x="9906" y="164592"/>
                  <a:pt x="10478" y="164878"/>
                  <a:pt x="10954" y="165068"/>
                </a:cubicBezTo>
                <a:lnTo>
                  <a:pt x="126683" y="218980"/>
                </a:lnTo>
                <a:lnTo>
                  <a:pt x="126683" y="353759"/>
                </a:lnTo>
                <a:cubicBezTo>
                  <a:pt x="126683" y="354521"/>
                  <a:pt x="126778" y="355663"/>
                  <a:pt x="126968" y="356521"/>
                </a:cubicBezTo>
                <a:cubicBezTo>
                  <a:pt x="126968" y="357188"/>
                  <a:pt x="127254" y="357854"/>
                  <a:pt x="127445" y="358807"/>
                </a:cubicBezTo>
                <a:cubicBezTo>
                  <a:pt x="127730" y="359855"/>
                  <a:pt x="128207" y="361283"/>
                  <a:pt x="129064" y="362807"/>
                </a:cubicBezTo>
                <a:cubicBezTo>
                  <a:pt x="129445" y="363569"/>
                  <a:pt x="129921" y="364331"/>
                  <a:pt x="130683" y="365188"/>
                </a:cubicBezTo>
                <a:cubicBezTo>
                  <a:pt x="131540" y="366332"/>
                  <a:pt x="132493" y="367379"/>
                  <a:pt x="133541" y="368236"/>
                </a:cubicBezTo>
                <a:cubicBezTo>
                  <a:pt x="134398" y="368998"/>
                  <a:pt x="135255" y="369570"/>
                  <a:pt x="136303" y="370142"/>
                </a:cubicBezTo>
                <a:cubicBezTo>
                  <a:pt x="137065" y="370618"/>
                  <a:pt x="138113" y="371094"/>
                  <a:pt x="139065" y="371475"/>
                </a:cubicBezTo>
                <a:cubicBezTo>
                  <a:pt x="139827" y="371856"/>
                  <a:pt x="140684" y="372142"/>
                  <a:pt x="141351" y="372237"/>
                </a:cubicBezTo>
                <a:cubicBezTo>
                  <a:pt x="191643" y="384334"/>
                  <a:pt x="243650" y="390430"/>
                  <a:pt x="295846" y="390430"/>
                </a:cubicBezTo>
                <a:cubicBezTo>
                  <a:pt x="348044" y="390430"/>
                  <a:pt x="399955" y="384334"/>
                  <a:pt x="450247" y="372237"/>
                </a:cubicBezTo>
                <a:cubicBezTo>
                  <a:pt x="451009" y="372046"/>
                  <a:pt x="451866" y="371761"/>
                  <a:pt x="452533" y="371475"/>
                </a:cubicBezTo>
                <a:cubicBezTo>
                  <a:pt x="453771" y="370999"/>
                  <a:pt x="454819" y="370427"/>
                  <a:pt x="456152" y="369665"/>
                </a:cubicBezTo>
                <a:cubicBezTo>
                  <a:pt x="456533" y="369380"/>
                  <a:pt x="457676" y="368617"/>
                  <a:pt x="458058" y="368332"/>
                </a:cubicBezTo>
                <a:cubicBezTo>
                  <a:pt x="459200" y="367379"/>
                  <a:pt x="460248" y="366236"/>
                  <a:pt x="461010" y="365188"/>
                </a:cubicBezTo>
                <a:cubicBezTo>
                  <a:pt x="461391" y="364712"/>
                  <a:pt x="462344" y="363284"/>
                  <a:pt x="462629" y="362807"/>
                </a:cubicBezTo>
                <a:cubicBezTo>
                  <a:pt x="463391" y="361378"/>
                  <a:pt x="463963" y="359855"/>
                  <a:pt x="464344" y="358140"/>
                </a:cubicBezTo>
                <a:cubicBezTo>
                  <a:pt x="464439" y="357664"/>
                  <a:pt x="464534" y="357188"/>
                  <a:pt x="464630" y="356807"/>
                </a:cubicBezTo>
                <a:cubicBezTo>
                  <a:pt x="464820" y="355949"/>
                  <a:pt x="465011" y="354711"/>
                  <a:pt x="465011" y="353759"/>
                </a:cubicBezTo>
                <a:lnTo>
                  <a:pt x="465011" y="218980"/>
                </a:lnTo>
                <a:lnTo>
                  <a:pt x="553593" y="177736"/>
                </a:lnTo>
                <a:lnTo>
                  <a:pt x="553593" y="261938"/>
                </a:lnTo>
                <a:cubicBezTo>
                  <a:pt x="535591" y="270319"/>
                  <a:pt x="523589" y="290036"/>
                  <a:pt x="523589" y="311563"/>
                </a:cubicBezTo>
                <a:cubicBezTo>
                  <a:pt x="523589" y="341281"/>
                  <a:pt x="545592" y="365379"/>
                  <a:pt x="572643" y="365379"/>
                </a:cubicBezTo>
                <a:cubicBezTo>
                  <a:pt x="599694" y="365379"/>
                  <a:pt x="621697" y="341186"/>
                  <a:pt x="621697" y="311563"/>
                </a:cubicBezTo>
                <a:cubicBezTo>
                  <a:pt x="621697" y="290036"/>
                  <a:pt x="609695" y="270319"/>
                  <a:pt x="591693" y="261938"/>
                </a:cubicBezTo>
                <a:close/>
                <a:moveTo>
                  <a:pt x="583597" y="311563"/>
                </a:moveTo>
                <a:cubicBezTo>
                  <a:pt x="583597" y="316135"/>
                  <a:pt x="582168" y="320421"/>
                  <a:pt x="579596" y="323469"/>
                </a:cubicBezTo>
                <a:cubicBezTo>
                  <a:pt x="578453" y="324898"/>
                  <a:pt x="575977" y="327279"/>
                  <a:pt x="572643" y="327279"/>
                </a:cubicBezTo>
                <a:cubicBezTo>
                  <a:pt x="566738" y="327279"/>
                  <a:pt x="561689" y="319945"/>
                  <a:pt x="561689" y="311563"/>
                </a:cubicBezTo>
                <a:cubicBezTo>
                  <a:pt x="561689" y="303181"/>
                  <a:pt x="566833" y="295751"/>
                  <a:pt x="572643" y="295751"/>
                </a:cubicBezTo>
                <a:cubicBezTo>
                  <a:pt x="578453" y="295751"/>
                  <a:pt x="583597" y="303086"/>
                  <a:pt x="583597" y="311563"/>
                </a:cubicBezTo>
                <a:close/>
                <a:moveTo>
                  <a:pt x="439293" y="191548"/>
                </a:moveTo>
                <a:lnTo>
                  <a:pt x="438055" y="189452"/>
                </a:lnTo>
                <a:lnTo>
                  <a:pt x="295751" y="255651"/>
                </a:lnTo>
                <a:lnTo>
                  <a:pt x="64103" y="147733"/>
                </a:lnTo>
                <a:lnTo>
                  <a:pt x="295751" y="39815"/>
                </a:lnTo>
                <a:lnTo>
                  <a:pt x="527400" y="147733"/>
                </a:lnTo>
                <a:lnTo>
                  <a:pt x="438150" y="189262"/>
                </a:lnTo>
                <a:lnTo>
                  <a:pt x="439103" y="191452"/>
                </a:lnTo>
                <a:close/>
                <a:moveTo>
                  <a:pt x="164783" y="236696"/>
                </a:moveTo>
                <a:lnTo>
                  <a:pt x="287465" y="293846"/>
                </a:lnTo>
                <a:cubicBezTo>
                  <a:pt x="288131" y="294227"/>
                  <a:pt x="288893" y="294418"/>
                  <a:pt x="289465" y="294608"/>
                </a:cubicBezTo>
                <a:cubicBezTo>
                  <a:pt x="291560" y="295370"/>
                  <a:pt x="293561" y="295751"/>
                  <a:pt x="295466" y="295751"/>
                </a:cubicBezTo>
                <a:lnTo>
                  <a:pt x="295466" y="295751"/>
                </a:lnTo>
                <a:cubicBezTo>
                  <a:pt x="298133" y="295942"/>
                  <a:pt x="300990" y="294989"/>
                  <a:pt x="301943" y="294608"/>
                </a:cubicBezTo>
                <a:cubicBezTo>
                  <a:pt x="302514" y="294418"/>
                  <a:pt x="303181" y="294227"/>
                  <a:pt x="303752" y="293942"/>
                </a:cubicBezTo>
                <a:lnTo>
                  <a:pt x="426720" y="236696"/>
                </a:lnTo>
                <a:lnTo>
                  <a:pt x="426720" y="338519"/>
                </a:lnTo>
                <a:cubicBezTo>
                  <a:pt x="340995" y="356902"/>
                  <a:pt x="250412" y="356902"/>
                  <a:pt x="164687" y="338519"/>
                </a:cubicBezTo>
                <a:lnTo>
                  <a:pt x="164687" y="236696"/>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37"/>
          <p:cNvSpPr/>
          <p:nvPr/>
        </p:nvSpPr>
        <p:spPr>
          <a:xfrm>
            <a:off x="6737658" y="1565729"/>
            <a:ext cx="458606" cy="458841"/>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67" name="Google Shape;467;p37"/>
          <p:cNvGrpSpPr/>
          <p:nvPr/>
        </p:nvGrpSpPr>
        <p:grpSpPr>
          <a:xfrm>
            <a:off x="5981290" y="1569565"/>
            <a:ext cx="451326" cy="451326"/>
            <a:chOff x="4099649" y="4028488"/>
            <a:chExt cx="659052" cy="659052"/>
          </a:xfrm>
        </p:grpSpPr>
        <p:sp>
          <p:nvSpPr>
            <p:cNvPr id="468" name="Google Shape;468;p37"/>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37"/>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0" name="Google Shape;470;p37"/>
          <p:cNvGrpSpPr/>
          <p:nvPr/>
        </p:nvGrpSpPr>
        <p:grpSpPr>
          <a:xfrm>
            <a:off x="10651910" y="1452992"/>
            <a:ext cx="597386" cy="587457"/>
            <a:chOff x="5675449" y="4849618"/>
            <a:chExt cx="932889" cy="917385"/>
          </a:xfrm>
        </p:grpSpPr>
        <p:sp>
          <p:nvSpPr>
            <p:cNvPr id="471" name="Google Shape;471;p37"/>
            <p:cNvSpPr/>
            <p:nvPr/>
          </p:nvSpPr>
          <p:spPr>
            <a:xfrm>
              <a:off x="6318233" y="5023704"/>
              <a:ext cx="141863" cy="105628"/>
            </a:xfrm>
            <a:custGeom>
              <a:avLst/>
              <a:gdLst/>
              <a:ahLst/>
              <a:cxnLst/>
              <a:rect l="l" t="t" r="r" b="b"/>
              <a:pathLst>
                <a:path w="141863" h="105628" extrusionOk="0">
                  <a:moveTo>
                    <a:pt x="109793" y="11114"/>
                  </a:moveTo>
                  <a:cubicBezTo>
                    <a:pt x="76493" y="-9966"/>
                    <a:pt x="32346" y="-185"/>
                    <a:pt x="11129" y="33048"/>
                  </a:cubicBezTo>
                  <a:cubicBezTo>
                    <a:pt x="949" y="49095"/>
                    <a:pt x="-2477" y="68561"/>
                    <a:pt x="1805" y="87077"/>
                  </a:cubicBezTo>
                  <a:cubicBezTo>
                    <a:pt x="4659" y="99895"/>
                    <a:pt x="17408" y="107966"/>
                    <a:pt x="30253" y="105023"/>
                  </a:cubicBezTo>
                  <a:cubicBezTo>
                    <a:pt x="43097" y="102079"/>
                    <a:pt x="51185" y="89451"/>
                    <a:pt x="48235" y="76727"/>
                  </a:cubicBezTo>
                  <a:cubicBezTo>
                    <a:pt x="45381" y="63908"/>
                    <a:pt x="53468" y="51089"/>
                    <a:pt x="66312" y="48241"/>
                  </a:cubicBezTo>
                  <a:cubicBezTo>
                    <a:pt x="79157" y="45392"/>
                    <a:pt x="92001" y="53463"/>
                    <a:pt x="94856" y="66282"/>
                  </a:cubicBezTo>
                  <a:cubicBezTo>
                    <a:pt x="97710" y="79101"/>
                    <a:pt x="110459" y="87077"/>
                    <a:pt x="123303" y="84228"/>
                  </a:cubicBezTo>
                  <a:cubicBezTo>
                    <a:pt x="136148" y="81380"/>
                    <a:pt x="144140" y="68656"/>
                    <a:pt x="141286" y="55837"/>
                  </a:cubicBezTo>
                  <a:cubicBezTo>
                    <a:pt x="137195" y="37321"/>
                    <a:pt x="125872" y="21179"/>
                    <a:pt x="109793" y="11114"/>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37"/>
            <p:cNvSpPr/>
            <p:nvPr/>
          </p:nvSpPr>
          <p:spPr>
            <a:xfrm>
              <a:off x="5820697" y="5286422"/>
              <a:ext cx="142669" cy="103022"/>
            </a:xfrm>
            <a:custGeom>
              <a:avLst/>
              <a:gdLst/>
              <a:ahLst/>
              <a:cxnLst/>
              <a:rect l="l" t="t" r="r" b="b"/>
              <a:pathLst>
                <a:path w="142669" h="103022" extrusionOk="0">
                  <a:moveTo>
                    <a:pt x="312" y="59938"/>
                  </a:moveTo>
                  <a:cubicBezTo>
                    <a:pt x="-1781" y="72851"/>
                    <a:pt x="6877" y="85005"/>
                    <a:pt x="19816" y="87189"/>
                  </a:cubicBezTo>
                  <a:cubicBezTo>
                    <a:pt x="32756" y="89373"/>
                    <a:pt x="45029" y="80638"/>
                    <a:pt x="47218" y="67724"/>
                  </a:cubicBezTo>
                  <a:cubicBezTo>
                    <a:pt x="49406" y="54620"/>
                    <a:pt x="61775" y="45790"/>
                    <a:pt x="74905" y="47879"/>
                  </a:cubicBezTo>
                  <a:cubicBezTo>
                    <a:pt x="88034" y="50063"/>
                    <a:pt x="96883" y="62407"/>
                    <a:pt x="94790" y="75605"/>
                  </a:cubicBezTo>
                  <a:cubicBezTo>
                    <a:pt x="92601" y="88519"/>
                    <a:pt x="101355" y="100768"/>
                    <a:pt x="114294" y="102952"/>
                  </a:cubicBezTo>
                  <a:cubicBezTo>
                    <a:pt x="115626" y="103047"/>
                    <a:pt x="116958" y="103047"/>
                    <a:pt x="118290" y="102952"/>
                  </a:cubicBezTo>
                  <a:cubicBezTo>
                    <a:pt x="129898" y="102952"/>
                    <a:pt x="139793" y="94596"/>
                    <a:pt x="141696" y="83201"/>
                  </a:cubicBezTo>
                  <a:cubicBezTo>
                    <a:pt x="148165" y="44271"/>
                    <a:pt x="121715" y="7429"/>
                    <a:pt x="82611" y="972"/>
                  </a:cubicBezTo>
                  <a:cubicBezTo>
                    <a:pt x="43602" y="-5485"/>
                    <a:pt x="6687" y="20912"/>
                    <a:pt x="312" y="59938"/>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37"/>
            <p:cNvSpPr/>
            <p:nvPr/>
          </p:nvSpPr>
          <p:spPr>
            <a:xfrm>
              <a:off x="6012041" y="5318888"/>
              <a:ext cx="142702" cy="102651"/>
            </a:xfrm>
            <a:custGeom>
              <a:avLst/>
              <a:gdLst/>
              <a:ahLst/>
              <a:cxnLst/>
              <a:rect l="l" t="t" r="r" b="b"/>
              <a:pathLst>
                <a:path w="142702" h="102651" extrusionOk="0">
                  <a:moveTo>
                    <a:pt x="19521" y="87198"/>
                  </a:moveTo>
                  <a:cubicBezTo>
                    <a:pt x="32460" y="89572"/>
                    <a:pt x="44829" y="81026"/>
                    <a:pt x="47208" y="68207"/>
                  </a:cubicBezTo>
                  <a:cubicBezTo>
                    <a:pt x="47208" y="67922"/>
                    <a:pt x="47208" y="67732"/>
                    <a:pt x="47303" y="67448"/>
                  </a:cubicBezTo>
                  <a:cubicBezTo>
                    <a:pt x="49491" y="54344"/>
                    <a:pt x="61860" y="45513"/>
                    <a:pt x="74990" y="47602"/>
                  </a:cubicBezTo>
                  <a:cubicBezTo>
                    <a:pt x="88119" y="49786"/>
                    <a:pt x="96968" y="62130"/>
                    <a:pt x="94875" y="75234"/>
                  </a:cubicBezTo>
                  <a:cubicBezTo>
                    <a:pt x="92686" y="88147"/>
                    <a:pt x="101440" y="100396"/>
                    <a:pt x="114379" y="102580"/>
                  </a:cubicBezTo>
                  <a:cubicBezTo>
                    <a:pt x="115711" y="102675"/>
                    <a:pt x="117043" y="102675"/>
                    <a:pt x="118375" y="102580"/>
                  </a:cubicBezTo>
                  <a:cubicBezTo>
                    <a:pt x="129983" y="102580"/>
                    <a:pt x="139878" y="94224"/>
                    <a:pt x="141781" y="82830"/>
                  </a:cubicBezTo>
                  <a:cubicBezTo>
                    <a:pt x="148060" y="43994"/>
                    <a:pt x="121610" y="7342"/>
                    <a:pt x="82696" y="980"/>
                  </a:cubicBezTo>
                  <a:cubicBezTo>
                    <a:pt x="43782" y="-5477"/>
                    <a:pt x="6962" y="20636"/>
                    <a:pt x="397" y="59472"/>
                  </a:cubicBezTo>
                  <a:cubicBezTo>
                    <a:pt x="-1982" y="72385"/>
                    <a:pt x="6581" y="84729"/>
                    <a:pt x="19426" y="87103"/>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37"/>
            <p:cNvSpPr/>
            <p:nvPr/>
          </p:nvSpPr>
          <p:spPr>
            <a:xfrm>
              <a:off x="5821656" y="5463662"/>
              <a:ext cx="268866" cy="137334"/>
            </a:xfrm>
            <a:custGeom>
              <a:avLst/>
              <a:gdLst/>
              <a:ahLst/>
              <a:cxnLst/>
              <a:rect l="l" t="t" r="r" b="b"/>
              <a:pathLst>
                <a:path w="268866" h="137334" extrusionOk="0">
                  <a:moveTo>
                    <a:pt x="4300" y="63109"/>
                  </a:moveTo>
                  <a:cubicBezTo>
                    <a:pt x="-3216" y="73839"/>
                    <a:pt x="-648" y="88652"/>
                    <a:pt x="10199" y="96153"/>
                  </a:cubicBezTo>
                  <a:cubicBezTo>
                    <a:pt x="20950" y="103654"/>
                    <a:pt x="35793" y="101091"/>
                    <a:pt x="43309" y="90361"/>
                  </a:cubicBezTo>
                  <a:cubicBezTo>
                    <a:pt x="74897" y="44973"/>
                    <a:pt x="137311" y="33674"/>
                    <a:pt x="182885" y="65198"/>
                  </a:cubicBezTo>
                  <a:cubicBezTo>
                    <a:pt x="202009" y="78397"/>
                    <a:pt x="215900" y="97862"/>
                    <a:pt x="222179" y="120081"/>
                  </a:cubicBezTo>
                  <a:cubicBezTo>
                    <a:pt x="225795" y="132710"/>
                    <a:pt x="238925" y="140021"/>
                    <a:pt x="251579" y="136413"/>
                  </a:cubicBezTo>
                  <a:cubicBezTo>
                    <a:pt x="264233" y="132805"/>
                    <a:pt x="271559" y="119701"/>
                    <a:pt x="267943" y="107073"/>
                  </a:cubicBezTo>
                  <a:cubicBezTo>
                    <a:pt x="252150" y="52380"/>
                    <a:pt x="206385" y="11550"/>
                    <a:pt x="150155" y="1959"/>
                  </a:cubicBezTo>
                  <a:cubicBezTo>
                    <a:pt x="93830" y="-7251"/>
                    <a:pt x="37125" y="16487"/>
                    <a:pt x="4300" y="63109"/>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37"/>
            <p:cNvSpPr/>
            <p:nvPr/>
          </p:nvSpPr>
          <p:spPr>
            <a:xfrm>
              <a:off x="5675449" y="4849618"/>
              <a:ext cx="932889" cy="917385"/>
            </a:xfrm>
            <a:custGeom>
              <a:avLst/>
              <a:gdLst/>
              <a:ahLst/>
              <a:cxnLst/>
              <a:rect l="l" t="t" r="r" b="b"/>
              <a:pathLst>
                <a:path w="932889" h="917385" extrusionOk="0">
                  <a:moveTo>
                    <a:pt x="893200" y="55874"/>
                  </a:moveTo>
                  <a:lnTo>
                    <a:pt x="887301" y="31471"/>
                  </a:lnTo>
                  <a:cubicBezTo>
                    <a:pt x="885113" y="22451"/>
                    <a:pt x="877882" y="15614"/>
                    <a:pt x="868748" y="13810"/>
                  </a:cubicBezTo>
                  <a:cubicBezTo>
                    <a:pt x="664665" y="-26071"/>
                    <a:pt x="453160" y="21311"/>
                    <a:pt x="285707" y="144466"/>
                  </a:cubicBezTo>
                  <a:cubicBezTo>
                    <a:pt x="278095" y="149878"/>
                    <a:pt x="274385" y="159183"/>
                    <a:pt x="276192" y="168299"/>
                  </a:cubicBezTo>
                  <a:lnTo>
                    <a:pt x="281806" y="192892"/>
                  </a:lnTo>
                  <a:cubicBezTo>
                    <a:pt x="286563" y="216915"/>
                    <a:pt x="291320" y="241508"/>
                    <a:pt x="297314" y="266765"/>
                  </a:cubicBezTo>
                  <a:cubicBezTo>
                    <a:pt x="214159" y="259074"/>
                    <a:pt x="130242" y="265531"/>
                    <a:pt x="49274" y="285756"/>
                  </a:cubicBezTo>
                  <a:cubicBezTo>
                    <a:pt x="40236" y="288130"/>
                    <a:pt x="33385" y="295536"/>
                    <a:pt x="31768" y="304747"/>
                  </a:cubicBezTo>
                  <a:lnTo>
                    <a:pt x="27106" y="328675"/>
                  </a:lnTo>
                  <a:cubicBezTo>
                    <a:pt x="751" y="465218"/>
                    <a:pt x="-31978" y="635184"/>
                    <a:pt x="66876" y="793566"/>
                  </a:cubicBezTo>
                  <a:cubicBezTo>
                    <a:pt x="106646" y="857470"/>
                    <a:pt x="172010" y="901243"/>
                    <a:pt x="246317" y="913777"/>
                  </a:cubicBezTo>
                  <a:cubicBezTo>
                    <a:pt x="260494" y="916151"/>
                    <a:pt x="274860" y="917385"/>
                    <a:pt x="289227" y="917385"/>
                  </a:cubicBezTo>
                  <a:cubicBezTo>
                    <a:pt x="349548" y="917385"/>
                    <a:pt x="408062" y="896590"/>
                    <a:pt x="454968" y="858704"/>
                  </a:cubicBezTo>
                  <a:cubicBezTo>
                    <a:pt x="520997" y="804866"/>
                    <a:pt x="570472" y="733556"/>
                    <a:pt x="597683" y="652940"/>
                  </a:cubicBezTo>
                  <a:cubicBezTo>
                    <a:pt x="709953" y="675539"/>
                    <a:pt x="823840" y="622460"/>
                    <a:pt x="878453" y="522000"/>
                  </a:cubicBezTo>
                  <a:cubicBezTo>
                    <a:pt x="968839" y="358585"/>
                    <a:pt x="926881" y="190708"/>
                    <a:pt x="893200" y="55874"/>
                  </a:cubicBezTo>
                  <a:close/>
                  <a:moveTo>
                    <a:pt x="597493" y="425527"/>
                  </a:moveTo>
                  <a:cubicBezTo>
                    <a:pt x="579226" y="555138"/>
                    <a:pt x="556010" y="716084"/>
                    <a:pt x="424997" y="821672"/>
                  </a:cubicBezTo>
                  <a:cubicBezTo>
                    <a:pt x="333469" y="896306"/>
                    <a:pt x="198650" y="882727"/>
                    <a:pt x="123867" y="791382"/>
                  </a:cubicBezTo>
                  <a:cubicBezTo>
                    <a:pt x="117873" y="784071"/>
                    <a:pt x="112450" y="776380"/>
                    <a:pt x="107502" y="768404"/>
                  </a:cubicBezTo>
                  <a:cubicBezTo>
                    <a:pt x="18258" y="625974"/>
                    <a:pt x="48989" y="466072"/>
                    <a:pt x="73822" y="337695"/>
                  </a:cubicBezTo>
                  <a:lnTo>
                    <a:pt x="75629" y="328200"/>
                  </a:lnTo>
                  <a:cubicBezTo>
                    <a:pt x="254880" y="287180"/>
                    <a:pt x="442980" y="318800"/>
                    <a:pt x="598920" y="416032"/>
                  </a:cubicBezTo>
                  <a:lnTo>
                    <a:pt x="597493" y="425527"/>
                  </a:lnTo>
                  <a:close/>
                  <a:moveTo>
                    <a:pt x="836875" y="499116"/>
                  </a:moveTo>
                  <a:lnTo>
                    <a:pt x="836875" y="498831"/>
                  </a:lnTo>
                  <a:cubicBezTo>
                    <a:pt x="792918" y="579446"/>
                    <a:pt x="702246" y="623125"/>
                    <a:pt x="611670" y="607268"/>
                  </a:cubicBezTo>
                  <a:cubicBezTo>
                    <a:pt x="622897" y="565203"/>
                    <a:pt x="631555" y="522475"/>
                    <a:pt x="637739" y="479366"/>
                  </a:cubicBezTo>
                  <a:cubicBezTo>
                    <a:pt x="641545" y="479366"/>
                    <a:pt x="645350" y="479841"/>
                    <a:pt x="649156" y="479841"/>
                  </a:cubicBezTo>
                  <a:cubicBezTo>
                    <a:pt x="707860" y="480125"/>
                    <a:pt x="761236" y="445847"/>
                    <a:pt x="785117" y="392294"/>
                  </a:cubicBezTo>
                  <a:cubicBezTo>
                    <a:pt x="789588" y="379950"/>
                    <a:pt x="783119" y="366371"/>
                    <a:pt x="770750" y="361909"/>
                  </a:cubicBezTo>
                  <a:cubicBezTo>
                    <a:pt x="759523" y="357921"/>
                    <a:pt x="747154" y="362763"/>
                    <a:pt x="741636" y="373303"/>
                  </a:cubicBezTo>
                  <a:cubicBezTo>
                    <a:pt x="724891" y="411094"/>
                    <a:pt x="686453" y="434548"/>
                    <a:pt x="645160" y="432459"/>
                  </a:cubicBezTo>
                  <a:lnTo>
                    <a:pt x="648680" y="408341"/>
                  </a:lnTo>
                  <a:cubicBezTo>
                    <a:pt x="650108" y="398940"/>
                    <a:pt x="645826" y="389635"/>
                    <a:pt x="637739" y="384602"/>
                  </a:cubicBezTo>
                  <a:cubicBezTo>
                    <a:pt x="593592" y="355737"/>
                    <a:pt x="546496" y="331618"/>
                    <a:pt x="497212" y="312723"/>
                  </a:cubicBezTo>
                  <a:cubicBezTo>
                    <a:pt x="499495" y="307975"/>
                    <a:pt x="500066" y="302658"/>
                    <a:pt x="498924" y="297530"/>
                  </a:cubicBezTo>
                  <a:cubicBezTo>
                    <a:pt x="496070" y="284712"/>
                    <a:pt x="504157" y="271893"/>
                    <a:pt x="517001" y="269044"/>
                  </a:cubicBezTo>
                  <a:cubicBezTo>
                    <a:pt x="529846" y="266196"/>
                    <a:pt x="542690" y="274267"/>
                    <a:pt x="545545" y="287085"/>
                  </a:cubicBezTo>
                  <a:cubicBezTo>
                    <a:pt x="548399" y="299904"/>
                    <a:pt x="561148" y="307975"/>
                    <a:pt x="573897" y="305126"/>
                  </a:cubicBezTo>
                  <a:cubicBezTo>
                    <a:pt x="586742" y="302278"/>
                    <a:pt x="594829" y="289554"/>
                    <a:pt x="591975" y="276830"/>
                  </a:cubicBezTo>
                  <a:cubicBezTo>
                    <a:pt x="583222" y="238469"/>
                    <a:pt x="544974" y="214351"/>
                    <a:pt x="506536" y="223087"/>
                  </a:cubicBezTo>
                  <a:cubicBezTo>
                    <a:pt x="472379" y="230778"/>
                    <a:pt x="448878" y="262113"/>
                    <a:pt x="450972" y="296961"/>
                  </a:cubicBezTo>
                  <a:cubicBezTo>
                    <a:pt x="417005" y="286421"/>
                    <a:pt x="382278" y="278255"/>
                    <a:pt x="347170" y="272652"/>
                  </a:cubicBezTo>
                  <a:cubicBezTo>
                    <a:pt x="339748" y="242078"/>
                    <a:pt x="333754" y="212262"/>
                    <a:pt x="328141" y="183301"/>
                  </a:cubicBezTo>
                  <a:lnTo>
                    <a:pt x="326238" y="173806"/>
                  </a:lnTo>
                  <a:cubicBezTo>
                    <a:pt x="476851" y="68123"/>
                    <a:pt x="663333" y="26439"/>
                    <a:pt x="844772" y="57963"/>
                  </a:cubicBezTo>
                  <a:lnTo>
                    <a:pt x="847150" y="67458"/>
                  </a:lnTo>
                  <a:cubicBezTo>
                    <a:pt x="878738" y="194221"/>
                    <a:pt x="918128" y="352033"/>
                    <a:pt x="836875" y="499211"/>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6" name="Google Shape;476;p37"/>
          <p:cNvGrpSpPr/>
          <p:nvPr/>
        </p:nvGrpSpPr>
        <p:grpSpPr>
          <a:xfrm>
            <a:off x="9348921" y="1476948"/>
            <a:ext cx="523707" cy="522606"/>
            <a:chOff x="6713483" y="4888519"/>
            <a:chExt cx="925343" cy="923397"/>
          </a:xfrm>
        </p:grpSpPr>
        <p:sp>
          <p:nvSpPr>
            <p:cNvPr id="477" name="Google Shape;477;p37"/>
            <p:cNvSpPr/>
            <p:nvPr/>
          </p:nvSpPr>
          <p:spPr>
            <a:xfrm>
              <a:off x="7108209" y="5278848"/>
              <a:ext cx="135484" cy="135213"/>
            </a:xfrm>
            <a:custGeom>
              <a:avLst/>
              <a:gdLst/>
              <a:ahLst/>
              <a:cxnLst/>
              <a:rect l="l" t="t" r="r" b="b"/>
              <a:pathLst>
                <a:path w="135484" h="135213" extrusionOk="0">
                  <a:moveTo>
                    <a:pt x="135485" y="67607"/>
                  </a:moveTo>
                  <a:cubicBezTo>
                    <a:pt x="135485" y="30290"/>
                    <a:pt x="105134" y="0"/>
                    <a:pt x="67742" y="0"/>
                  </a:cubicBezTo>
                  <a:cubicBezTo>
                    <a:pt x="30351" y="0"/>
                    <a:pt x="0" y="30290"/>
                    <a:pt x="0" y="67607"/>
                  </a:cubicBezTo>
                  <a:cubicBezTo>
                    <a:pt x="0" y="104923"/>
                    <a:pt x="30351" y="135213"/>
                    <a:pt x="67742" y="135213"/>
                  </a:cubicBezTo>
                  <a:cubicBezTo>
                    <a:pt x="105134" y="135213"/>
                    <a:pt x="135485" y="104923"/>
                    <a:pt x="135485" y="67607"/>
                  </a:cubicBezTo>
                  <a:close/>
                  <a:moveTo>
                    <a:pt x="88484" y="67607"/>
                  </a:moveTo>
                  <a:cubicBezTo>
                    <a:pt x="88484" y="79001"/>
                    <a:pt x="79160" y="88307"/>
                    <a:pt x="67742" y="88307"/>
                  </a:cubicBezTo>
                  <a:cubicBezTo>
                    <a:pt x="56325" y="88307"/>
                    <a:pt x="47001" y="79001"/>
                    <a:pt x="47001" y="67607"/>
                  </a:cubicBezTo>
                  <a:cubicBezTo>
                    <a:pt x="47001" y="56212"/>
                    <a:pt x="56325" y="46907"/>
                    <a:pt x="67742" y="46907"/>
                  </a:cubicBezTo>
                  <a:cubicBezTo>
                    <a:pt x="79160" y="46907"/>
                    <a:pt x="88484" y="56212"/>
                    <a:pt x="88484" y="67607"/>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37"/>
            <p:cNvSpPr/>
            <p:nvPr/>
          </p:nvSpPr>
          <p:spPr>
            <a:xfrm>
              <a:off x="6713483" y="4888519"/>
              <a:ext cx="925343" cy="923397"/>
            </a:xfrm>
            <a:custGeom>
              <a:avLst/>
              <a:gdLst/>
              <a:ahLst/>
              <a:cxnLst/>
              <a:rect l="l" t="t" r="r" b="b"/>
              <a:pathLst>
                <a:path w="925343" h="923397" extrusionOk="0">
                  <a:moveTo>
                    <a:pt x="480260" y="357"/>
                  </a:moveTo>
                  <a:cubicBezTo>
                    <a:pt x="354099" y="-4486"/>
                    <a:pt x="234504" y="40142"/>
                    <a:pt x="143831" y="125790"/>
                  </a:cubicBezTo>
                  <a:cubicBezTo>
                    <a:pt x="53255" y="211343"/>
                    <a:pt x="2257" y="327755"/>
                    <a:pt x="69" y="453568"/>
                  </a:cubicBezTo>
                  <a:cubicBezTo>
                    <a:pt x="-2975" y="629517"/>
                    <a:pt x="94737" y="792077"/>
                    <a:pt x="250202" y="871933"/>
                  </a:cubicBezTo>
                  <a:lnTo>
                    <a:pt x="43264" y="871933"/>
                  </a:lnTo>
                  <a:cubicBezTo>
                    <a:pt x="28993" y="871933"/>
                    <a:pt x="17480" y="883517"/>
                    <a:pt x="17480" y="897665"/>
                  </a:cubicBezTo>
                  <a:cubicBezTo>
                    <a:pt x="17480" y="911813"/>
                    <a:pt x="29088" y="923397"/>
                    <a:pt x="43264" y="923397"/>
                  </a:cubicBezTo>
                  <a:lnTo>
                    <a:pt x="455142" y="923397"/>
                  </a:lnTo>
                  <a:cubicBezTo>
                    <a:pt x="714028" y="923397"/>
                    <a:pt x="924962" y="716589"/>
                    <a:pt x="925343" y="462304"/>
                  </a:cubicBezTo>
                  <a:cubicBezTo>
                    <a:pt x="925628" y="212672"/>
                    <a:pt x="730203" y="9662"/>
                    <a:pt x="480355" y="262"/>
                  </a:cubicBezTo>
                  <a:close/>
                  <a:moveTo>
                    <a:pt x="462658" y="871933"/>
                  </a:moveTo>
                  <a:cubicBezTo>
                    <a:pt x="236026" y="871933"/>
                    <a:pt x="51637" y="687913"/>
                    <a:pt x="51637" y="461734"/>
                  </a:cubicBezTo>
                  <a:cubicBezTo>
                    <a:pt x="51637" y="235556"/>
                    <a:pt x="236026" y="51536"/>
                    <a:pt x="462658" y="51536"/>
                  </a:cubicBezTo>
                  <a:cubicBezTo>
                    <a:pt x="689291" y="51536"/>
                    <a:pt x="873680" y="235556"/>
                    <a:pt x="873680" y="461734"/>
                  </a:cubicBezTo>
                  <a:cubicBezTo>
                    <a:pt x="873680" y="687913"/>
                    <a:pt x="689291" y="871933"/>
                    <a:pt x="462658" y="871933"/>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37"/>
            <p:cNvSpPr/>
            <p:nvPr/>
          </p:nvSpPr>
          <p:spPr>
            <a:xfrm>
              <a:off x="7078715" y="5028741"/>
              <a:ext cx="194473" cy="194084"/>
            </a:xfrm>
            <a:custGeom>
              <a:avLst/>
              <a:gdLst/>
              <a:ahLst/>
              <a:cxnLst/>
              <a:rect l="l" t="t" r="r" b="b"/>
              <a:pathLst>
                <a:path w="194473" h="194084" extrusionOk="0">
                  <a:moveTo>
                    <a:pt x="97237" y="194084"/>
                  </a:moveTo>
                  <a:cubicBezTo>
                    <a:pt x="150803" y="194084"/>
                    <a:pt x="194474" y="150596"/>
                    <a:pt x="194474" y="97042"/>
                  </a:cubicBezTo>
                  <a:cubicBezTo>
                    <a:pt x="194474" y="43489"/>
                    <a:pt x="150898" y="0"/>
                    <a:pt x="97237" y="0"/>
                  </a:cubicBezTo>
                  <a:cubicBezTo>
                    <a:pt x="43576" y="0"/>
                    <a:pt x="0" y="43489"/>
                    <a:pt x="0" y="97042"/>
                  </a:cubicBezTo>
                  <a:cubicBezTo>
                    <a:pt x="0" y="150596"/>
                    <a:pt x="43576" y="194084"/>
                    <a:pt x="97237" y="194084"/>
                  </a:cubicBezTo>
                  <a:close/>
                  <a:moveTo>
                    <a:pt x="47001" y="97042"/>
                  </a:moveTo>
                  <a:cubicBezTo>
                    <a:pt x="47001" y="69411"/>
                    <a:pt x="69550" y="46907"/>
                    <a:pt x="97237" y="46907"/>
                  </a:cubicBezTo>
                  <a:cubicBezTo>
                    <a:pt x="124924" y="46907"/>
                    <a:pt x="147473" y="69411"/>
                    <a:pt x="147473" y="97042"/>
                  </a:cubicBezTo>
                  <a:cubicBezTo>
                    <a:pt x="147473" y="124674"/>
                    <a:pt x="124924" y="147178"/>
                    <a:pt x="97237" y="147178"/>
                  </a:cubicBezTo>
                  <a:cubicBezTo>
                    <a:pt x="69550" y="147178"/>
                    <a:pt x="47001" y="124674"/>
                    <a:pt x="47001" y="97042"/>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37"/>
            <p:cNvSpPr/>
            <p:nvPr/>
          </p:nvSpPr>
          <p:spPr>
            <a:xfrm>
              <a:off x="6866796" y="5180583"/>
              <a:ext cx="195352" cy="195212"/>
            </a:xfrm>
            <a:custGeom>
              <a:avLst/>
              <a:gdLst/>
              <a:ahLst/>
              <a:cxnLst/>
              <a:rect l="l" t="t" r="r" b="b"/>
              <a:pathLst>
                <a:path w="195352" h="195212" extrusionOk="0">
                  <a:moveTo>
                    <a:pt x="190797" y="127321"/>
                  </a:moveTo>
                  <a:cubicBezTo>
                    <a:pt x="206971" y="77091"/>
                    <a:pt x="178714" y="22113"/>
                    <a:pt x="127622" y="4547"/>
                  </a:cubicBezTo>
                  <a:cubicBezTo>
                    <a:pt x="77290" y="-11596"/>
                    <a:pt x="22107" y="16606"/>
                    <a:pt x="4600" y="67596"/>
                  </a:cubicBezTo>
                  <a:cubicBezTo>
                    <a:pt x="-11669" y="117826"/>
                    <a:pt x="16589" y="172899"/>
                    <a:pt x="67681" y="190370"/>
                  </a:cubicBezTo>
                  <a:cubicBezTo>
                    <a:pt x="77386" y="193599"/>
                    <a:pt x="87185" y="195213"/>
                    <a:pt x="96985" y="195213"/>
                  </a:cubicBezTo>
                  <a:cubicBezTo>
                    <a:pt x="141227" y="195213"/>
                    <a:pt x="178143" y="168531"/>
                    <a:pt x="190892" y="127321"/>
                  </a:cubicBezTo>
                  <a:close/>
                  <a:moveTo>
                    <a:pt x="50840" y="81554"/>
                  </a:moveTo>
                  <a:cubicBezTo>
                    <a:pt x="56930" y="60949"/>
                    <a:pt x="76434" y="46611"/>
                    <a:pt x="98412" y="46611"/>
                  </a:cubicBezTo>
                  <a:cubicBezTo>
                    <a:pt x="103265" y="46611"/>
                    <a:pt x="108402" y="47845"/>
                    <a:pt x="113540" y="49175"/>
                  </a:cubicBezTo>
                  <a:cubicBezTo>
                    <a:pt x="125909" y="52878"/>
                    <a:pt x="135804" y="61519"/>
                    <a:pt x="142083" y="74147"/>
                  </a:cubicBezTo>
                  <a:cubicBezTo>
                    <a:pt x="148743" y="87441"/>
                    <a:pt x="149504" y="99405"/>
                    <a:pt x="144557" y="113078"/>
                  </a:cubicBezTo>
                  <a:cubicBezTo>
                    <a:pt x="140276" y="125992"/>
                    <a:pt x="131427" y="136532"/>
                    <a:pt x="119629" y="142704"/>
                  </a:cubicBezTo>
                  <a:cubicBezTo>
                    <a:pt x="107927" y="148876"/>
                    <a:pt x="94511" y="150015"/>
                    <a:pt x="81952" y="145837"/>
                  </a:cubicBezTo>
                  <a:cubicBezTo>
                    <a:pt x="56359" y="136911"/>
                    <a:pt x="41992" y="107571"/>
                    <a:pt x="50650" y="81554"/>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37"/>
            <p:cNvSpPr/>
            <p:nvPr/>
          </p:nvSpPr>
          <p:spPr>
            <a:xfrm>
              <a:off x="6948880" y="5428751"/>
              <a:ext cx="194560" cy="192783"/>
            </a:xfrm>
            <a:custGeom>
              <a:avLst/>
              <a:gdLst/>
              <a:ahLst/>
              <a:cxnLst/>
              <a:rect l="l" t="t" r="r" b="b"/>
              <a:pathLst>
                <a:path w="194560" h="192783" extrusionOk="0">
                  <a:moveTo>
                    <a:pt x="154001" y="17974"/>
                  </a:moveTo>
                  <a:cubicBezTo>
                    <a:pt x="110425" y="-12601"/>
                    <a:pt x="50770" y="-3295"/>
                    <a:pt x="17945" y="39244"/>
                  </a:cubicBezTo>
                  <a:cubicBezTo>
                    <a:pt x="-12977" y="83112"/>
                    <a:pt x="-2986" y="142648"/>
                    <a:pt x="40590" y="174932"/>
                  </a:cubicBezTo>
                  <a:cubicBezTo>
                    <a:pt x="56954" y="186801"/>
                    <a:pt x="75983" y="192783"/>
                    <a:pt x="97295" y="192783"/>
                  </a:cubicBezTo>
                  <a:cubicBezTo>
                    <a:pt x="128407" y="192783"/>
                    <a:pt x="157331" y="178065"/>
                    <a:pt x="176550" y="152428"/>
                  </a:cubicBezTo>
                  <a:cubicBezTo>
                    <a:pt x="191583" y="131918"/>
                    <a:pt x="197482" y="106566"/>
                    <a:pt x="193200" y="80928"/>
                  </a:cubicBezTo>
                  <a:cubicBezTo>
                    <a:pt x="188919" y="55196"/>
                    <a:pt x="174933" y="32787"/>
                    <a:pt x="153811" y="17974"/>
                  </a:cubicBezTo>
                  <a:close/>
                  <a:moveTo>
                    <a:pt x="46869" y="104477"/>
                  </a:moveTo>
                  <a:cubicBezTo>
                    <a:pt x="44776" y="91278"/>
                    <a:pt x="47916" y="77985"/>
                    <a:pt x="55813" y="67065"/>
                  </a:cubicBezTo>
                  <a:cubicBezTo>
                    <a:pt x="65041" y="54436"/>
                    <a:pt x="79694" y="47125"/>
                    <a:pt x="95868" y="47125"/>
                  </a:cubicBezTo>
                  <a:cubicBezTo>
                    <a:pt x="107381" y="47125"/>
                    <a:pt x="116514" y="50258"/>
                    <a:pt x="125077" y="57570"/>
                  </a:cubicBezTo>
                  <a:cubicBezTo>
                    <a:pt x="136114" y="64501"/>
                    <a:pt x="143535" y="75326"/>
                    <a:pt x="146009" y="88050"/>
                  </a:cubicBezTo>
                  <a:cubicBezTo>
                    <a:pt x="148578" y="101058"/>
                    <a:pt x="145438" y="114921"/>
                    <a:pt x="137351" y="126031"/>
                  </a:cubicBezTo>
                  <a:cubicBezTo>
                    <a:pt x="121081" y="148440"/>
                    <a:pt x="89493" y="153567"/>
                    <a:pt x="67039" y="137330"/>
                  </a:cubicBezTo>
                  <a:cubicBezTo>
                    <a:pt x="56098" y="129449"/>
                    <a:pt x="48962" y="117865"/>
                    <a:pt x="46774" y="104572"/>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37"/>
            <p:cNvSpPr/>
            <p:nvPr/>
          </p:nvSpPr>
          <p:spPr>
            <a:xfrm>
              <a:off x="7208664" y="5427713"/>
              <a:ext cx="195469" cy="195151"/>
            </a:xfrm>
            <a:custGeom>
              <a:avLst/>
              <a:gdLst/>
              <a:ahLst/>
              <a:cxnLst/>
              <a:rect l="l" t="t" r="r" b="b"/>
              <a:pathLst>
                <a:path w="195469" h="195151" extrusionOk="0">
                  <a:moveTo>
                    <a:pt x="111906" y="1161"/>
                  </a:moveTo>
                  <a:cubicBezTo>
                    <a:pt x="86693" y="-2827"/>
                    <a:pt x="61194" y="3535"/>
                    <a:pt x="40263" y="19013"/>
                  </a:cubicBezTo>
                  <a:cubicBezTo>
                    <a:pt x="19236" y="33825"/>
                    <a:pt x="5345" y="56044"/>
                    <a:pt x="1254" y="81587"/>
                  </a:cubicBezTo>
                  <a:cubicBezTo>
                    <a:pt x="-2933" y="107604"/>
                    <a:pt x="3442" y="133621"/>
                    <a:pt x="19236" y="154891"/>
                  </a:cubicBezTo>
                  <a:cubicBezTo>
                    <a:pt x="38455" y="180528"/>
                    <a:pt x="67379" y="195151"/>
                    <a:pt x="98491" y="195151"/>
                  </a:cubicBezTo>
                  <a:cubicBezTo>
                    <a:pt x="117995" y="195151"/>
                    <a:pt x="139212" y="188504"/>
                    <a:pt x="155101" y="177395"/>
                  </a:cubicBezTo>
                  <a:cubicBezTo>
                    <a:pt x="176128" y="162582"/>
                    <a:pt x="190019" y="140363"/>
                    <a:pt x="194205" y="114726"/>
                  </a:cubicBezTo>
                  <a:cubicBezTo>
                    <a:pt x="198392" y="88708"/>
                    <a:pt x="192112" y="62691"/>
                    <a:pt x="176413" y="41517"/>
                  </a:cubicBezTo>
                  <a:cubicBezTo>
                    <a:pt x="160620" y="19487"/>
                    <a:pt x="137785" y="5150"/>
                    <a:pt x="112001" y="1067"/>
                  </a:cubicBezTo>
                  <a:close/>
                  <a:moveTo>
                    <a:pt x="48064" y="89468"/>
                  </a:moveTo>
                  <a:cubicBezTo>
                    <a:pt x="50158" y="76175"/>
                    <a:pt x="57388" y="64590"/>
                    <a:pt x="68235" y="56804"/>
                  </a:cubicBezTo>
                  <a:cubicBezTo>
                    <a:pt x="77559" y="50157"/>
                    <a:pt x="87454" y="46644"/>
                    <a:pt x="97064" y="46644"/>
                  </a:cubicBezTo>
                  <a:cubicBezTo>
                    <a:pt x="112667" y="46644"/>
                    <a:pt x="128746" y="54620"/>
                    <a:pt x="137024" y="66394"/>
                  </a:cubicBezTo>
                  <a:cubicBezTo>
                    <a:pt x="153674" y="90702"/>
                    <a:pt x="149488" y="122227"/>
                    <a:pt x="127319" y="138179"/>
                  </a:cubicBezTo>
                  <a:cubicBezTo>
                    <a:pt x="116378" y="146060"/>
                    <a:pt x="103057" y="149194"/>
                    <a:pt x="89833" y="147010"/>
                  </a:cubicBezTo>
                  <a:cubicBezTo>
                    <a:pt x="76512" y="144921"/>
                    <a:pt x="64905" y="137704"/>
                    <a:pt x="57008" y="126880"/>
                  </a:cubicBezTo>
                  <a:cubicBezTo>
                    <a:pt x="49111" y="116055"/>
                    <a:pt x="45971" y="102761"/>
                    <a:pt x="48160" y="89468"/>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37"/>
            <p:cNvSpPr/>
            <p:nvPr/>
          </p:nvSpPr>
          <p:spPr>
            <a:xfrm>
              <a:off x="7288380" y="5180635"/>
              <a:ext cx="195417" cy="193641"/>
            </a:xfrm>
            <a:custGeom>
              <a:avLst/>
              <a:gdLst/>
              <a:ahLst/>
              <a:cxnLst/>
              <a:rect l="l" t="t" r="r" b="b"/>
              <a:pathLst>
                <a:path w="195417" h="193641" extrusionOk="0">
                  <a:moveTo>
                    <a:pt x="190700" y="67543"/>
                  </a:moveTo>
                  <a:cubicBezTo>
                    <a:pt x="174335" y="16743"/>
                    <a:pt x="119152" y="-11553"/>
                    <a:pt x="67679" y="4494"/>
                  </a:cubicBezTo>
                  <a:lnTo>
                    <a:pt x="67679" y="4494"/>
                  </a:lnTo>
                  <a:cubicBezTo>
                    <a:pt x="16777" y="20921"/>
                    <a:pt x="-11576" y="75994"/>
                    <a:pt x="4503" y="127269"/>
                  </a:cubicBezTo>
                  <a:cubicBezTo>
                    <a:pt x="17062" y="166390"/>
                    <a:pt x="55025" y="193641"/>
                    <a:pt x="96888" y="193641"/>
                  </a:cubicBezTo>
                  <a:cubicBezTo>
                    <a:pt x="106688" y="193641"/>
                    <a:pt x="116488" y="192027"/>
                    <a:pt x="126002" y="188894"/>
                  </a:cubicBezTo>
                  <a:cubicBezTo>
                    <a:pt x="151691" y="181107"/>
                    <a:pt x="172432" y="164396"/>
                    <a:pt x="184420" y="141702"/>
                  </a:cubicBezTo>
                  <a:cubicBezTo>
                    <a:pt x="196408" y="119103"/>
                    <a:pt x="198692" y="92801"/>
                    <a:pt x="190795" y="67543"/>
                  </a:cubicBezTo>
                  <a:close/>
                  <a:moveTo>
                    <a:pt x="53122" y="74190"/>
                  </a:moveTo>
                  <a:cubicBezTo>
                    <a:pt x="59401" y="61561"/>
                    <a:pt x="69296" y="52920"/>
                    <a:pt x="81284" y="49312"/>
                  </a:cubicBezTo>
                  <a:cubicBezTo>
                    <a:pt x="86803" y="47888"/>
                    <a:pt x="92036" y="46654"/>
                    <a:pt x="96793" y="46654"/>
                  </a:cubicBezTo>
                  <a:cubicBezTo>
                    <a:pt x="118771" y="46654"/>
                    <a:pt x="138371" y="61086"/>
                    <a:pt x="144650" y="82166"/>
                  </a:cubicBezTo>
                  <a:cubicBezTo>
                    <a:pt x="149312" y="94320"/>
                    <a:pt x="148741" y="107519"/>
                    <a:pt x="143033" y="119388"/>
                  </a:cubicBezTo>
                  <a:cubicBezTo>
                    <a:pt x="137134" y="131827"/>
                    <a:pt x="126287" y="141417"/>
                    <a:pt x="113158" y="145785"/>
                  </a:cubicBezTo>
                  <a:cubicBezTo>
                    <a:pt x="100599" y="149963"/>
                    <a:pt x="86517" y="148728"/>
                    <a:pt x="74624" y="142556"/>
                  </a:cubicBezTo>
                  <a:cubicBezTo>
                    <a:pt x="62731" y="136289"/>
                    <a:pt x="54263" y="125940"/>
                    <a:pt x="50648" y="113406"/>
                  </a:cubicBezTo>
                  <a:cubicBezTo>
                    <a:pt x="47033" y="101157"/>
                    <a:pt x="47889" y="87199"/>
                    <a:pt x="53027" y="74190"/>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37"/>
          <p:cNvSpPr/>
          <p:nvPr/>
        </p:nvSpPr>
        <p:spPr>
          <a:xfrm>
            <a:off x="10137414" y="1386999"/>
            <a:ext cx="373260" cy="603822"/>
          </a:xfrm>
          <a:custGeom>
            <a:avLst/>
            <a:gdLst/>
            <a:ahLst/>
            <a:cxnLst/>
            <a:rect l="l" t="t" r="r" b="b"/>
            <a:pathLst>
              <a:path w="545055" h="881736" extrusionOk="0">
                <a:moveTo>
                  <a:pt x="421999" y="702939"/>
                </a:moveTo>
                <a:cubicBezTo>
                  <a:pt x="431703" y="702844"/>
                  <a:pt x="440171" y="696957"/>
                  <a:pt x="443691" y="687936"/>
                </a:cubicBezTo>
                <a:lnTo>
                  <a:pt x="543307" y="439539"/>
                </a:lnTo>
                <a:cubicBezTo>
                  <a:pt x="545971" y="432987"/>
                  <a:pt x="545590" y="425676"/>
                  <a:pt x="542165" y="419314"/>
                </a:cubicBezTo>
                <a:cubicBezTo>
                  <a:pt x="520092" y="380668"/>
                  <a:pt x="481558" y="367564"/>
                  <a:pt x="447592" y="355885"/>
                </a:cubicBezTo>
                <a:cubicBezTo>
                  <a:pt x="442454" y="354081"/>
                  <a:pt x="437412" y="352372"/>
                  <a:pt x="432559" y="350662"/>
                </a:cubicBezTo>
                <a:cubicBezTo>
                  <a:pt x="411723" y="343066"/>
                  <a:pt x="398022" y="335945"/>
                  <a:pt x="388127" y="327684"/>
                </a:cubicBezTo>
                <a:cubicBezTo>
                  <a:pt x="375949" y="317524"/>
                  <a:pt x="369194" y="305560"/>
                  <a:pt x="365483" y="287613"/>
                </a:cubicBezTo>
                <a:cubicBezTo>
                  <a:pt x="369289" y="282296"/>
                  <a:pt x="373190" y="276314"/>
                  <a:pt x="377091" y="269762"/>
                </a:cubicBezTo>
                <a:cubicBezTo>
                  <a:pt x="401162" y="229502"/>
                  <a:pt x="415529" y="182405"/>
                  <a:pt x="415529" y="143664"/>
                </a:cubicBezTo>
                <a:cubicBezTo>
                  <a:pt x="415529" y="64473"/>
                  <a:pt x="351402" y="0"/>
                  <a:pt x="272528" y="0"/>
                </a:cubicBezTo>
                <a:cubicBezTo>
                  <a:pt x="193653" y="0"/>
                  <a:pt x="129526" y="64473"/>
                  <a:pt x="129526" y="143664"/>
                </a:cubicBezTo>
                <a:cubicBezTo>
                  <a:pt x="129526" y="182405"/>
                  <a:pt x="143893" y="229502"/>
                  <a:pt x="167964" y="269762"/>
                </a:cubicBezTo>
                <a:cubicBezTo>
                  <a:pt x="171295" y="275270"/>
                  <a:pt x="175100" y="281062"/>
                  <a:pt x="179667" y="287329"/>
                </a:cubicBezTo>
                <a:cubicBezTo>
                  <a:pt x="176052" y="305275"/>
                  <a:pt x="169201" y="317334"/>
                  <a:pt x="156928" y="327684"/>
                </a:cubicBezTo>
                <a:cubicBezTo>
                  <a:pt x="147033" y="335945"/>
                  <a:pt x="133332" y="343066"/>
                  <a:pt x="112496" y="350662"/>
                </a:cubicBezTo>
                <a:cubicBezTo>
                  <a:pt x="107643" y="352467"/>
                  <a:pt x="102601" y="354176"/>
                  <a:pt x="97463" y="355885"/>
                </a:cubicBezTo>
                <a:cubicBezTo>
                  <a:pt x="63497" y="367469"/>
                  <a:pt x="25059" y="380668"/>
                  <a:pt x="2890" y="419314"/>
                </a:cubicBezTo>
                <a:cubicBezTo>
                  <a:pt x="-535" y="425581"/>
                  <a:pt x="-916" y="432892"/>
                  <a:pt x="1748" y="439444"/>
                </a:cubicBezTo>
                <a:lnTo>
                  <a:pt x="101364" y="687842"/>
                </a:lnTo>
                <a:cubicBezTo>
                  <a:pt x="104789" y="696862"/>
                  <a:pt x="113352" y="702749"/>
                  <a:pt x="123057" y="702844"/>
                </a:cubicBezTo>
                <a:lnTo>
                  <a:pt x="189182" y="702844"/>
                </a:lnTo>
                <a:lnTo>
                  <a:pt x="189182" y="742535"/>
                </a:lnTo>
                <a:cubicBezTo>
                  <a:pt x="164920" y="746807"/>
                  <a:pt x="145511" y="752410"/>
                  <a:pt x="129907" y="759721"/>
                </a:cubicBezTo>
                <a:cubicBezTo>
                  <a:pt x="118775" y="764944"/>
                  <a:pt x="110117" y="770736"/>
                  <a:pt x="103362" y="777572"/>
                </a:cubicBezTo>
                <a:cubicBezTo>
                  <a:pt x="98224" y="782795"/>
                  <a:pt x="89566" y="793714"/>
                  <a:pt x="89566" y="808622"/>
                </a:cubicBezTo>
                <a:cubicBezTo>
                  <a:pt x="89566" y="823530"/>
                  <a:pt x="97178" y="835969"/>
                  <a:pt x="111544" y="846603"/>
                </a:cubicBezTo>
                <a:cubicBezTo>
                  <a:pt x="122010" y="854295"/>
                  <a:pt x="135521" y="860751"/>
                  <a:pt x="152741" y="866069"/>
                </a:cubicBezTo>
                <a:cubicBezTo>
                  <a:pt x="185661" y="876324"/>
                  <a:pt x="227049" y="881736"/>
                  <a:pt x="272433" y="881736"/>
                </a:cubicBezTo>
                <a:cubicBezTo>
                  <a:pt x="317816" y="881736"/>
                  <a:pt x="359204" y="876324"/>
                  <a:pt x="392123" y="866069"/>
                </a:cubicBezTo>
                <a:cubicBezTo>
                  <a:pt x="409344" y="860657"/>
                  <a:pt x="422855" y="854295"/>
                  <a:pt x="433321" y="846603"/>
                </a:cubicBezTo>
                <a:cubicBezTo>
                  <a:pt x="447687" y="835969"/>
                  <a:pt x="455299" y="822865"/>
                  <a:pt x="455299" y="808622"/>
                </a:cubicBezTo>
                <a:cubicBezTo>
                  <a:pt x="455299" y="794379"/>
                  <a:pt x="446641" y="782700"/>
                  <a:pt x="441503" y="777572"/>
                </a:cubicBezTo>
                <a:cubicBezTo>
                  <a:pt x="434748" y="770831"/>
                  <a:pt x="426090" y="764944"/>
                  <a:pt x="414958" y="759721"/>
                </a:cubicBezTo>
                <a:cubicBezTo>
                  <a:pt x="399354" y="752505"/>
                  <a:pt x="379945" y="746807"/>
                  <a:pt x="355683" y="742535"/>
                </a:cubicBezTo>
                <a:lnTo>
                  <a:pt x="355683" y="702844"/>
                </a:lnTo>
                <a:lnTo>
                  <a:pt x="421903" y="702844"/>
                </a:lnTo>
                <a:close/>
                <a:moveTo>
                  <a:pt x="272528" y="834924"/>
                </a:moveTo>
                <a:cubicBezTo>
                  <a:pt x="232853" y="834924"/>
                  <a:pt x="194320" y="829987"/>
                  <a:pt x="166823" y="821441"/>
                </a:cubicBezTo>
                <a:cubicBezTo>
                  <a:pt x="153598" y="817358"/>
                  <a:pt x="144084" y="812325"/>
                  <a:pt x="139517" y="808907"/>
                </a:cubicBezTo>
                <a:cubicBezTo>
                  <a:pt x="139326" y="808812"/>
                  <a:pt x="139231" y="808717"/>
                  <a:pt x="139136" y="808622"/>
                </a:cubicBezTo>
                <a:cubicBezTo>
                  <a:pt x="141515" y="806818"/>
                  <a:pt x="145130" y="804444"/>
                  <a:pt x="149792" y="802260"/>
                </a:cubicBezTo>
                <a:cubicBezTo>
                  <a:pt x="160448" y="797323"/>
                  <a:pt x="175957" y="792860"/>
                  <a:pt x="194985" y="789347"/>
                </a:cubicBezTo>
                <a:cubicBezTo>
                  <a:pt x="200028" y="797987"/>
                  <a:pt x="208496" y="805394"/>
                  <a:pt x="219533" y="810901"/>
                </a:cubicBezTo>
                <a:cubicBezTo>
                  <a:pt x="234280" y="818212"/>
                  <a:pt x="252642" y="822105"/>
                  <a:pt x="272528" y="822105"/>
                </a:cubicBezTo>
                <a:cubicBezTo>
                  <a:pt x="292413" y="822105"/>
                  <a:pt x="310680" y="818212"/>
                  <a:pt x="325523" y="810806"/>
                </a:cubicBezTo>
                <a:cubicBezTo>
                  <a:pt x="336559" y="805299"/>
                  <a:pt x="345027" y="797892"/>
                  <a:pt x="350070" y="789252"/>
                </a:cubicBezTo>
                <a:cubicBezTo>
                  <a:pt x="369003" y="792765"/>
                  <a:pt x="384607" y="797228"/>
                  <a:pt x="395263" y="802165"/>
                </a:cubicBezTo>
                <a:cubicBezTo>
                  <a:pt x="399830" y="804254"/>
                  <a:pt x="403445" y="806533"/>
                  <a:pt x="405919" y="808527"/>
                </a:cubicBezTo>
                <a:cubicBezTo>
                  <a:pt x="405824" y="808527"/>
                  <a:pt x="405634" y="808717"/>
                  <a:pt x="405539" y="808812"/>
                </a:cubicBezTo>
                <a:cubicBezTo>
                  <a:pt x="400972" y="812135"/>
                  <a:pt x="391458" y="817168"/>
                  <a:pt x="378328" y="821346"/>
                </a:cubicBezTo>
                <a:cubicBezTo>
                  <a:pt x="350831" y="829892"/>
                  <a:pt x="312298" y="834829"/>
                  <a:pt x="272623" y="834829"/>
                </a:cubicBezTo>
                <a:close/>
                <a:moveTo>
                  <a:pt x="308778" y="766083"/>
                </a:moveTo>
                <a:cubicBezTo>
                  <a:pt x="307921" y="766748"/>
                  <a:pt x="306589" y="767602"/>
                  <a:pt x="304211" y="768837"/>
                </a:cubicBezTo>
                <a:cubicBezTo>
                  <a:pt x="297931" y="771970"/>
                  <a:pt x="286323" y="775293"/>
                  <a:pt x="272528" y="775293"/>
                </a:cubicBezTo>
                <a:cubicBezTo>
                  <a:pt x="258732" y="775293"/>
                  <a:pt x="247029" y="771970"/>
                  <a:pt x="240845" y="768837"/>
                </a:cubicBezTo>
                <a:cubicBezTo>
                  <a:pt x="238466" y="767697"/>
                  <a:pt x="237134" y="766748"/>
                  <a:pt x="236278" y="766083"/>
                </a:cubicBezTo>
                <a:lnTo>
                  <a:pt x="236278" y="702844"/>
                </a:lnTo>
                <a:lnTo>
                  <a:pt x="308778" y="702844"/>
                </a:lnTo>
                <a:lnTo>
                  <a:pt x="308778" y="766083"/>
                </a:lnTo>
                <a:close/>
                <a:moveTo>
                  <a:pt x="272528" y="46907"/>
                </a:moveTo>
                <a:cubicBezTo>
                  <a:pt x="325523" y="46907"/>
                  <a:pt x="368528" y="90301"/>
                  <a:pt x="368528" y="143664"/>
                </a:cubicBezTo>
                <a:cubicBezTo>
                  <a:pt x="368528" y="172625"/>
                  <a:pt x="355588" y="214499"/>
                  <a:pt x="336940" y="245549"/>
                </a:cubicBezTo>
                <a:cubicBezTo>
                  <a:pt x="317816" y="277548"/>
                  <a:pt x="292508" y="298153"/>
                  <a:pt x="272433" y="298153"/>
                </a:cubicBezTo>
                <a:cubicBezTo>
                  <a:pt x="252357" y="298153"/>
                  <a:pt x="227049" y="277453"/>
                  <a:pt x="207925" y="245549"/>
                </a:cubicBezTo>
                <a:cubicBezTo>
                  <a:pt x="189372" y="214499"/>
                  <a:pt x="176337" y="172625"/>
                  <a:pt x="176337" y="143664"/>
                </a:cubicBezTo>
                <a:cubicBezTo>
                  <a:pt x="176337" y="90301"/>
                  <a:pt x="219437" y="46907"/>
                  <a:pt x="272337" y="46907"/>
                </a:cubicBezTo>
                <a:close/>
                <a:moveTo>
                  <a:pt x="216393" y="325595"/>
                </a:moveTo>
                <a:cubicBezTo>
                  <a:pt x="251881" y="351422"/>
                  <a:pt x="293269" y="351422"/>
                  <a:pt x="328757" y="325595"/>
                </a:cubicBezTo>
                <a:cubicBezTo>
                  <a:pt x="335703" y="340313"/>
                  <a:pt x="345598" y="353036"/>
                  <a:pt x="358062" y="363481"/>
                </a:cubicBezTo>
                <a:cubicBezTo>
                  <a:pt x="376139" y="378579"/>
                  <a:pt x="396786" y="387314"/>
                  <a:pt x="416385" y="394531"/>
                </a:cubicBezTo>
                <a:lnTo>
                  <a:pt x="425804" y="397949"/>
                </a:lnTo>
                <a:cubicBezTo>
                  <a:pt x="456060" y="408869"/>
                  <a:pt x="480131" y="417604"/>
                  <a:pt x="494784" y="434981"/>
                </a:cubicBezTo>
                <a:lnTo>
                  <a:pt x="406205" y="655937"/>
                </a:lnTo>
                <a:lnTo>
                  <a:pt x="138946" y="655937"/>
                </a:lnTo>
                <a:lnTo>
                  <a:pt x="50367" y="434981"/>
                </a:lnTo>
                <a:cubicBezTo>
                  <a:pt x="64924" y="417604"/>
                  <a:pt x="88995" y="408869"/>
                  <a:pt x="119346" y="397949"/>
                </a:cubicBezTo>
                <a:lnTo>
                  <a:pt x="128765" y="394531"/>
                </a:lnTo>
                <a:cubicBezTo>
                  <a:pt x="148365" y="387314"/>
                  <a:pt x="169106" y="378579"/>
                  <a:pt x="187088" y="363481"/>
                </a:cubicBezTo>
                <a:cubicBezTo>
                  <a:pt x="199552" y="353036"/>
                  <a:pt x="209447" y="340313"/>
                  <a:pt x="216393" y="32559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85" name="Google Shape;485;p37"/>
          <p:cNvGrpSpPr/>
          <p:nvPr/>
        </p:nvGrpSpPr>
        <p:grpSpPr>
          <a:xfrm>
            <a:off x="1540090" y="1504793"/>
            <a:ext cx="676780" cy="506067"/>
            <a:chOff x="2808468" y="3001895"/>
            <a:chExt cx="613639" cy="458853"/>
          </a:xfrm>
        </p:grpSpPr>
        <p:sp>
          <p:nvSpPr>
            <p:cNvPr id="486" name="Google Shape;486;p37"/>
            <p:cNvSpPr/>
            <p:nvPr/>
          </p:nvSpPr>
          <p:spPr>
            <a:xfrm>
              <a:off x="2808468" y="3001895"/>
              <a:ext cx="613639" cy="458853"/>
            </a:xfrm>
            <a:custGeom>
              <a:avLst/>
              <a:gdLst/>
              <a:ahLst/>
              <a:cxnLst/>
              <a:rect l="l" t="t" r="r" b="b"/>
              <a:pathLst>
                <a:path w="613639" h="458853" extrusionOk="0">
                  <a:moveTo>
                    <a:pt x="605913" y="376615"/>
                  </a:moveTo>
                  <a:lnTo>
                    <a:pt x="605913" y="376615"/>
                  </a:lnTo>
                  <a:cubicBezTo>
                    <a:pt x="604963" y="375680"/>
                    <a:pt x="604963" y="374746"/>
                    <a:pt x="604012" y="373811"/>
                  </a:cubicBezTo>
                  <a:lnTo>
                    <a:pt x="539381" y="297180"/>
                  </a:lnTo>
                  <a:lnTo>
                    <a:pt x="539381" y="29905"/>
                  </a:lnTo>
                  <a:cubicBezTo>
                    <a:pt x="539381" y="14018"/>
                    <a:pt x="526075" y="0"/>
                    <a:pt x="508967" y="0"/>
                  </a:cubicBezTo>
                  <a:lnTo>
                    <a:pt x="104074" y="0"/>
                  </a:lnTo>
                  <a:cubicBezTo>
                    <a:pt x="87917" y="0"/>
                    <a:pt x="73660" y="13083"/>
                    <a:pt x="73660" y="29905"/>
                  </a:cubicBezTo>
                  <a:lnTo>
                    <a:pt x="73660" y="298115"/>
                  </a:lnTo>
                  <a:lnTo>
                    <a:pt x="9029" y="374746"/>
                  </a:lnTo>
                  <a:cubicBezTo>
                    <a:pt x="8079" y="375680"/>
                    <a:pt x="8079" y="376615"/>
                    <a:pt x="7128" y="377549"/>
                  </a:cubicBezTo>
                  <a:cubicBezTo>
                    <a:pt x="-2376" y="394371"/>
                    <a:pt x="-2376" y="414931"/>
                    <a:pt x="7128" y="431752"/>
                  </a:cubicBezTo>
                  <a:cubicBezTo>
                    <a:pt x="17583" y="448574"/>
                    <a:pt x="34692" y="458853"/>
                    <a:pt x="54651" y="458853"/>
                  </a:cubicBezTo>
                  <a:lnTo>
                    <a:pt x="557440" y="458853"/>
                  </a:lnTo>
                  <a:cubicBezTo>
                    <a:pt x="577399" y="458853"/>
                    <a:pt x="595458" y="448574"/>
                    <a:pt x="604963" y="431752"/>
                  </a:cubicBezTo>
                  <a:cubicBezTo>
                    <a:pt x="616368" y="413996"/>
                    <a:pt x="616368" y="394371"/>
                    <a:pt x="605913" y="376615"/>
                  </a:cubicBezTo>
                  <a:close/>
                  <a:moveTo>
                    <a:pt x="108827" y="286900"/>
                  </a:moveTo>
                  <a:lnTo>
                    <a:pt x="108827" y="34578"/>
                  </a:lnTo>
                  <a:lnTo>
                    <a:pt x="505165" y="34578"/>
                  </a:lnTo>
                  <a:lnTo>
                    <a:pt x="505165" y="286900"/>
                  </a:lnTo>
                  <a:lnTo>
                    <a:pt x="108827" y="286900"/>
                  </a:lnTo>
                  <a:close/>
                  <a:moveTo>
                    <a:pt x="575499" y="413996"/>
                  </a:moveTo>
                  <a:cubicBezTo>
                    <a:pt x="571697" y="420538"/>
                    <a:pt x="565043" y="424276"/>
                    <a:pt x="557440" y="424276"/>
                  </a:cubicBezTo>
                  <a:lnTo>
                    <a:pt x="55601" y="424276"/>
                  </a:lnTo>
                  <a:cubicBezTo>
                    <a:pt x="47998" y="424276"/>
                    <a:pt x="41345" y="420538"/>
                    <a:pt x="37543" y="413996"/>
                  </a:cubicBezTo>
                  <a:cubicBezTo>
                    <a:pt x="33741" y="408389"/>
                    <a:pt x="33741" y="400913"/>
                    <a:pt x="36592" y="395305"/>
                  </a:cubicBezTo>
                  <a:lnTo>
                    <a:pt x="99322" y="321478"/>
                  </a:lnTo>
                  <a:lnTo>
                    <a:pt x="513719" y="321478"/>
                  </a:lnTo>
                  <a:lnTo>
                    <a:pt x="576449" y="395305"/>
                  </a:lnTo>
                  <a:cubicBezTo>
                    <a:pt x="579300" y="400913"/>
                    <a:pt x="579300" y="408389"/>
                    <a:pt x="575499" y="413996"/>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37"/>
            <p:cNvSpPr/>
            <p:nvPr/>
          </p:nvSpPr>
          <p:spPr>
            <a:xfrm>
              <a:off x="3038952" y="3376641"/>
              <a:ext cx="152072" cy="33643"/>
            </a:xfrm>
            <a:custGeom>
              <a:avLst/>
              <a:gdLst/>
              <a:ahLst/>
              <a:cxnLst/>
              <a:rect l="l" t="t" r="r" b="b"/>
              <a:pathLst>
                <a:path w="152072" h="33643" extrusionOk="0">
                  <a:moveTo>
                    <a:pt x="134964" y="0"/>
                  </a:moveTo>
                  <a:lnTo>
                    <a:pt x="17108" y="0"/>
                  </a:lnTo>
                  <a:cubicBezTo>
                    <a:pt x="7604" y="0"/>
                    <a:pt x="0" y="7476"/>
                    <a:pt x="0" y="16822"/>
                  </a:cubicBezTo>
                  <a:cubicBezTo>
                    <a:pt x="0" y="26167"/>
                    <a:pt x="7604" y="33643"/>
                    <a:pt x="17108" y="33643"/>
                  </a:cubicBezTo>
                  <a:lnTo>
                    <a:pt x="134964" y="33643"/>
                  </a:lnTo>
                  <a:cubicBezTo>
                    <a:pt x="144469" y="33643"/>
                    <a:pt x="152072" y="26167"/>
                    <a:pt x="152072" y="16822"/>
                  </a:cubicBezTo>
                  <a:cubicBezTo>
                    <a:pt x="152072" y="7476"/>
                    <a:pt x="144469" y="0"/>
                    <a:pt x="134964"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37"/>
            <p:cNvSpPr/>
            <p:nvPr/>
          </p:nvSpPr>
          <p:spPr>
            <a:xfrm>
              <a:off x="2932502" y="3052360"/>
              <a:ext cx="364103" cy="220548"/>
            </a:xfrm>
            <a:custGeom>
              <a:avLst/>
              <a:gdLst/>
              <a:ahLst/>
              <a:cxnLst/>
              <a:rect l="l" t="t" r="r" b="b"/>
              <a:pathLst>
                <a:path w="364103" h="220548" extrusionOk="0">
                  <a:moveTo>
                    <a:pt x="346915" y="0"/>
                  </a:moveTo>
                  <a:lnTo>
                    <a:pt x="17108" y="0"/>
                  </a:lnTo>
                  <a:cubicBezTo>
                    <a:pt x="7604" y="0"/>
                    <a:pt x="0" y="7476"/>
                    <a:pt x="0" y="16822"/>
                  </a:cubicBezTo>
                  <a:lnTo>
                    <a:pt x="0" y="203727"/>
                  </a:lnTo>
                  <a:cubicBezTo>
                    <a:pt x="0" y="213072"/>
                    <a:pt x="7604" y="220549"/>
                    <a:pt x="17108" y="220549"/>
                  </a:cubicBezTo>
                  <a:lnTo>
                    <a:pt x="346915" y="220549"/>
                  </a:lnTo>
                  <a:cubicBezTo>
                    <a:pt x="356419" y="220549"/>
                    <a:pt x="364023" y="213072"/>
                    <a:pt x="364023" y="203727"/>
                  </a:cubicBezTo>
                  <a:lnTo>
                    <a:pt x="364023" y="16822"/>
                  </a:lnTo>
                  <a:cubicBezTo>
                    <a:pt x="364973" y="7476"/>
                    <a:pt x="357370" y="0"/>
                    <a:pt x="346915" y="0"/>
                  </a:cubicBezTo>
                  <a:close/>
                  <a:moveTo>
                    <a:pt x="329807" y="34578"/>
                  </a:moveTo>
                  <a:lnTo>
                    <a:pt x="329807" y="186906"/>
                  </a:lnTo>
                  <a:lnTo>
                    <a:pt x="35167" y="186906"/>
                  </a:lnTo>
                  <a:lnTo>
                    <a:pt x="35167" y="34578"/>
                  </a:lnTo>
                  <a:lnTo>
                    <a:pt x="329807" y="34578"/>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9" name="Google Shape;489;p37"/>
          <p:cNvSpPr/>
          <p:nvPr/>
        </p:nvSpPr>
        <p:spPr>
          <a:xfrm>
            <a:off x="550862" y="1541297"/>
            <a:ext cx="612265" cy="460717"/>
          </a:xfrm>
          <a:custGeom>
            <a:avLst/>
            <a:gdLst/>
            <a:ahLst/>
            <a:cxnLst/>
            <a:rect l="l" t="t" r="r" b="b"/>
            <a:pathLst>
              <a:path w="555143" h="417734" extrusionOk="0">
                <a:moveTo>
                  <a:pt x="537956" y="71959"/>
                </a:moveTo>
                <a:lnTo>
                  <a:pt x="505640" y="71959"/>
                </a:lnTo>
                <a:lnTo>
                  <a:pt x="505640" y="17756"/>
                </a:lnTo>
                <a:cubicBezTo>
                  <a:pt x="505640" y="8411"/>
                  <a:pt x="498037" y="935"/>
                  <a:pt x="487582" y="935"/>
                </a:cubicBezTo>
                <a:lnTo>
                  <a:pt x="487582" y="935"/>
                </a:lnTo>
                <a:cubicBezTo>
                  <a:pt x="412496" y="3738"/>
                  <a:pt x="340262" y="27101"/>
                  <a:pt x="277532" y="68221"/>
                </a:cubicBezTo>
                <a:cubicBezTo>
                  <a:pt x="214802" y="27101"/>
                  <a:pt x="142568" y="3738"/>
                  <a:pt x="67482" y="0"/>
                </a:cubicBezTo>
                <a:cubicBezTo>
                  <a:pt x="62730" y="0"/>
                  <a:pt x="57978" y="1869"/>
                  <a:pt x="55126" y="4673"/>
                </a:cubicBezTo>
                <a:cubicBezTo>
                  <a:pt x="52275" y="8411"/>
                  <a:pt x="50374" y="13083"/>
                  <a:pt x="50374" y="17756"/>
                </a:cubicBezTo>
                <a:lnTo>
                  <a:pt x="50374" y="71959"/>
                </a:lnTo>
                <a:lnTo>
                  <a:pt x="18059" y="71959"/>
                </a:lnTo>
                <a:cubicBezTo>
                  <a:pt x="8554" y="71959"/>
                  <a:pt x="0" y="79435"/>
                  <a:pt x="0" y="89715"/>
                </a:cubicBezTo>
                <a:lnTo>
                  <a:pt x="0" y="400913"/>
                </a:lnTo>
                <a:cubicBezTo>
                  <a:pt x="0" y="410258"/>
                  <a:pt x="7604" y="417734"/>
                  <a:pt x="18059" y="417734"/>
                </a:cubicBezTo>
                <a:lnTo>
                  <a:pt x="537956" y="417734"/>
                </a:lnTo>
                <a:cubicBezTo>
                  <a:pt x="547460" y="417734"/>
                  <a:pt x="555064" y="410258"/>
                  <a:pt x="555064" y="400913"/>
                </a:cubicBezTo>
                <a:lnTo>
                  <a:pt x="555064" y="89715"/>
                </a:lnTo>
                <a:cubicBezTo>
                  <a:pt x="556014" y="80369"/>
                  <a:pt x="548411" y="71959"/>
                  <a:pt x="537956" y="71959"/>
                </a:cubicBezTo>
                <a:close/>
                <a:moveTo>
                  <a:pt x="520848" y="106536"/>
                </a:moveTo>
                <a:lnTo>
                  <a:pt x="520848" y="383157"/>
                </a:lnTo>
                <a:lnTo>
                  <a:pt x="341212" y="383157"/>
                </a:lnTo>
                <a:cubicBezTo>
                  <a:pt x="386834" y="360728"/>
                  <a:pt x="438158" y="347645"/>
                  <a:pt x="489483" y="345776"/>
                </a:cubicBezTo>
                <a:cubicBezTo>
                  <a:pt x="498987" y="345776"/>
                  <a:pt x="506591" y="337365"/>
                  <a:pt x="506591" y="328954"/>
                </a:cubicBezTo>
                <a:lnTo>
                  <a:pt x="506591" y="106536"/>
                </a:lnTo>
                <a:lnTo>
                  <a:pt x="520848" y="106536"/>
                </a:lnTo>
                <a:close/>
                <a:moveTo>
                  <a:pt x="471424" y="36447"/>
                </a:moveTo>
                <a:lnTo>
                  <a:pt x="471424" y="313067"/>
                </a:lnTo>
                <a:cubicBezTo>
                  <a:pt x="409645" y="317740"/>
                  <a:pt x="348816" y="337365"/>
                  <a:pt x="295590" y="369139"/>
                </a:cubicBezTo>
                <a:lnTo>
                  <a:pt x="295590" y="98125"/>
                </a:lnTo>
                <a:cubicBezTo>
                  <a:pt x="347865" y="63548"/>
                  <a:pt x="408694" y="42054"/>
                  <a:pt x="471424" y="36447"/>
                </a:cubicBezTo>
                <a:close/>
                <a:moveTo>
                  <a:pt x="260424" y="98125"/>
                </a:moveTo>
                <a:lnTo>
                  <a:pt x="260424" y="368204"/>
                </a:lnTo>
                <a:cubicBezTo>
                  <a:pt x="207198" y="336430"/>
                  <a:pt x="147320" y="317740"/>
                  <a:pt x="84590" y="312132"/>
                </a:cubicBezTo>
                <a:lnTo>
                  <a:pt x="84590" y="36447"/>
                </a:lnTo>
                <a:cubicBezTo>
                  <a:pt x="148270" y="42054"/>
                  <a:pt x="209099" y="63548"/>
                  <a:pt x="260424" y="98125"/>
                </a:cubicBezTo>
                <a:close/>
                <a:moveTo>
                  <a:pt x="66532" y="345776"/>
                </a:moveTo>
                <a:cubicBezTo>
                  <a:pt x="117856" y="347645"/>
                  <a:pt x="168230" y="360728"/>
                  <a:pt x="214802" y="383157"/>
                </a:cubicBezTo>
                <a:lnTo>
                  <a:pt x="36117" y="383157"/>
                </a:lnTo>
                <a:lnTo>
                  <a:pt x="36117" y="106536"/>
                </a:lnTo>
                <a:lnTo>
                  <a:pt x="50374" y="106536"/>
                </a:lnTo>
                <a:lnTo>
                  <a:pt x="50374" y="328954"/>
                </a:lnTo>
                <a:cubicBezTo>
                  <a:pt x="50374" y="338299"/>
                  <a:pt x="57027" y="345776"/>
                  <a:pt x="66532" y="345776"/>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0" name="Google Shape;490;p37"/>
          <p:cNvGrpSpPr/>
          <p:nvPr/>
        </p:nvGrpSpPr>
        <p:grpSpPr>
          <a:xfrm>
            <a:off x="1341897" y="2430816"/>
            <a:ext cx="446428" cy="444464"/>
            <a:chOff x="5639864" y="3227690"/>
            <a:chExt cx="404778" cy="402997"/>
          </a:xfrm>
        </p:grpSpPr>
        <p:sp>
          <p:nvSpPr>
            <p:cNvPr id="491" name="Google Shape;491;p37"/>
            <p:cNvSpPr/>
            <p:nvPr/>
          </p:nvSpPr>
          <p:spPr>
            <a:xfrm>
              <a:off x="5639864" y="3227690"/>
              <a:ext cx="404778" cy="402997"/>
            </a:xfrm>
            <a:custGeom>
              <a:avLst/>
              <a:gdLst/>
              <a:ahLst/>
              <a:cxnLst/>
              <a:rect l="l" t="t" r="r" b="b"/>
              <a:pathLst>
                <a:path w="404778" h="402997" extrusionOk="0">
                  <a:moveTo>
                    <a:pt x="202389" y="0"/>
                  </a:moveTo>
                  <a:cubicBezTo>
                    <a:pt x="90657" y="0"/>
                    <a:pt x="0" y="90164"/>
                    <a:pt x="0" y="201499"/>
                  </a:cubicBezTo>
                  <a:cubicBezTo>
                    <a:pt x="0" y="312833"/>
                    <a:pt x="90563" y="402998"/>
                    <a:pt x="202389" y="402998"/>
                  </a:cubicBezTo>
                  <a:cubicBezTo>
                    <a:pt x="314216" y="402998"/>
                    <a:pt x="404778" y="312833"/>
                    <a:pt x="404778" y="201499"/>
                  </a:cubicBezTo>
                  <a:cubicBezTo>
                    <a:pt x="404778" y="90164"/>
                    <a:pt x="314121" y="0"/>
                    <a:pt x="202389" y="0"/>
                  </a:cubicBezTo>
                  <a:close/>
                  <a:moveTo>
                    <a:pt x="202389" y="376062"/>
                  </a:moveTo>
                  <a:cubicBezTo>
                    <a:pt x="105561" y="376062"/>
                    <a:pt x="26960" y="297901"/>
                    <a:pt x="26960" y="201404"/>
                  </a:cubicBezTo>
                  <a:cubicBezTo>
                    <a:pt x="26960" y="104908"/>
                    <a:pt x="105466" y="26841"/>
                    <a:pt x="202389" y="26841"/>
                  </a:cubicBezTo>
                  <a:cubicBezTo>
                    <a:pt x="299312" y="26841"/>
                    <a:pt x="377819" y="105002"/>
                    <a:pt x="377819" y="201499"/>
                  </a:cubicBezTo>
                  <a:cubicBezTo>
                    <a:pt x="377819" y="297995"/>
                    <a:pt x="299312" y="376156"/>
                    <a:pt x="202389" y="376156"/>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37"/>
            <p:cNvSpPr/>
            <p:nvPr/>
          </p:nvSpPr>
          <p:spPr>
            <a:xfrm>
              <a:off x="5876618"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37"/>
            <p:cNvSpPr/>
            <p:nvPr/>
          </p:nvSpPr>
          <p:spPr>
            <a:xfrm>
              <a:off x="5762133"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37"/>
            <p:cNvSpPr/>
            <p:nvPr/>
          </p:nvSpPr>
          <p:spPr>
            <a:xfrm>
              <a:off x="5735370" y="3463996"/>
              <a:ext cx="214055" cy="80787"/>
            </a:xfrm>
            <a:custGeom>
              <a:avLst/>
              <a:gdLst/>
              <a:ahLst/>
              <a:cxnLst/>
              <a:rect l="l" t="t" r="r" b="b"/>
              <a:pathLst>
                <a:path w="214055" h="80787" extrusionOk="0">
                  <a:moveTo>
                    <a:pt x="207224" y="1863"/>
                  </a:moveTo>
                  <a:cubicBezTo>
                    <a:pt x="207224" y="1863"/>
                    <a:pt x="207224" y="1863"/>
                    <a:pt x="207224" y="1863"/>
                  </a:cubicBezTo>
                  <a:cubicBezTo>
                    <a:pt x="200769" y="-1823"/>
                    <a:pt x="192510" y="351"/>
                    <a:pt x="188808" y="6778"/>
                  </a:cubicBezTo>
                  <a:cubicBezTo>
                    <a:pt x="188808" y="6778"/>
                    <a:pt x="188808" y="6778"/>
                    <a:pt x="188808" y="6778"/>
                  </a:cubicBezTo>
                  <a:cubicBezTo>
                    <a:pt x="162702" y="51765"/>
                    <a:pt x="104890" y="67076"/>
                    <a:pt x="59799" y="41086"/>
                  </a:cubicBezTo>
                  <a:cubicBezTo>
                    <a:pt x="45465" y="32863"/>
                    <a:pt x="33598" y="21049"/>
                    <a:pt x="25339" y="6778"/>
                  </a:cubicBezTo>
                  <a:cubicBezTo>
                    <a:pt x="21637" y="351"/>
                    <a:pt x="13378" y="-1917"/>
                    <a:pt x="6828" y="1769"/>
                  </a:cubicBezTo>
                  <a:cubicBezTo>
                    <a:pt x="278" y="5455"/>
                    <a:pt x="-1905" y="13677"/>
                    <a:pt x="1797" y="20198"/>
                  </a:cubicBezTo>
                  <a:cubicBezTo>
                    <a:pt x="35212" y="78040"/>
                    <a:pt x="109447" y="97982"/>
                    <a:pt x="167638" y="64619"/>
                  </a:cubicBezTo>
                  <a:cubicBezTo>
                    <a:pt x="186245" y="53939"/>
                    <a:pt x="201623" y="38628"/>
                    <a:pt x="212255" y="20198"/>
                  </a:cubicBezTo>
                  <a:cubicBezTo>
                    <a:pt x="215958" y="13772"/>
                    <a:pt x="213774" y="5549"/>
                    <a:pt x="207319" y="1863"/>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37"/>
          <p:cNvGrpSpPr/>
          <p:nvPr/>
        </p:nvGrpSpPr>
        <p:grpSpPr>
          <a:xfrm>
            <a:off x="2858516" y="2422164"/>
            <a:ext cx="446428" cy="444464"/>
            <a:chOff x="6628173" y="3227690"/>
            <a:chExt cx="404778" cy="402997"/>
          </a:xfrm>
        </p:grpSpPr>
        <p:sp>
          <p:nvSpPr>
            <p:cNvPr id="496" name="Google Shape;496;p37"/>
            <p:cNvSpPr/>
            <p:nvPr/>
          </p:nvSpPr>
          <p:spPr>
            <a:xfrm>
              <a:off x="6628173" y="3227690"/>
              <a:ext cx="404778" cy="402997"/>
            </a:xfrm>
            <a:custGeom>
              <a:avLst/>
              <a:gdLst/>
              <a:ahLst/>
              <a:cxnLst/>
              <a:rect l="l" t="t" r="r" b="b"/>
              <a:pathLst>
                <a:path w="404778" h="402997" extrusionOk="0">
                  <a:moveTo>
                    <a:pt x="202389" y="0"/>
                  </a:moveTo>
                  <a:cubicBezTo>
                    <a:pt x="90658" y="0"/>
                    <a:pt x="0" y="90164"/>
                    <a:pt x="0" y="201499"/>
                  </a:cubicBezTo>
                  <a:cubicBezTo>
                    <a:pt x="0" y="312833"/>
                    <a:pt x="90563" y="402998"/>
                    <a:pt x="202389" y="402998"/>
                  </a:cubicBezTo>
                  <a:cubicBezTo>
                    <a:pt x="314216" y="402998"/>
                    <a:pt x="404779" y="312833"/>
                    <a:pt x="404779" y="201499"/>
                  </a:cubicBezTo>
                  <a:cubicBezTo>
                    <a:pt x="404779" y="90164"/>
                    <a:pt x="314121" y="0"/>
                    <a:pt x="202389" y="0"/>
                  </a:cubicBezTo>
                  <a:close/>
                  <a:moveTo>
                    <a:pt x="202389" y="376062"/>
                  </a:moveTo>
                  <a:cubicBezTo>
                    <a:pt x="105561" y="376062"/>
                    <a:pt x="26960" y="297901"/>
                    <a:pt x="26960" y="201404"/>
                  </a:cubicBezTo>
                  <a:cubicBezTo>
                    <a:pt x="26960" y="104908"/>
                    <a:pt x="105466" y="26747"/>
                    <a:pt x="202389" y="26747"/>
                  </a:cubicBezTo>
                  <a:cubicBezTo>
                    <a:pt x="299312" y="26747"/>
                    <a:pt x="377819" y="104908"/>
                    <a:pt x="377819" y="201404"/>
                  </a:cubicBezTo>
                  <a:cubicBezTo>
                    <a:pt x="377819" y="297901"/>
                    <a:pt x="299312" y="376062"/>
                    <a:pt x="202389" y="376062"/>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37"/>
            <p:cNvSpPr/>
            <p:nvPr/>
          </p:nvSpPr>
          <p:spPr>
            <a:xfrm>
              <a:off x="6864927"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37"/>
            <p:cNvSpPr/>
            <p:nvPr/>
          </p:nvSpPr>
          <p:spPr>
            <a:xfrm>
              <a:off x="6750442" y="3373143"/>
              <a:ext cx="45755" cy="45554"/>
            </a:xfrm>
            <a:custGeom>
              <a:avLst/>
              <a:gdLst/>
              <a:ahLst/>
              <a:cxnLst/>
              <a:rect l="l" t="t" r="r" b="b"/>
              <a:pathLst>
                <a:path w="45755" h="45554" extrusionOk="0">
                  <a:moveTo>
                    <a:pt x="22878" y="45555"/>
                  </a:moveTo>
                  <a:cubicBezTo>
                    <a:pt x="35503" y="45555"/>
                    <a:pt x="45756" y="35347"/>
                    <a:pt x="45756" y="22777"/>
                  </a:cubicBezTo>
                  <a:cubicBezTo>
                    <a:pt x="45756" y="10207"/>
                    <a:pt x="35503"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37"/>
            <p:cNvSpPr/>
            <p:nvPr/>
          </p:nvSpPr>
          <p:spPr>
            <a:xfrm>
              <a:off x="6723580" y="3463962"/>
              <a:ext cx="213940" cy="80787"/>
            </a:xfrm>
            <a:custGeom>
              <a:avLst/>
              <a:gdLst/>
              <a:ahLst/>
              <a:cxnLst/>
              <a:rect l="l" t="t" r="r" b="b"/>
              <a:pathLst>
                <a:path w="213940" h="80787" extrusionOk="0">
                  <a:moveTo>
                    <a:pt x="46417" y="16168"/>
                  </a:moveTo>
                  <a:cubicBezTo>
                    <a:pt x="27811" y="26848"/>
                    <a:pt x="12432" y="42159"/>
                    <a:pt x="1800" y="60589"/>
                  </a:cubicBezTo>
                  <a:cubicBezTo>
                    <a:pt x="-1902" y="67016"/>
                    <a:pt x="281" y="75238"/>
                    <a:pt x="6737" y="78924"/>
                  </a:cubicBezTo>
                  <a:cubicBezTo>
                    <a:pt x="6737" y="78924"/>
                    <a:pt x="6737" y="78924"/>
                    <a:pt x="6737" y="78924"/>
                  </a:cubicBezTo>
                  <a:cubicBezTo>
                    <a:pt x="13192" y="82610"/>
                    <a:pt x="21451" y="80436"/>
                    <a:pt x="25153" y="74009"/>
                  </a:cubicBezTo>
                  <a:cubicBezTo>
                    <a:pt x="25153" y="74009"/>
                    <a:pt x="25153" y="74009"/>
                    <a:pt x="25153" y="74009"/>
                  </a:cubicBezTo>
                  <a:cubicBezTo>
                    <a:pt x="51258" y="29022"/>
                    <a:pt x="109071" y="13711"/>
                    <a:pt x="154162" y="39702"/>
                  </a:cubicBezTo>
                  <a:cubicBezTo>
                    <a:pt x="168496" y="47924"/>
                    <a:pt x="180362" y="59738"/>
                    <a:pt x="188621" y="74009"/>
                  </a:cubicBezTo>
                  <a:cubicBezTo>
                    <a:pt x="192323" y="80436"/>
                    <a:pt x="200582" y="82705"/>
                    <a:pt x="207132" y="79019"/>
                  </a:cubicBezTo>
                  <a:cubicBezTo>
                    <a:pt x="213588" y="75333"/>
                    <a:pt x="215866" y="67110"/>
                    <a:pt x="212164" y="60589"/>
                  </a:cubicBezTo>
                  <a:cubicBezTo>
                    <a:pt x="178749" y="2748"/>
                    <a:pt x="104514" y="-17194"/>
                    <a:pt x="46322" y="16168"/>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00" name="Google Shape;500;p37"/>
          <p:cNvGrpSpPr/>
          <p:nvPr/>
        </p:nvGrpSpPr>
        <p:grpSpPr>
          <a:xfrm>
            <a:off x="2101260" y="2426646"/>
            <a:ext cx="444321" cy="448634"/>
            <a:chOff x="6131432" y="3225800"/>
            <a:chExt cx="402868" cy="406778"/>
          </a:xfrm>
        </p:grpSpPr>
        <p:sp>
          <p:nvSpPr>
            <p:cNvPr id="501" name="Google Shape;501;p37"/>
            <p:cNvSpPr/>
            <p:nvPr/>
          </p:nvSpPr>
          <p:spPr>
            <a:xfrm>
              <a:off x="6366928"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37"/>
            <p:cNvSpPr/>
            <p:nvPr/>
          </p:nvSpPr>
          <p:spPr>
            <a:xfrm>
              <a:off x="6252443"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37"/>
            <p:cNvSpPr/>
            <p:nvPr/>
          </p:nvSpPr>
          <p:spPr>
            <a:xfrm>
              <a:off x="6131432" y="3225800"/>
              <a:ext cx="402868" cy="406778"/>
            </a:xfrm>
            <a:custGeom>
              <a:avLst/>
              <a:gdLst/>
              <a:ahLst/>
              <a:cxnLst/>
              <a:rect l="l" t="t" r="r" b="b"/>
              <a:pathLst>
                <a:path w="402868" h="406778" extrusionOk="0">
                  <a:moveTo>
                    <a:pt x="201701" y="0"/>
                  </a:moveTo>
                  <a:cubicBezTo>
                    <a:pt x="-67234" y="0"/>
                    <a:pt x="-67234" y="406778"/>
                    <a:pt x="201701" y="406778"/>
                  </a:cubicBezTo>
                  <a:cubicBezTo>
                    <a:pt x="470636" y="406778"/>
                    <a:pt x="469212" y="0"/>
                    <a:pt x="201701" y="0"/>
                  </a:cubicBezTo>
                  <a:close/>
                  <a:moveTo>
                    <a:pt x="201701" y="380693"/>
                  </a:moveTo>
                  <a:cubicBezTo>
                    <a:pt x="-32395" y="380693"/>
                    <a:pt x="-32395" y="27503"/>
                    <a:pt x="201701" y="27503"/>
                  </a:cubicBezTo>
                  <a:cubicBezTo>
                    <a:pt x="435797" y="27503"/>
                    <a:pt x="434278" y="380693"/>
                    <a:pt x="201701" y="380693"/>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37"/>
            <p:cNvSpPr/>
            <p:nvPr/>
          </p:nvSpPr>
          <p:spPr>
            <a:xfrm>
              <a:off x="6234217" y="3477673"/>
              <a:ext cx="196693" cy="26085"/>
            </a:xfrm>
            <a:custGeom>
              <a:avLst/>
              <a:gdLst/>
              <a:ahLst/>
              <a:cxnLst/>
              <a:rect l="l" t="t" r="r" b="b"/>
              <a:pathLst>
                <a:path w="196693" h="26085" extrusionOk="0">
                  <a:moveTo>
                    <a:pt x="183593" y="0"/>
                  </a:moveTo>
                  <a:lnTo>
                    <a:pt x="13100" y="0"/>
                  </a:lnTo>
                  <a:cubicBezTo>
                    <a:pt x="-4367" y="0"/>
                    <a:pt x="-4367" y="26085"/>
                    <a:pt x="13100" y="26085"/>
                  </a:cubicBezTo>
                  <a:lnTo>
                    <a:pt x="183593" y="26085"/>
                  </a:lnTo>
                  <a:cubicBezTo>
                    <a:pt x="201060" y="26085"/>
                    <a:pt x="201060" y="0"/>
                    <a:pt x="183593" y="0"/>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05" name="Google Shape;505;p37"/>
          <p:cNvGrpSpPr/>
          <p:nvPr/>
        </p:nvGrpSpPr>
        <p:grpSpPr>
          <a:xfrm>
            <a:off x="580640" y="2426543"/>
            <a:ext cx="437633" cy="435708"/>
            <a:chOff x="5156200" y="3231659"/>
            <a:chExt cx="396804" cy="395058"/>
          </a:xfrm>
        </p:grpSpPr>
        <p:sp>
          <p:nvSpPr>
            <p:cNvPr id="506" name="Google Shape;506;p37"/>
            <p:cNvSpPr/>
            <p:nvPr/>
          </p:nvSpPr>
          <p:spPr>
            <a:xfrm>
              <a:off x="5156200" y="3231659"/>
              <a:ext cx="396804" cy="395058"/>
            </a:xfrm>
            <a:custGeom>
              <a:avLst/>
              <a:gdLst/>
              <a:ahLst/>
              <a:cxnLst/>
              <a:rect l="l" t="t" r="r" b="b"/>
              <a:pathLst>
                <a:path w="396804" h="395058" extrusionOk="0">
                  <a:moveTo>
                    <a:pt x="198402" y="0"/>
                  </a:moveTo>
                  <a:cubicBezTo>
                    <a:pt x="89044" y="0"/>
                    <a:pt x="0" y="88557"/>
                    <a:pt x="0" y="197529"/>
                  </a:cubicBezTo>
                  <a:cubicBezTo>
                    <a:pt x="0" y="306501"/>
                    <a:pt x="89044" y="395059"/>
                    <a:pt x="198402" y="395059"/>
                  </a:cubicBezTo>
                  <a:cubicBezTo>
                    <a:pt x="307761" y="395059"/>
                    <a:pt x="396804" y="306407"/>
                    <a:pt x="396804" y="197529"/>
                  </a:cubicBezTo>
                  <a:cubicBezTo>
                    <a:pt x="396804" y="88652"/>
                    <a:pt x="307856" y="0"/>
                    <a:pt x="198402" y="0"/>
                  </a:cubicBezTo>
                  <a:close/>
                  <a:moveTo>
                    <a:pt x="198402" y="366894"/>
                  </a:moveTo>
                  <a:cubicBezTo>
                    <a:pt x="104612" y="366894"/>
                    <a:pt x="28289" y="290907"/>
                    <a:pt x="28289" y="197529"/>
                  </a:cubicBezTo>
                  <a:cubicBezTo>
                    <a:pt x="28289" y="104152"/>
                    <a:pt x="104612" y="28164"/>
                    <a:pt x="198402" y="28164"/>
                  </a:cubicBezTo>
                  <a:cubicBezTo>
                    <a:pt x="292192" y="28164"/>
                    <a:pt x="368516" y="104152"/>
                    <a:pt x="368516" y="197529"/>
                  </a:cubicBezTo>
                  <a:cubicBezTo>
                    <a:pt x="368516" y="290907"/>
                    <a:pt x="292192" y="366894"/>
                    <a:pt x="198402" y="366894"/>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37"/>
            <p:cNvSpPr/>
            <p:nvPr/>
          </p:nvSpPr>
          <p:spPr>
            <a:xfrm>
              <a:off x="5250464" y="3344506"/>
              <a:ext cx="85056" cy="56423"/>
            </a:xfrm>
            <a:custGeom>
              <a:avLst/>
              <a:gdLst/>
              <a:ahLst/>
              <a:cxnLst/>
              <a:rect l="l" t="t" r="r" b="b"/>
              <a:pathLst>
                <a:path w="85056" h="56423" extrusionOk="0">
                  <a:moveTo>
                    <a:pt x="28479" y="42341"/>
                  </a:moveTo>
                  <a:cubicBezTo>
                    <a:pt x="28479" y="34591"/>
                    <a:pt x="34839" y="28259"/>
                    <a:pt x="42623" y="28259"/>
                  </a:cubicBezTo>
                  <a:cubicBezTo>
                    <a:pt x="50407" y="28259"/>
                    <a:pt x="56768" y="34591"/>
                    <a:pt x="56768" y="42341"/>
                  </a:cubicBezTo>
                  <a:cubicBezTo>
                    <a:pt x="56768" y="50091"/>
                    <a:pt x="63128" y="56423"/>
                    <a:pt x="70912" y="56423"/>
                  </a:cubicBezTo>
                  <a:cubicBezTo>
                    <a:pt x="78696" y="56423"/>
                    <a:pt x="85057" y="50091"/>
                    <a:pt x="85057" y="42341"/>
                  </a:cubicBezTo>
                  <a:cubicBezTo>
                    <a:pt x="85057" y="18997"/>
                    <a:pt x="65976" y="0"/>
                    <a:pt x="42528" y="0"/>
                  </a:cubicBezTo>
                  <a:cubicBezTo>
                    <a:pt x="19081" y="0"/>
                    <a:pt x="0" y="18997"/>
                    <a:pt x="0" y="42341"/>
                  </a:cubicBezTo>
                  <a:cubicBezTo>
                    <a:pt x="0" y="50091"/>
                    <a:pt x="6360" y="56423"/>
                    <a:pt x="14144" y="56423"/>
                  </a:cubicBezTo>
                  <a:cubicBezTo>
                    <a:pt x="21929" y="56423"/>
                    <a:pt x="28289" y="50091"/>
                    <a:pt x="28289" y="42341"/>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37"/>
            <p:cNvSpPr/>
            <p:nvPr/>
          </p:nvSpPr>
          <p:spPr>
            <a:xfrm>
              <a:off x="5373683" y="3344506"/>
              <a:ext cx="84866" cy="56423"/>
            </a:xfrm>
            <a:custGeom>
              <a:avLst/>
              <a:gdLst/>
              <a:ahLst/>
              <a:cxnLst/>
              <a:rect l="l" t="t" r="r" b="b"/>
              <a:pathLst>
                <a:path w="84866" h="56423" extrusionOk="0">
                  <a:moveTo>
                    <a:pt x="42528" y="0"/>
                  </a:moveTo>
                  <a:cubicBezTo>
                    <a:pt x="19081" y="0"/>
                    <a:pt x="0" y="18997"/>
                    <a:pt x="0" y="42341"/>
                  </a:cubicBezTo>
                  <a:cubicBezTo>
                    <a:pt x="0" y="50091"/>
                    <a:pt x="6360" y="56423"/>
                    <a:pt x="14144" y="56423"/>
                  </a:cubicBezTo>
                  <a:cubicBezTo>
                    <a:pt x="21929" y="56423"/>
                    <a:pt x="28289" y="50091"/>
                    <a:pt x="28289" y="42341"/>
                  </a:cubicBezTo>
                  <a:cubicBezTo>
                    <a:pt x="28289" y="34591"/>
                    <a:pt x="34649" y="28259"/>
                    <a:pt x="42433" y="28259"/>
                  </a:cubicBezTo>
                  <a:cubicBezTo>
                    <a:pt x="50218" y="28259"/>
                    <a:pt x="56578" y="34591"/>
                    <a:pt x="56578" y="42341"/>
                  </a:cubicBezTo>
                  <a:cubicBezTo>
                    <a:pt x="56578" y="50091"/>
                    <a:pt x="62938" y="56423"/>
                    <a:pt x="70722" y="56423"/>
                  </a:cubicBezTo>
                  <a:cubicBezTo>
                    <a:pt x="78507" y="56423"/>
                    <a:pt x="84867" y="50091"/>
                    <a:pt x="84867" y="42341"/>
                  </a:cubicBezTo>
                  <a:cubicBezTo>
                    <a:pt x="84867" y="18997"/>
                    <a:pt x="65786" y="0"/>
                    <a:pt x="42338" y="0"/>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37"/>
            <p:cNvSpPr/>
            <p:nvPr/>
          </p:nvSpPr>
          <p:spPr>
            <a:xfrm>
              <a:off x="5255780" y="3438545"/>
              <a:ext cx="197642" cy="109349"/>
            </a:xfrm>
            <a:custGeom>
              <a:avLst/>
              <a:gdLst/>
              <a:ahLst/>
              <a:cxnLst/>
              <a:rect l="l" t="t" r="r" b="b"/>
              <a:pathLst>
                <a:path w="197642" h="109349" extrusionOk="0">
                  <a:moveTo>
                    <a:pt x="184732" y="0"/>
                  </a:moveTo>
                  <a:lnTo>
                    <a:pt x="12910" y="0"/>
                  </a:lnTo>
                  <a:cubicBezTo>
                    <a:pt x="5791" y="0"/>
                    <a:pt x="0" y="5765"/>
                    <a:pt x="0" y="12854"/>
                  </a:cubicBezTo>
                  <a:cubicBezTo>
                    <a:pt x="0" y="66064"/>
                    <a:pt x="43478" y="109350"/>
                    <a:pt x="96923" y="109350"/>
                  </a:cubicBezTo>
                  <a:lnTo>
                    <a:pt x="100720" y="109350"/>
                  </a:lnTo>
                  <a:cubicBezTo>
                    <a:pt x="154165" y="109350"/>
                    <a:pt x="197643" y="66064"/>
                    <a:pt x="197643" y="12854"/>
                  </a:cubicBezTo>
                  <a:cubicBezTo>
                    <a:pt x="197643" y="5765"/>
                    <a:pt x="191852" y="0"/>
                    <a:pt x="184732" y="0"/>
                  </a:cubicBezTo>
                  <a:close/>
                  <a:moveTo>
                    <a:pt x="100720" y="83643"/>
                  </a:moveTo>
                  <a:lnTo>
                    <a:pt x="96923" y="83643"/>
                  </a:lnTo>
                  <a:cubicBezTo>
                    <a:pt x="62084" y="83643"/>
                    <a:pt x="33130" y="58597"/>
                    <a:pt x="26960" y="25707"/>
                  </a:cubicBezTo>
                  <a:lnTo>
                    <a:pt x="170588" y="25707"/>
                  </a:lnTo>
                  <a:cubicBezTo>
                    <a:pt x="164512" y="58597"/>
                    <a:pt x="135464" y="83643"/>
                    <a:pt x="100625" y="83643"/>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Freeform 1">
            <a:extLst>
              <a:ext uri="{FF2B5EF4-FFF2-40B4-BE49-F238E27FC236}">
                <a16:creationId xmlns:a16="http://schemas.microsoft.com/office/drawing/2014/main" id="{ECDBA985-29FF-61D4-225E-6B7D02255DA3}"/>
              </a:ext>
            </a:extLst>
          </p:cNvPr>
          <p:cNvSpPr/>
          <p:nvPr/>
        </p:nvSpPr>
        <p:spPr>
          <a:xfrm>
            <a:off x="3718819" y="2371768"/>
            <a:ext cx="499208" cy="507595"/>
          </a:xfrm>
          <a:custGeom>
            <a:avLst/>
            <a:gdLst>
              <a:gd name="connsiteX0" fmla="*/ 206543 w 523470"/>
              <a:gd name="connsiteY0" fmla="*/ 143455 h 532265"/>
              <a:gd name="connsiteX1" fmla="*/ 247511 w 523470"/>
              <a:gd name="connsiteY1" fmla="*/ 93360 h 532265"/>
              <a:gd name="connsiteX2" fmla="*/ 247511 w 523470"/>
              <a:gd name="connsiteY2" fmla="*/ 82544 h 532265"/>
              <a:gd name="connsiteX3" fmla="*/ 261735 w 523470"/>
              <a:gd name="connsiteY3" fmla="*/ 68312 h 532265"/>
              <a:gd name="connsiteX4" fmla="*/ 275960 w 523470"/>
              <a:gd name="connsiteY4" fmla="*/ 82544 h 532265"/>
              <a:gd name="connsiteX5" fmla="*/ 275960 w 523470"/>
              <a:gd name="connsiteY5" fmla="*/ 93360 h 532265"/>
              <a:gd name="connsiteX6" fmla="*/ 312944 w 523470"/>
              <a:gd name="connsiteY6" fmla="*/ 125239 h 532265"/>
              <a:gd name="connsiteX7" fmla="*/ 305547 w 523470"/>
              <a:gd name="connsiteY7" fmla="*/ 144025 h 532265"/>
              <a:gd name="connsiteX8" fmla="*/ 286771 w 523470"/>
              <a:gd name="connsiteY8" fmla="*/ 136624 h 532265"/>
              <a:gd name="connsiteX9" fmla="*/ 286771 w 523470"/>
              <a:gd name="connsiteY9" fmla="*/ 136624 h 532265"/>
              <a:gd name="connsiteX10" fmla="*/ 261735 w 523470"/>
              <a:gd name="connsiteY10" fmla="*/ 120115 h 532265"/>
              <a:gd name="connsiteX11" fmla="*/ 234992 w 523470"/>
              <a:gd name="connsiteY11" fmla="*/ 143455 h 532265"/>
              <a:gd name="connsiteX12" fmla="*/ 265149 w 523470"/>
              <a:gd name="connsiteY12" fmla="*/ 167365 h 532265"/>
              <a:gd name="connsiteX13" fmla="*/ 265718 w 523470"/>
              <a:gd name="connsiteY13" fmla="*/ 167365 h 532265"/>
              <a:gd name="connsiteX14" fmla="*/ 317496 w 523470"/>
              <a:gd name="connsiteY14" fmla="*/ 218599 h 532265"/>
              <a:gd name="connsiteX15" fmla="*/ 276529 w 523470"/>
              <a:gd name="connsiteY15" fmla="*/ 268694 h 532265"/>
              <a:gd name="connsiteX16" fmla="*/ 276529 w 523470"/>
              <a:gd name="connsiteY16" fmla="*/ 279510 h 532265"/>
              <a:gd name="connsiteX17" fmla="*/ 262304 w 523470"/>
              <a:gd name="connsiteY17" fmla="*/ 293742 h 532265"/>
              <a:gd name="connsiteX18" fmla="*/ 248079 w 523470"/>
              <a:gd name="connsiteY18" fmla="*/ 279510 h 532265"/>
              <a:gd name="connsiteX19" fmla="*/ 248079 w 523470"/>
              <a:gd name="connsiteY19" fmla="*/ 268694 h 532265"/>
              <a:gd name="connsiteX20" fmla="*/ 211095 w 523470"/>
              <a:gd name="connsiteY20" fmla="*/ 236815 h 532265"/>
              <a:gd name="connsiteX21" fmla="*/ 218492 w 523470"/>
              <a:gd name="connsiteY21" fmla="*/ 218029 h 532265"/>
              <a:gd name="connsiteX22" fmla="*/ 237268 w 523470"/>
              <a:gd name="connsiteY22" fmla="*/ 225430 h 532265"/>
              <a:gd name="connsiteX23" fmla="*/ 262304 w 523470"/>
              <a:gd name="connsiteY23" fmla="*/ 241939 h 532265"/>
              <a:gd name="connsiteX24" fmla="*/ 289046 w 523470"/>
              <a:gd name="connsiteY24" fmla="*/ 218599 h 532265"/>
              <a:gd name="connsiteX25" fmla="*/ 258890 w 523470"/>
              <a:gd name="connsiteY25" fmla="*/ 194690 h 532265"/>
              <a:gd name="connsiteX26" fmla="*/ 258321 w 523470"/>
              <a:gd name="connsiteY26" fmla="*/ 194690 h 532265"/>
              <a:gd name="connsiteX27" fmla="*/ 206543 w 523470"/>
              <a:gd name="connsiteY27" fmla="*/ 143455 h 532265"/>
              <a:gd name="connsiteX28" fmla="*/ 518350 w 523470"/>
              <a:gd name="connsiteY28" fmla="*/ 202659 h 532265"/>
              <a:gd name="connsiteX29" fmla="*/ 523471 w 523470"/>
              <a:gd name="connsiteY29" fmla="*/ 213475 h 532265"/>
              <a:gd name="connsiteX30" fmla="*/ 523471 w 523470"/>
              <a:gd name="connsiteY30" fmla="*/ 482170 h 532265"/>
              <a:gd name="connsiteX31" fmla="*/ 473399 w 523470"/>
              <a:gd name="connsiteY31" fmla="*/ 532265 h 532265"/>
              <a:gd name="connsiteX32" fmla="*/ 50071 w 523470"/>
              <a:gd name="connsiteY32" fmla="*/ 532265 h 532265"/>
              <a:gd name="connsiteX33" fmla="*/ 0 w 523470"/>
              <a:gd name="connsiteY33" fmla="*/ 482170 h 532265"/>
              <a:gd name="connsiteX34" fmla="*/ 0 w 523470"/>
              <a:gd name="connsiteY34" fmla="*/ 213475 h 532265"/>
              <a:gd name="connsiteX35" fmla="*/ 5121 w 523470"/>
              <a:gd name="connsiteY35" fmla="*/ 202659 h 532265"/>
              <a:gd name="connsiteX36" fmla="*/ 77951 w 523470"/>
              <a:gd name="connsiteY36" fmla="*/ 141178 h 532265"/>
              <a:gd name="connsiteX37" fmla="*/ 77951 w 523470"/>
              <a:gd name="connsiteY37" fmla="*/ 39849 h 532265"/>
              <a:gd name="connsiteX38" fmla="*/ 117781 w 523470"/>
              <a:gd name="connsiteY38" fmla="*/ 0 h 532265"/>
              <a:gd name="connsiteX39" fmla="*/ 408534 w 523470"/>
              <a:gd name="connsiteY39" fmla="*/ 0 h 532265"/>
              <a:gd name="connsiteX40" fmla="*/ 448364 w 523470"/>
              <a:gd name="connsiteY40" fmla="*/ 39849 h 532265"/>
              <a:gd name="connsiteX41" fmla="*/ 448364 w 523470"/>
              <a:gd name="connsiteY41" fmla="*/ 142886 h 532265"/>
              <a:gd name="connsiteX42" fmla="*/ 518350 w 523470"/>
              <a:gd name="connsiteY42" fmla="*/ 202659 h 532265"/>
              <a:gd name="connsiteX43" fmla="*/ 448364 w 523470"/>
              <a:gd name="connsiteY43" fmla="*/ 180458 h 532265"/>
              <a:gd name="connsiteX44" fmla="*/ 448364 w 523470"/>
              <a:gd name="connsiteY44" fmla="*/ 240800 h 532265"/>
              <a:gd name="connsiteX45" fmla="*/ 487055 w 523470"/>
              <a:gd name="connsiteY45" fmla="*/ 213475 h 532265"/>
              <a:gd name="connsiteX46" fmla="*/ 448364 w 523470"/>
              <a:gd name="connsiteY46" fmla="*/ 180458 h 532265"/>
              <a:gd name="connsiteX47" fmla="*/ 106401 w 523470"/>
              <a:gd name="connsiteY47" fmla="*/ 40418 h 532265"/>
              <a:gd name="connsiteX48" fmla="*/ 106401 w 523470"/>
              <a:gd name="connsiteY48" fmla="*/ 261294 h 532265"/>
              <a:gd name="connsiteX49" fmla="*/ 262873 w 523470"/>
              <a:gd name="connsiteY49" fmla="*/ 372301 h 532265"/>
              <a:gd name="connsiteX50" fmla="*/ 419914 w 523470"/>
              <a:gd name="connsiteY50" fmla="*/ 261294 h 532265"/>
              <a:gd name="connsiteX51" fmla="*/ 419914 w 523470"/>
              <a:gd name="connsiteY51" fmla="*/ 40418 h 532265"/>
              <a:gd name="connsiteX52" fmla="*/ 408534 w 523470"/>
              <a:gd name="connsiteY52" fmla="*/ 29033 h 532265"/>
              <a:gd name="connsiteX53" fmla="*/ 117781 w 523470"/>
              <a:gd name="connsiteY53" fmla="*/ 29033 h 532265"/>
              <a:gd name="connsiteX54" fmla="*/ 106401 w 523470"/>
              <a:gd name="connsiteY54" fmla="*/ 40418 h 532265"/>
              <a:gd name="connsiteX55" fmla="*/ 77951 w 523470"/>
              <a:gd name="connsiteY55" fmla="*/ 178181 h 532265"/>
              <a:gd name="connsiteX56" fmla="*/ 37553 w 523470"/>
              <a:gd name="connsiteY56" fmla="*/ 212337 h 532265"/>
              <a:gd name="connsiteX57" fmla="*/ 77951 w 523470"/>
              <a:gd name="connsiteY57" fmla="*/ 240800 h 532265"/>
              <a:gd name="connsiteX58" fmla="*/ 77951 w 523470"/>
              <a:gd name="connsiteY58" fmla="*/ 178181 h 532265"/>
              <a:gd name="connsiteX59" fmla="*/ 495021 w 523470"/>
              <a:gd name="connsiteY59" fmla="*/ 482170 h 532265"/>
              <a:gd name="connsiteX60" fmla="*/ 495021 w 523470"/>
              <a:gd name="connsiteY60" fmla="*/ 242508 h 532265"/>
              <a:gd name="connsiteX61" fmla="*/ 335704 w 523470"/>
              <a:gd name="connsiteY61" fmla="*/ 355223 h 532265"/>
              <a:gd name="connsiteX62" fmla="*/ 450640 w 523470"/>
              <a:gd name="connsiteY62" fmla="*/ 443459 h 532265"/>
              <a:gd name="connsiteX63" fmla="*/ 453485 w 523470"/>
              <a:gd name="connsiteY63" fmla="*/ 463384 h 532265"/>
              <a:gd name="connsiteX64" fmla="*/ 433570 w 523470"/>
              <a:gd name="connsiteY64" fmla="*/ 466230 h 532265"/>
              <a:gd name="connsiteX65" fmla="*/ 311237 w 523470"/>
              <a:gd name="connsiteY65" fmla="*/ 372301 h 532265"/>
              <a:gd name="connsiteX66" fmla="*/ 271408 w 523470"/>
              <a:gd name="connsiteY66" fmla="*/ 400764 h 532265"/>
              <a:gd name="connsiteX67" fmla="*/ 254907 w 523470"/>
              <a:gd name="connsiteY67" fmla="*/ 400764 h 532265"/>
              <a:gd name="connsiteX68" fmla="*/ 215078 w 523470"/>
              <a:gd name="connsiteY68" fmla="*/ 372301 h 532265"/>
              <a:gd name="connsiteX69" fmla="*/ 92745 w 523470"/>
              <a:gd name="connsiteY69" fmla="*/ 465661 h 532265"/>
              <a:gd name="connsiteX70" fmla="*/ 72830 w 523470"/>
              <a:gd name="connsiteY70" fmla="*/ 462815 h 532265"/>
              <a:gd name="connsiteX71" fmla="*/ 75675 w 523470"/>
              <a:gd name="connsiteY71" fmla="*/ 442890 h 532265"/>
              <a:gd name="connsiteX72" fmla="*/ 75675 w 523470"/>
              <a:gd name="connsiteY72" fmla="*/ 442890 h 532265"/>
              <a:gd name="connsiteX73" fmla="*/ 190612 w 523470"/>
              <a:gd name="connsiteY73" fmla="*/ 355223 h 532265"/>
              <a:gd name="connsiteX74" fmla="*/ 28449 w 523470"/>
              <a:gd name="connsiteY74" fmla="*/ 240231 h 532265"/>
              <a:gd name="connsiteX75" fmla="*/ 28449 w 523470"/>
              <a:gd name="connsiteY75" fmla="*/ 482170 h 532265"/>
              <a:gd name="connsiteX76" fmla="*/ 50071 w 523470"/>
              <a:gd name="connsiteY76" fmla="*/ 503802 h 532265"/>
              <a:gd name="connsiteX77" fmla="*/ 473399 w 523470"/>
              <a:gd name="connsiteY77" fmla="*/ 503802 h 532265"/>
              <a:gd name="connsiteX78" fmla="*/ 495021 w 523470"/>
              <a:gd name="connsiteY78" fmla="*/ 482170 h 53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3470" h="532265">
                <a:moveTo>
                  <a:pt x="206543" y="143455"/>
                </a:moveTo>
                <a:cubicBezTo>
                  <a:pt x="206543" y="118977"/>
                  <a:pt x="223613" y="97914"/>
                  <a:pt x="247511" y="93360"/>
                </a:cubicBezTo>
                <a:lnTo>
                  <a:pt x="247511" y="82544"/>
                </a:lnTo>
                <a:cubicBezTo>
                  <a:pt x="247511" y="74574"/>
                  <a:pt x="253769" y="68312"/>
                  <a:pt x="261735" y="68312"/>
                </a:cubicBezTo>
                <a:cubicBezTo>
                  <a:pt x="269701" y="68312"/>
                  <a:pt x="275960" y="74574"/>
                  <a:pt x="275960" y="82544"/>
                </a:cubicBezTo>
                <a:lnTo>
                  <a:pt x="275960" y="93360"/>
                </a:lnTo>
                <a:cubicBezTo>
                  <a:pt x="292461" y="97914"/>
                  <a:pt x="306116" y="109299"/>
                  <a:pt x="312944" y="125239"/>
                </a:cubicBezTo>
                <a:cubicBezTo>
                  <a:pt x="315789" y="132639"/>
                  <a:pt x="312376" y="140609"/>
                  <a:pt x="305547" y="144025"/>
                </a:cubicBezTo>
                <a:cubicBezTo>
                  <a:pt x="298151" y="146871"/>
                  <a:pt x="290185" y="143455"/>
                  <a:pt x="286771" y="136624"/>
                </a:cubicBezTo>
                <a:lnTo>
                  <a:pt x="286771" y="136624"/>
                </a:lnTo>
                <a:cubicBezTo>
                  <a:pt x="282788" y="126377"/>
                  <a:pt x="272546" y="120115"/>
                  <a:pt x="261735" y="120115"/>
                </a:cubicBezTo>
                <a:cubicBezTo>
                  <a:pt x="248648" y="120115"/>
                  <a:pt x="234992" y="127516"/>
                  <a:pt x="234992" y="143455"/>
                </a:cubicBezTo>
                <a:cubicBezTo>
                  <a:pt x="234992" y="147440"/>
                  <a:pt x="234992" y="160533"/>
                  <a:pt x="265149" y="167365"/>
                </a:cubicBezTo>
                <a:lnTo>
                  <a:pt x="265718" y="167365"/>
                </a:lnTo>
                <a:cubicBezTo>
                  <a:pt x="310668" y="177612"/>
                  <a:pt x="317496" y="203798"/>
                  <a:pt x="317496" y="218599"/>
                </a:cubicBezTo>
                <a:cubicBezTo>
                  <a:pt x="317496" y="243077"/>
                  <a:pt x="300426" y="264140"/>
                  <a:pt x="276529" y="268694"/>
                </a:cubicBezTo>
                <a:lnTo>
                  <a:pt x="276529" y="279510"/>
                </a:lnTo>
                <a:cubicBezTo>
                  <a:pt x="276529" y="287480"/>
                  <a:pt x="270270" y="293742"/>
                  <a:pt x="262304" y="293742"/>
                </a:cubicBezTo>
                <a:cubicBezTo>
                  <a:pt x="254338" y="293742"/>
                  <a:pt x="248079" y="287480"/>
                  <a:pt x="248079" y="279510"/>
                </a:cubicBezTo>
                <a:lnTo>
                  <a:pt x="248079" y="268694"/>
                </a:lnTo>
                <a:cubicBezTo>
                  <a:pt x="231579" y="264140"/>
                  <a:pt x="217923" y="252755"/>
                  <a:pt x="211095" y="236815"/>
                </a:cubicBezTo>
                <a:cubicBezTo>
                  <a:pt x="208250" y="229415"/>
                  <a:pt x="211664" y="221445"/>
                  <a:pt x="218492" y="218029"/>
                </a:cubicBezTo>
                <a:cubicBezTo>
                  <a:pt x="225889" y="215183"/>
                  <a:pt x="233855" y="218599"/>
                  <a:pt x="237268" y="225430"/>
                </a:cubicBezTo>
                <a:cubicBezTo>
                  <a:pt x="241252" y="235677"/>
                  <a:pt x="251493" y="241939"/>
                  <a:pt x="262304" y="241939"/>
                </a:cubicBezTo>
                <a:cubicBezTo>
                  <a:pt x="275391" y="241939"/>
                  <a:pt x="289046" y="234538"/>
                  <a:pt x="289046" y="218599"/>
                </a:cubicBezTo>
                <a:cubicBezTo>
                  <a:pt x="289046" y="214614"/>
                  <a:pt x="289046" y="201521"/>
                  <a:pt x="258890" y="194690"/>
                </a:cubicBezTo>
                <a:lnTo>
                  <a:pt x="258321" y="194690"/>
                </a:lnTo>
                <a:cubicBezTo>
                  <a:pt x="213371" y="184443"/>
                  <a:pt x="206543" y="158256"/>
                  <a:pt x="206543" y="143455"/>
                </a:cubicBezTo>
                <a:close/>
                <a:moveTo>
                  <a:pt x="518350" y="202659"/>
                </a:moveTo>
                <a:cubicBezTo>
                  <a:pt x="521763" y="205506"/>
                  <a:pt x="523471" y="209490"/>
                  <a:pt x="523471" y="213475"/>
                </a:cubicBezTo>
                <a:lnTo>
                  <a:pt x="523471" y="482170"/>
                </a:lnTo>
                <a:cubicBezTo>
                  <a:pt x="523471" y="510064"/>
                  <a:pt x="500711" y="532265"/>
                  <a:pt x="473399" y="532265"/>
                </a:cubicBezTo>
                <a:lnTo>
                  <a:pt x="50071" y="532265"/>
                </a:lnTo>
                <a:cubicBezTo>
                  <a:pt x="22191" y="532265"/>
                  <a:pt x="0" y="509495"/>
                  <a:pt x="0" y="482170"/>
                </a:cubicBezTo>
                <a:lnTo>
                  <a:pt x="0" y="213475"/>
                </a:lnTo>
                <a:cubicBezTo>
                  <a:pt x="0" y="209490"/>
                  <a:pt x="1707" y="205506"/>
                  <a:pt x="5121" y="202659"/>
                </a:cubicBezTo>
                <a:lnTo>
                  <a:pt x="77951" y="141178"/>
                </a:lnTo>
                <a:lnTo>
                  <a:pt x="77951" y="39849"/>
                </a:lnTo>
                <a:cubicBezTo>
                  <a:pt x="77951" y="17647"/>
                  <a:pt x="95590" y="0"/>
                  <a:pt x="117781" y="0"/>
                </a:cubicBezTo>
                <a:lnTo>
                  <a:pt x="408534" y="0"/>
                </a:lnTo>
                <a:cubicBezTo>
                  <a:pt x="430725" y="0"/>
                  <a:pt x="448364" y="17647"/>
                  <a:pt x="448364" y="39849"/>
                </a:cubicBezTo>
                <a:lnTo>
                  <a:pt x="448364" y="142886"/>
                </a:lnTo>
                <a:lnTo>
                  <a:pt x="518350" y="202659"/>
                </a:lnTo>
                <a:close/>
                <a:moveTo>
                  <a:pt x="448364" y="180458"/>
                </a:moveTo>
                <a:lnTo>
                  <a:pt x="448364" y="240800"/>
                </a:lnTo>
                <a:lnTo>
                  <a:pt x="487055" y="213475"/>
                </a:lnTo>
                <a:lnTo>
                  <a:pt x="448364" y="180458"/>
                </a:lnTo>
                <a:close/>
                <a:moveTo>
                  <a:pt x="106401" y="40418"/>
                </a:moveTo>
                <a:lnTo>
                  <a:pt x="106401" y="261294"/>
                </a:lnTo>
                <a:lnTo>
                  <a:pt x="262873" y="372301"/>
                </a:lnTo>
                <a:lnTo>
                  <a:pt x="419914" y="261294"/>
                </a:lnTo>
                <a:lnTo>
                  <a:pt x="419914" y="40418"/>
                </a:lnTo>
                <a:cubicBezTo>
                  <a:pt x="419914" y="34156"/>
                  <a:pt x="414794" y="29033"/>
                  <a:pt x="408534" y="29033"/>
                </a:cubicBezTo>
                <a:lnTo>
                  <a:pt x="117781" y="29033"/>
                </a:lnTo>
                <a:cubicBezTo>
                  <a:pt x="111522" y="29033"/>
                  <a:pt x="106401" y="34156"/>
                  <a:pt x="106401" y="40418"/>
                </a:cubicBezTo>
                <a:close/>
                <a:moveTo>
                  <a:pt x="77951" y="178181"/>
                </a:moveTo>
                <a:lnTo>
                  <a:pt x="37553" y="212337"/>
                </a:lnTo>
                <a:lnTo>
                  <a:pt x="77951" y="240800"/>
                </a:lnTo>
                <a:lnTo>
                  <a:pt x="77951" y="178181"/>
                </a:lnTo>
                <a:close/>
                <a:moveTo>
                  <a:pt x="495021" y="482170"/>
                </a:moveTo>
                <a:lnTo>
                  <a:pt x="495021" y="242508"/>
                </a:lnTo>
                <a:lnTo>
                  <a:pt x="335704" y="355223"/>
                </a:lnTo>
                <a:lnTo>
                  <a:pt x="450640" y="443459"/>
                </a:lnTo>
                <a:cubicBezTo>
                  <a:pt x="456898" y="448014"/>
                  <a:pt x="458037" y="457122"/>
                  <a:pt x="453485" y="463384"/>
                </a:cubicBezTo>
                <a:cubicBezTo>
                  <a:pt x="448933" y="469646"/>
                  <a:pt x="439829" y="470784"/>
                  <a:pt x="433570" y="466230"/>
                </a:cubicBezTo>
                <a:lnTo>
                  <a:pt x="311237" y="372301"/>
                </a:lnTo>
                <a:lnTo>
                  <a:pt x="271408" y="400764"/>
                </a:lnTo>
                <a:cubicBezTo>
                  <a:pt x="266287" y="404180"/>
                  <a:pt x="260028" y="404180"/>
                  <a:pt x="254907" y="400764"/>
                </a:cubicBezTo>
                <a:lnTo>
                  <a:pt x="215078" y="372301"/>
                </a:lnTo>
                <a:lnTo>
                  <a:pt x="92745" y="465661"/>
                </a:lnTo>
                <a:cubicBezTo>
                  <a:pt x="86486" y="470215"/>
                  <a:pt x="77382" y="469077"/>
                  <a:pt x="72830" y="462815"/>
                </a:cubicBezTo>
                <a:cubicBezTo>
                  <a:pt x="68279" y="456553"/>
                  <a:pt x="69416" y="447444"/>
                  <a:pt x="75675" y="442890"/>
                </a:cubicBezTo>
                <a:lnTo>
                  <a:pt x="75675" y="442890"/>
                </a:lnTo>
                <a:lnTo>
                  <a:pt x="190612" y="355223"/>
                </a:lnTo>
                <a:lnTo>
                  <a:pt x="28449" y="240231"/>
                </a:lnTo>
                <a:lnTo>
                  <a:pt x="28449" y="482170"/>
                </a:lnTo>
                <a:cubicBezTo>
                  <a:pt x="28449" y="494124"/>
                  <a:pt x="38122" y="503802"/>
                  <a:pt x="50071" y="503802"/>
                </a:cubicBezTo>
                <a:lnTo>
                  <a:pt x="473399" y="503802"/>
                </a:lnTo>
                <a:cubicBezTo>
                  <a:pt x="485348" y="503802"/>
                  <a:pt x="495021" y="494124"/>
                  <a:pt x="495021" y="482170"/>
                </a:cubicBezTo>
                <a:close/>
              </a:path>
            </a:pathLst>
          </a:custGeom>
          <a:solidFill>
            <a:srgbClr val="1C2E46"/>
          </a:solidFill>
          <a:ln w="9525" cap="flat">
            <a:solidFill>
              <a:srgbClr val="1C2E46"/>
            </a:solidFill>
            <a:prstDash val="solid"/>
            <a:miter/>
          </a:ln>
        </p:spPr>
        <p:txBody>
          <a:bodyPr rtlCol="0" anchor="ctr"/>
          <a:lstStyle/>
          <a:p>
            <a:endParaRPr lang="en-BR"/>
          </a:p>
        </p:txBody>
      </p:sp>
      <p:sp>
        <p:nvSpPr>
          <p:cNvPr id="3" name="Freeform 2">
            <a:extLst>
              <a:ext uri="{FF2B5EF4-FFF2-40B4-BE49-F238E27FC236}">
                <a16:creationId xmlns:a16="http://schemas.microsoft.com/office/drawing/2014/main" id="{1E05BE30-915D-3522-8B3C-1452CCF12679}"/>
              </a:ext>
            </a:extLst>
          </p:cNvPr>
          <p:cNvSpPr/>
          <p:nvPr/>
        </p:nvSpPr>
        <p:spPr>
          <a:xfrm>
            <a:off x="574920" y="3282883"/>
            <a:ext cx="446428" cy="446645"/>
          </a:xfrm>
          <a:custGeom>
            <a:avLst/>
            <a:gdLst>
              <a:gd name="connsiteX0" fmla="*/ 138833 w 386913"/>
              <a:gd name="connsiteY0" fmla="*/ 306266 h 387101"/>
              <a:gd name="connsiteX1" fmla="*/ 229872 w 386913"/>
              <a:gd name="connsiteY1" fmla="*/ 177612 h 387101"/>
              <a:gd name="connsiteX2" fmla="*/ 245803 w 386913"/>
              <a:gd name="connsiteY2" fmla="*/ 174765 h 387101"/>
              <a:gd name="connsiteX3" fmla="*/ 248648 w 386913"/>
              <a:gd name="connsiteY3" fmla="*/ 190705 h 387101"/>
              <a:gd name="connsiteX4" fmla="*/ 157610 w 386913"/>
              <a:gd name="connsiteY4" fmla="*/ 319359 h 387101"/>
              <a:gd name="connsiteX5" fmla="*/ 148506 w 386913"/>
              <a:gd name="connsiteY5" fmla="*/ 323913 h 387101"/>
              <a:gd name="connsiteX6" fmla="*/ 141678 w 386913"/>
              <a:gd name="connsiteY6" fmla="*/ 321636 h 387101"/>
              <a:gd name="connsiteX7" fmla="*/ 138833 w 386913"/>
              <a:gd name="connsiteY7" fmla="*/ 306266 h 387101"/>
              <a:gd name="connsiteX8" fmla="*/ 112091 w 386913"/>
              <a:gd name="connsiteY8" fmla="*/ 200951 h 387101"/>
              <a:gd name="connsiteX9" fmla="*/ 145661 w 386913"/>
              <a:gd name="connsiteY9" fmla="*/ 167365 h 387101"/>
              <a:gd name="connsiteX10" fmla="*/ 179232 w 386913"/>
              <a:gd name="connsiteY10" fmla="*/ 200951 h 387101"/>
              <a:gd name="connsiteX11" fmla="*/ 145661 w 386913"/>
              <a:gd name="connsiteY11" fmla="*/ 234538 h 387101"/>
              <a:gd name="connsiteX12" fmla="*/ 112091 w 386913"/>
              <a:gd name="connsiteY12" fmla="*/ 200951 h 387101"/>
              <a:gd name="connsiteX13" fmla="*/ 134851 w 386913"/>
              <a:gd name="connsiteY13" fmla="*/ 200951 h 387101"/>
              <a:gd name="connsiteX14" fmla="*/ 145661 w 386913"/>
              <a:gd name="connsiteY14" fmla="*/ 211768 h 387101"/>
              <a:gd name="connsiteX15" fmla="*/ 156472 w 386913"/>
              <a:gd name="connsiteY15" fmla="*/ 200951 h 387101"/>
              <a:gd name="connsiteX16" fmla="*/ 145661 w 386913"/>
              <a:gd name="connsiteY16" fmla="*/ 190135 h 387101"/>
              <a:gd name="connsiteX17" fmla="*/ 134851 w 386913"/>
              <a:gd name="connsiteY17" fmla="*/ 200951 h 387101"/>
              <a:gd name="connsiteX18" fmla="*/ 241252 w 386913"/>
              <a:gd name="connsiteY18" fmla="*/ 262432 h 387101"/>
              <a:gd name="connsiteX19" fmla="*/ 274822 w 386913"/>
              <a:gd name="connsiteY19" fmla="*/ 296019 h 387101"/>
              <a:gd name="connsiteX20" fmla="*/ 241252 w 386913"/>
              <a:gd name="connsiteY20" fmla="*/ 329606 h 387101"/>
              <a:gd name="connsiteX21" fmla="*/ 207681 w 386913"/>
              <a:gd name="connsiteY21" fmla="*/ 296019 h 387101"/>
              <a:gd name="connsiteX22" fmla="*/ 241252 w 386913"/>
              <a:gd name="connsiteY22" fmla="*/ 262432 h 387101"/>
              <a:gd name="connsiteX23" fmla="*/ 241252 w 386913"/>
              <a:gd name="connsiteY23" fmla="*/ 285203 h 387101"/>
              <a:gd name="connsiteX24" fmla="*/ 230441 w 386913"/>
              <a:gd name="connsiteY24" fmla="*/ 296019 h 387101"/>
              <a:gd name="connsiteX25" fmla="*/ 241252 w 386913"/>
              <a:gd name="connsiteY25" fmla="*/ 306835 h 387101"/>
              <a:gd name="connsiteX26" fmla="*/ 252062 w 386913"/>
              <a:gd name="connsiteY26" fmla="*/ 296019 h 387101"/>
              <a:gd name="connsiteX27" fmla="*/ 241252 w 386913"/>
              <a:gd name="connsiteY27" fmla="*/ 285203 h 387101"/>
              <a:gd name="connsiteX28" fmla="*/ 386913 w 386913"/>
              <a:gd name="connsiteY28" fmla="*/ 49526 h 387101"/>
              <a:gd name="connsiteX29" fmla="*/ 386913 w 386913"/>
              <a:gd name="connsiteY29" fmla="*/ 375717 h 387101"/>
              <a:gd name="connsiteX30" fmla="*/ 375533 w 386913"/>
              <a:gd name="connsiteY30" fmla="*/ 387102 h 387101"/>
              <a:gd name="connsiteX31" fmla="*/ 11380 w 386913"/>
              <a:gd name="connsiteY31" fmla="*/ 387102 h 387101"/>
              <a:gd name="connsiteX32" fmla="*/ 0 w 386913"/>
              <a:gd name="connsiteY32" fmla="*/ 375717 h 387101"/>
              <a:gd name="connsiteX33" fmla="*/ 0 w 386913"/>
              <a:gd name="connsiteY33" fmla="*/ 49526 h 387101"/>
              <a:gd name="connsiteX34" fmla="*/ 11380 w 386913"/>
              <a:gd name="connsiteY34" fmla="*/ 38141 h 387101"/>
              <a:gd name="connsiteX35" fmla="*/ 76245 w 386913"/>
              <a:gd name="connsiteY35" fmla="*/ 38141 h 387101"/>
              <a:gd name="connsiteX36" fmla="*/ 76245 w 386913"/>
              <a:gd name="connsiteY36" fmla="*/ 11385 h 387101"/>
              <a:gd name="connsiteX37" fmla="*/ 87624 w 386913"/>
              <a:gd name="connsiteY37" fmla="*/ 0 h 387101"/>
              <a:gd name="connsiteX38" fmla="*/ 99004 w 386913"/>
              <a:gd name="connsiteY38" fmla="*/ 11385 h 387101"/>
              <a:gd name="connsiteX39" fmla="*/ 99004 w 386913"/>
              <a:gd name="connsiteY39" fmla="*/ 38141 h 387101"/>
              <a:gd name="connsiteX40" fmla="*/ 287340 w 386913"/>
              <a:gd name="connsiteY40" fmla="*/ 38141 h 387101"/>
              <a:gd name="connsiteX41" fmla="*/ 287340 w 386913"/>
              <a:gd name="connsiteY41" fmla="*/ 11385 h 387101"/>
              <a:gd name="connsiteX42" fmla="*/ 298720 w 386913"/>
              <a:gd name="connsiteY42" fmla="*/ 0 h 387101"/>
              <a:gd name="connsiteX43" fmla="*/ 310099 w 386913"/>
              <a:gd name="connsiteY43" fmla="*/ 11385 h 387101"/>
              <a:gd name="connsiteX44" fmla="*/ 310099 w 386913"/>
              <a:gd name="connsiteY44" fmla="*/ 38141 h 387101"/>
              <a:gd name="connsiteX45" fmla="*/ 374964 w 386913"/>
              <a:gd name="connsiteY45" fmla="*/ 38141 h 387101"/>
              <a:gd name="connsiteX46" fmla="*/ 386913 w 386913"/>
              <a:gd name="connsiteY46" fmla="*/ 49526 h 387101"/>
              <a:gd name="connsiteX47" fmla="*/ 364153 w 386913"/>
              <a:gd name="connsiteY47" fmla="*/ 130362 h 387101"/>
              <a:gd name="connsiteX48" fmla="*/ 22760 w 386913"/>
              <a:gd name="connsiteY48" fmla="*/ 130362 h 387101"/>
              <a:gd name="connsiteX49" fmla="*/ 22760 w 386913"/>
              <a:gd name="connsiteY49" fmla="*/ 364331 h 387101"/>
              <a:gd name="connsiteX50" fmla="*/ 364153 w 386913"/>
              <a:gd name="connsiteY50" fmla="*/ 364331 h 387101"/>
              <a:gd name="connsiteX51" fmla="*/ 364153 w 386913"/>
              <a:gd name="connsiteY51" fmla="*/ 130362 h 387101"/>
              <a:gd name="connsiteX52" fmla="*/ 364153 w 386913"/>
              <a:gd name="connsiteY52" fmla="*/ 60912 h 387101"/>
              <a:gd name="connsiteX53" fmla="*/ 310668 w 386913"/>
              <a:gd name="connsiteY53" fmla="*/ 60912 h 387101"/>
              <a:gd name="connsiteX54" fmla="*/ 310668 w 386913"/>
              <a:gd name="connsiteY54" fmla="*/ 83682 h 387101"/>
              <a:gd name="connsiteX55" fmla="*/ 299289 w 386913"/>
              <a:gd name="connsiteY55" fmla="*/ 95068 h 387101"/>
              <a:gd name="connsiteX56" fmla="*/ 287909 w 386913"/>
              <a:gd name="connsiteY56" fmla="*/ 83682 h 387101"/>
              <a:gd name="connsiteX57" fmla="*/ 287909 w 386913"/>
              <a:gd name="connsiteY57" fmla="*/ 60912 h 387101"/>
              <a:gd name="connsiteX58" fmla="*/ 99004 w 386913"/>
              <a:gd name="connsiteY58" fmla="*/ 60912 h 387101"/>
              <a:gd name="connsiteX59" fmla="*/ 99004 w 386913"/>
              <a:gd name="connsiteY59" fmla="*/ 83682 h 387101"/>
              <a:gd name="connsiteX60" fmla="*/ 87624 w 386913"/>
              <a:gd name="connsiteY60" fmla="*/ 95068 h 387101"/>
              <a:gd name="connsiteX61" fmla="*/ 76245 w 386913"/>
              <a:gd name="connsiteY61" fmla="*/ 83682 h 387101"/>
              <a:gd name="connsiteX62" fmla="*/ 76245 w 386913"/>
              <a:gd name="connsiteY62" fmla="*/ 60912 h 387101"/>
              <a:gd name="connsiteX63" fmla="*/ 22760 w 386913"/>
              <a:gd name="connsiteY63" fmla="*/ 60912 h 387101"/>
              <a:gd name="connsiteX64" fmla="*/ 22760 w 386913"/>
              <a:gd name="connsiteY64" fmla="*/ 107592 h 387101"/>
              <a:gd name="connsiteX65" fmla="*/ 364153 w 386913"/>
              <a:gd name="connsiteY65" fmla="*/ 107592 h 387101"/>
              <a:gd name="connsiteX66" fmla="*/ 364153 w 386913"/>
              <a:gd name="connsiteY66" fmla="*/ 60912 h 38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6913" h="387101">
                <a:moveTo>
                  <a:pt x="138833" y="306266"/>
                </a:moveTo>
                <a:lnTo>
                  <a:pt x="229872" y="177612"/>
                </a:lnTo>
                <a:cubicBezTo>
                  <a:pt x="233286" y="172488"/>
                  <a:pt x="240683" y="171350"/>
                  <a:pt x="245803" y="174765"/>
                </a:cubicBezTo>
                <a:cubicBezTo>
                  <a:pt x="250925" y="178181"/>
                  <a:pt x="252062" y="185581"/>
                  <a:pt x="248648" y="190705"/>
                </a:cubicBezTo>
                <a:lnTo>
                  <a:pt x="157610" y="319359"/>
                </a:lnTo>
                <a:cubicBezTo>
                  <a:pt x="155334" y="322775"/>
                  <a:pt x="151920" y="323913"/>
                  <a:pt x="148506" y="323913"/>
                </a:cubicBezTo>
                <a:cubicBezTo>
                  <a:pt x="146230" y="323913"/>
                  <a:pt x="143954" y="323344"/>
                  <a:pt x="141678" y="321636"/>
                </a:cubicBezTo>
                <a:cubicBezTo>
                  <a:pt x="135989" y="318221"/>
                  <a:pt x="134851" y="311389"/>
                  <a:pt x="138833" y="306266"/>
                </a:cubicBezTo>
                <a:close/>
                <a:moveTo>
                  <a:pt x="112091" y="200951"/>
                </a:moveTo>
                <a:cubicBezTo>
                  <a:pt x="112091" y="182166"/>
                  <a:pt x="127454" y="167365"/>
                  <a:pt x="145661" y="167365"/>
                </a:cubicBezTo>
                <a:cubicBezTo>
                  <a:pt x="163869" y="167365"/>
                  <a:pt x="179232" y="182735"/>
                  <a:pt x="179232" y="200951"/>
                </a:cubicBezTo>
                <a:cubicBezTo>
                  <a:pt x="179232" y="219168"/>
                  <a:pt x="163869" y="234538"/>
                  <a:pt x="145661" y="234538"/>
                </a:cubicBezTo>
                <a:cubicBezTo>
                  <a:pt x="127454" y="234538"/>
                  <a:pt x="112091" y="219168"/>
                  <a:pt x="112091" y="200951"/>
                </a:cubicBezTo>
                <a:close/>
                <a:moveTo>
                  <a:pt x="134851" y="200951"/>
                </a:moveTo>
                <a:cubicBezTo>
                  <a:pt x="134851" y="207213"/>
                  <a:pt x="139971" y="211768"/>
                  <a:pt x="145661" y="211768"/>
                </a:cubicBezTo>
                <a:cubicBezTo>
                  <a:pt x="151920" y="211768"/>
                  <a:pt x="156472" y="206644"/>
                  <a:pt x="156472" y="200951"/>
                </a:cubicBezTo>
                <a:cubicBezTo>
                  <a:pt x="156472" y="195259"/>
                  <a:pt x="151351" y="190135"/>
                  <a:pt x="145661" y="190135"/>
                </a:cubicBezTo>
                <a:cubicBezTo>
                  <a:pt x="139971" y="190135"/>
                  <a:pt x="134851" y="194690"/>
                  <a:pt x="134851" y="200951"/>
                </a:cubicBezTo>
                <a:close/>
                <a:moveTo>
                  <a:pt x="241252" y="262432"/>
                </a:moveTo>
                <a:cubicBezTo>
                  <a:pt x="260028" y="262432"/>
                  <a:pt x="274822" y="277803"/>
                  <a:pt x="274822" y="296019"/>
                </a:cubicBezTo>
                <a:cubicBezTo>
                  <a:pt x="274822" y="314805"/>
                  <a:pt x="259459" y="329606"/>
                  <a:pt x="241252" y="329606"/>
                </a:cubicBezTo>
                <a:cubicBezTo>
                  <a:pt x="223044" y="329606"/>
                  <a:pt x="207681" y="314236"/>
                  <a:pt x="207681" y="296019"/>
                </a:cubicBezTo>
                <a:cubicBezTo>
                  <a:pt x="207681" y="277233"/>
                  <a:pt x="222475" y="262432"/>
                  <a:pt x="241252" y="262432"/>
                </a:cubicBezTo>
                <a:close/>
                <a:moveTo>
                  <a:pt x="241252" y="285203"/>
                </a:moveTo>
                <a:cubicBezTo>
                  <a:pt x="234993" y="285203"/>
                  <a:pt x="230441" y="290326"/>
                  <a:pt x="230441" y="296019"/>
                </a:cubicBezTo>
                <a:cubicBezTo>
                  <a:pt x="230441" y="302281"/>
                  <a:pt x="235562" y="306835"/>
                  <a:pt x="241252" y="306835"/>
                </a:cubicBezTo>
                <a:cubicBezTo>
                  <a:pt x="247511" y="306835"/>
                  <a:pt x="252062" y="301712"/>
                  <a:pt x="252062" y="296019"/>
                </a:cubicBezTo>
                <a:cubicBezTo>
                  <a:pt x="252062" y="289757"/>
                  <a:pt x="246942" y="285203"/>
                  <a:pt x="241252" y="285203"/>
                </a:cubicBezTo>
                <a:close/>
                <a:moveTo>
                  <a:pt x="386913" y="49526"/>
                </a:moveTo>
                <a:lnTo>
                  <a:pt x="386913" y="375717"/>
                </a:lnTo>
                <a:cubicBezTo>
                  <a:pt x="386913" y="381979"/>
                  <a:pt x="381792" y="387102"/>
                  <a:pt x="375533" y="387102"/>
                </a:cubicBezTo>
                <a:lnTo>
                  <a:pt x="11380" y="387102"/>
                </a:lnTo>
                <a:cubicBezTo>
                  <a:pt x="5121" y="387102"/>
                  <a:pt x="0" y="381979"/>
                  <a:pt x="0" y="375717"/>
                </a:cubicBezTo>
                <a:lnTo>
                  <a:pt x="0" y="49526"/>
                </a:lnTo>
                <a:cubicBezTo>
                  <a:pt x="0" y="43264"/>
                  <a:pt x="5121" y="38141"/>
                  <a:pt x="11380" y="38141"/>
                </a:cubicBezTo>
                <a:lnTo>
                  <a:pt x="76245" y="38141"/>
                </a:lnTo>
                <a:lnTo>
                  <a:pt x="76245" y="11385"/>
                </a:lnTo>
                <a:cubicBezTo>
                  <a:pt x="76245" y="5123"/>
                  <a:pt x="81365" y="0"/>
                  <a:pt x="87624" y="0"/>
                </a:cubicBezTo>
                <a:cubicBezTo>
                  <a:pt x="93883" y="0"/>
                  <a:pt x="99004" y="5123"/>
                  <a:pt x="99004" y="11385"/>
                </a:cubicBezTo>
                <a:lnTo>
                  <a:pt x="99004" y="38141"/>
                </a:lnTo>
                <a:lnTo>
                  <a:pt x="287340" y="38141"/>
                </a:lnTo>
                <a:lnTo>
                  <a:pt x="287340" y="11385"/>
                </a:lnTo>
                <a:cubicBezTo>
                  <a:pt x="287340" y="5123"/>
                  <a:pt x="292461" y="0"/>
                  <a:pt x="298720" y="0"/>
                </a:cubicBezTo>
                <a:cubicBezTo>
                  <a:pt x="304979" y="0"/>
                  <a:pt x="310099" y="5123"/>
                  <a:pt x="310099" y="11385"/>
                </a:cubicBezTo>
                <a:lnTo>
                  <a:pt x="310099" y="38141"/>
                </a:lnTo>
                <a:lnTo>
                  <a:pt x="374964" y="38141"/>
                </a:lnTo>
                <a:cubicBezTo>
                  <a:pt x="381792" y="38141"/>
                  <a:pt x="386913" y="43264"/>
                  <a:pt x="386913" y="49526"/>
                </a:cubicBezTo>
                <a:close/>
                <a:moveTo>
                  <a:pt x="364153" y="130362"/>
                </a:moveTo>
                <a:lnTo>
                  <a:pt x="22760" y="130362"/>
                </a:lnTo>
                <a:lnTo>
                  <a:pt x="22760" y="364331"/>
                </a:lnTo>
                <a:lnTo>
                  <a:pt x="364153" y="364331"/>
                </a:lnTo>
                <a:lnTo>
                  <a:pt x="364153" y="130362"/>
                </a:lnTo>
                <a:close/>
                <a:moveTo>
                  <a:pt x="364153" y="60912"/>
                </a:moveTo>
                <a:lnTo>
                  <a:pt x="310668" y="60912"/>
                </a:lnTo>
                <a:lnTo>
                  <a:pt x="310668" y="83682"/>
                </a:lnTo>
                <a:cubicBezTo>
                  <a:pt x="310668" y="89944"/>
                  <a:pt x="305547" y="95068"/>
                  <a:pt x="299289" y="95068"/>
                </a:cubicBezTo>
                <a:cubicBezTo>
                  <a:pt x="293030" y="95068"/>
                  <a:pt x="287909" y="89944"/>
                  <a:pt x="287909" y="83682"/>
                </a:cubicBezTo>
                <a:lnTo>
                  <a:pt x="287909" y="60912"/>
                </a:lnTo>
                <a:lnTo>
                  <a:pt x="99004" y="60912"/>
                </a:lnTo>
                <a:lnTo>
                  <a:pt x="99004" y="83682"/>
                </a:lnTo>
                <a:cubicBezTo>
                  <a:pt x="99004" y="89944"/>
                  <a:pt x="93883" y="95068"/>
                  <a:pt x="87624" y="95068"/>
                </a:cubicBezTo>
                <a:cubicBezTo>
                  <a:pt x="81365" y="95068"/>
                  <a:pt x="76245" y="89944"/>
                  <a:pt x="76245" y="83682"/>
                </a:cubicBezTo>
                <a:lnTo>
                  <a:pt x="76245" y="60912"/>
                </a:lnTo>
                <a:lnTo>
                  <a:pt x="22760" y="60912"/>
                </a:lnTo>
                <a:lnTo>
                  <a:pt x="22760" y="107592"/>
                </a:lnTo>
                <a:lnTo>
                  <a:pt x="364153" y="107592"/>
                </a:lnTo>
                <a:lnTo>
                  <a:pt x="364153" y="60912"/>
                </a:lnTo>
                <a:close/>
              </a:path>
            </a:pathLst>
          </a:custGeom>
          <a:solidFill>
            <a:srgbClr val="1C2E46"/>
          </a:solidFill>
          <a:ln w="9525" cap="flat">
            <a:solidFill>
              <a:srgbClr val="1C2E46"/>
            </a:solidFill>
            <a:prstDash val="solid"/>
            <a:miter/>
          </a:ln>
        </p:spPr>
        <p:txBody>
          <a:bodyPr rtlCol="0" anchor="ctr"/>
          <a:lstStyle/>
          <a:p>
            <a:endParaRPr lang="en-BR"/>
          </a:p>
        </p:txBody>
      </p:sp>
      <p:sp>
        <p:nvSpPr>
          <p:cNvPr id="4" name="Freeform 3">
            <a:extLst>
              <a:ext uri="{FF2B5EF4-FFF2-40B4-BE49-F238E27FC236}">
                <a16:creationId xmlns:a16="http://schemas.microsoft.com/office/drawing/2014/main" id="{712A8263-D204-6C7B-1BE2-293EBF4937F2}"/>
              </a:ext>
            </a:extLst>
          </p:cNvPr>
          <p:cNvSpPr/>
          <p:nvPr/>
        </p:nvSpPr>
        <p:spPr>
          <a:xfrm>
            <a:off x="1394314" y="3282883"/>
            <a:ext cx="446428" cy="446645"/>
          </a:xfrm>
          <a:custGeom>
            <a:avLst/>
            <a:gdLst>
              <a:gd name="connsiteX0" fmla="*/ 156472 w 386913"/>
              <a:gd name="connsiteY0" fmla="*/ 337006 h 387101"/>
              <a:gd name="connsiteX1" fmla="*/ 170128 w 386913"/>
              <a:gd name="connsiteY1" fmla="*/ 335299 h 387101"/>
              <a:gd name="connsiteX2" fmla="*/ 199715 w 386913"/>
              <a:gd name="connsiteY2" fmla="*/ 315944 h 387101"/>
              <a:gd name="connsiteX3" fmla="*/ 207681 w 386913"/>
              <a:gd name="connsiteY3" fmla="*/ 296019 h 387101"/>
              <a:gd name="connsiteX4" fmla="*/ 208250 w 386913"/>
              <a:gd name="connsiteY4" fmla="*/ 293173 h 387101"/>
              <a:gd name="connsiteX5" fmla="*/ 208250 w 386913"/>
              <a:gd name="connsiteY5" fmla="*/ 185581 h 387101"/>
              <a:gd name="connsiteX6" fmla="*/ 251493 w 386913"/>
              <a:gd name="connsiteY6" fmla="*/ 224861 h 387101"/>
              <a:gd name="connsiteX7" fmla="*/ 262873 w 386913"/>
              <a:gd name="connsiteY7" fmla="*/ 236246 h 387101"/>
              <a:gd name="connsiteX8" fmla="*/ 274253 w 386913"/>
              <a:gd name="connsiteY8" fmla="*/ 224861 h 387101"/>
              <a:gd name="connsiteX9" fmla="*/ 199715 w 386913"/>
              <a:gd name="connsiteY9" fmla="*/ 158256 h 387101"/>
              <a:gd name="connsiteX10" fmla="*/ 190043 w 386913"/>
              <a:gd name="connsiteY10" fmla="*/ 159964 h 387101"/>
              <a:gd name="connsiteX11" fmla="*/ 185491 w 386913"/>
              <a:gd name="connsiteY11" fmla="*/ 169073 h 387101"/>
              <a:gd name="connsiteX12" fmla="*/ 185491 w 386913"/>
              <a:gd name="connsiteY12" fmla="*/ 256740 h 387101"/>
              <a:gd name="connsiteX13" fmla="*/ 149644 w 386913"/>
              <a:gd name="connsiteY13" fmla="*/ 253324 h 387101"/>
              <a:gd name="connsiteX14" fmla="*/ 120057 w 386913"/>
              <a:gd name="connsiteY14" fmla="*/ 272679 h 387101"/>
              <a:gd name="connsiteX15" fmla="*/ 112660 w 386913"/>
              <a:gd name="connsiteY15" fmla="*/ 305697 h 387101"/>
              <a:gd name="connsiteX16" fmla="*/ 156472 w 386913"/>
              <a:gd name="connsiteY16" fmla="*/ 337006 h 387101"/>
              <a:gd name="connsiteX17" fmla="*/ 138265 w 386913"/>
              <a:gd name="connsiteY17" fmla="*/ 287480 h 387101"/>
              <a:gd name="connsiteX18" fmla="*/ 155334 w 386913"/>
              <a:gd name="connsiteY18" fmla="*/ 276664 h 387101"/>
              <a:gd name="connsiteX19" fmla="*/ 163869 w 386913"/>
              <a:gd name="connsiteY19" fmla="*/ 275526 h 387101"/>
              <a:gd name="connsiteX20" fmla="*/ 185491 w 386913"/>
              <a:gd name="connsiteY20" fmla="*/ 288619 h 387101"/>
              <a:gd name="connsiteX21" fmla="*/ 182077 w 386913"/>
              <a:gd name="connsiteY21" fmla="*/ 302281 h 387101"/>
              <a:gd name="connsiteX22" fmla="*/ 165007 w 386913"/>
              <a:gd name="connsiteY22" fmla="*/ 313097 h 387101"/>
              <a:gd name="connsiteX23" fmla="*/ 134851 w 386913"/>
              <a:gd name="connsiteY23" fmla="*/ 301143 h 387101"/>
              <a:gd name="connsiteX24" fmla="*/ 138265 w 386913"/>
              <a:gd name="connsiteY24" fmla="*/ 287480 h 387101"/>
              <a:gd name="connsiteX25" fmla="*/ 374964 w 386913"/>
              <a:gd name="connsiteY25" fmla="*/ 38141 h 387101"/>
              <a:gd name="connsiteX26" fmla="*/ 310099 w 386913"/>
              <a:gd name="connsiteY26" fmla="*/ 38141 h 387101"/>
              <a:gd name="connsiteX27" fmla="*/ 310099 w 386913"/>
              <a:gd name="connsiteY27" fmla="*/ 11385 h 387101"/>
              <a:gd name="connsiteX28" fmla="*/ 298720 w 386913"/>
              <a:gd name="connsiteY28" fmla="*/ 0 h 387101"/>
              <a:gd name="connsiteX29" fmla="*/ 287340 w 386913"/>
              <a:gd name="connsiteY29" fmla="*/ 11385 h 387101"/>
              <a:gd name="connsiteX30" fmla="*/ 287340 w 386913"/>
              <a:gd name="connsiteY30" fmla="*/ 38141 h 387101"/>
              <a:gd name="connsiteX31" fmla="*/ 99004 w 386913"/>
              <a:gd name="connsiteY31" fmla="*/ 38141 h 387101"/>
              <a:gd name="connsiteX32" fmla="*/ 99004 w 386913"/>
              <a:gd name="connsiteY32" fmla="*/ 11385 h 387101"/>
              <a:gd name="connsiteX33" fmla="*/ 87624 w 386913"/>
              <a:gd name="connsiteY33" fmla="*/ 0 h 387101"/>
              <a:gd name="connsiteX34" fmla="*/ 76245 w 386913"/>
              <a:gd name="connsiteY34" fmla="*/ 11385 h 387101"/>
              <a:gd name="connsiteX35" fmla="*/ 76245 w 386913"/>
              <a:gd name="connsiteY35" fmla="*/ 38141 h 387101"/>
              <a:gd name="connsiteX36" fmla="*/ 11380 w 386913"/>
              <a:gd name="connsiteY36" fmla="*/ 38141 h 387101"/>
              <a:gd name="connsiteX37" fmla="*/ 0 w 386913"/>
              <a:gd name="connsiteY37" fmla="*/ 49526 h 387101"/>
              <a:gd name="connsiteX38" fmla="*/ 0 w 386913"/>
              <a:gd name="connsiteY38" fmla="*/ 375717 h 387101"/>
              <a:gd name="connsiteX39" fmla="*/ 11380 w 386913"/>
              <a:gd name="connsiteY39" fmla="*/ 387102 h 387101"/>
              <a:gd name="connsiteX40" fmla="*/ 375533 w 386913"/>
              <a:gd name="connsiteY40" fmla="*/ 387102 h 387101"/>
              <a:gd name="connsiteX41" fmla="*/ 386913 w 386913"/>
              <a:gd name="connsiteY41" fmla="*/ 375717 h 387101"/>
              <a:gd name="connsiteX42" fmla="*/ 386913 w 386913"/>
              <a:gd name="connsiteY42" fmla="*/ 49526 h 387101"/>
              <a:gd name="connsiteX43" fmla="*/ 374964 w 386913"/>
              <a:gd name="connsiteY43" fmla="*/ 38141 h 387101"/>
              <a:gd name="connsiteX44" fmla="*/ 363584 w 386913"/>
              <a:gd name="connsiteY44" fmla="*/ 364331 h 387101"/>
              <a:gd name="connsiteX45" fmla="*/ 22191 w 386913"/>
              <a:gd name="connsiteY45" fmla="*/ 364331 h 387101"/>
              <a:gd name="connsiteX46" fmla="*/ 22191 w 386913"/>
              <a:gd name="connsiteY46" fmla="*/ 130362 h 387101"/>
              <a:gd name="connsiteX47" fmla="*/ 363584 w 386913"/>
              <a:gd name="connsiteY47" fmla="*/ 130362 h 387101"/>
              <a:gd name="connsiteX48" fmla="*/ 363584 w 386913"/>
              <a:gd name="connsiteY48" fmla="*/ 364331 h 387101"/>
              <a:gd name="connsiteX49" fmla="*/ 363584 w 386913"/>
              <a:gd name="connsiteY49" fmla="*/ 107592 h 387101"/>
              <a:gd name="connsiteX50" fmla="*/ 22191 w 386913"/>
              <a:gd name="connsiteY50" fmla="*/ 107592 h 387101"/>
              <a:gd name="connsiteX51" fmla="*/ 22191 w 386913"/>
              <a:gd name="connsiteY51" fmla="*/ 60912 h 387101"/>
              <a:gd name="connsiteX52" fmla="*/ 75676 w 386913"/>
              <a:gd name="connsiteY52" fmla="*/ 60912 h 387101"/>
              <a:gd name="connsiteX53" fmla="*/ 75676 w 386913"/>
              <a:gd name="connsiteY53" fmla="*/ 83682 h 387101"/>
              <a:gd name="connsiteX54" fmla="*/ 87055 w 386913"/>
              <a:gd name="connsiteY54" fmla="*/ 95068 h 387101"/>
              <a:gd name="connsiteX55" fmla="*/ 98435 w 386913"/>
              <a:gd name="connsiteY55" fmla="*/ 83682 h 387101"/>
              <a:gd name="connsiteX56" fmla="*/ 98435 w 386913"/>
              <a:gd name="connsiteY56" fmla="*/ 60912 h 387101"/>
              <a:gd name="connsiteX57" fmla="*/ 286771 w 386913"/>
              <a:gd name="connsiteY57" fmla="*/ 60912 h 387101"/>
              <a:gd name="connsiteX58" fmla="*/ 286771 w 386913"/>
              <a:gd name="connsiteY58" fmla="*/ 83682 h 387101"/>
              <a:gd name="connsiteX59" fmla="*/ 298151 w 386913"/>
              <a:gd name="connsiteY59" fmla="*/ 95068 h 387101"/>
              <a:gd name="connsiteX60" fmla="*/ 309530 w 386913"/>
              <a:gd name="connsiteY60" fmla="*/ 83682 h 387101"/>
              <a:gd name="connsiteX61" fmla="*/ 309530 w 386913"/>
              <a:gd name="connsiteY61" fmla="*/ 60912 h 387101"/>
              <a:gd name="connsiteX62" fmla="*/ 363015 w 386913"/>
              <a:gd name="connsiteY62" fmla="*/ 60912 h 387101"/>
              <a:gd name="connsiteX63" fmla="*/ 363015 w 386913"/>
              <a:gd name="connsiteY63" fmla="*/ 107592 h 38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6913" h="387101">
                <a:moveTo>
                  <a:pt x="156472" y="337006"/>
                </a:moveTo>
                <a:cubicBezTo>
                  <a:pt x="161024" y="337006"/>
                  <a:pt x="165576" y="336437"/>
                  <a:pt x="170128" y="335299"/>
                </a:cubicBezTo>
                <a:cubicBezTo>
                  <a:pt x="182077" y="332452"/>
                  <a:pt x="192887" y="325052"/>
                  <a:pt x="199715" y="315944"/>
                </a:cubicBezTo>
                <a:cubicBezTo>
                  <a:pt x="204267" y="309682"/>
                  <a:pt x="207112" y="302850"/>
                  <a:pt x="207681" y="296019"/>
                </a:cubicBezTo>
                <a:cubicBezTo>
                  <a:pt x="207681" y="295450"/>
                  <a:pt x="208250" y="294311"/>
                  <a:pt x="208250" y="293173"/>
                </a:cubicBezTo>
                <a:lnTo>
                  <a:pt x="208250" y="185581"/>
                </a:lnTo>
                <a:cubicBezTo>
                  <a:pt x="226458" y="192982"/>
                  <a:pt x="251493" y="207213"/>
                  <a:pt x="251493" y="224861"/>
                </a:cubicBezTo>
                <a:cubicBezTo>
                  <a:pt x="251493" y="231123"/>
                  <a:pt x="256614" y="236246"/>
                  <a:pt x="262873" y="236246"/>
                </a:cubicBezTo>
                <a:cubicBezTo>
                  <a:pt x="269132" y="236246"/>
                  <a:pt x="274253" y="231123"/>
                  <a:pt x="274253" y="224861"/>
                </a:cubicBezTo>
                <a:cubicBezTo>
                  <a:pt x="274253" y="180458"/>
                  <a:pt x="207681" y="160533"/>
                  <a:pt x="199715" y="158256"/>
                </a:cubicBezTo>
                <a:cubicBezTo>
                  <a:pt x="196301" y="157118"/>
                  <a:pt x="192887" y="158256"/>
                  <a:pt x="190043" y="159964"/>
                </a:cubicBezTo>
                <a:cubicBezTo>
                  <a:pt x="187198" y="162241"/>
                  <a:pt x="185491" y="165657"/>
                  <a:pt x="185491" y="169073"/>
                </a:cubicBezTo>
                <a:lnTo>
                  <a:pt x="185491" y="256740"/>
                </a:lnTo>
                <a:cubicBezTo>
                  <a:pt x="175249" y="251616"/>
                  <a:pt x="162162" y="250478"/>
                  <a:pt x="149644" y="253324"/>
                </a:cubicBezTo>
                <a:cubicBezTo>
                  <a:pt x="137696" y="256170"/>
                  <a:pt x="126885" y="263571"/>
                  <a:pt x="120057" y="272679"/>
                </a:cubicBezTo>
                <a:cubicBezTo>
                  <a:pt x="112660" y="282357"/>
                  <a:pt x="109815" y="294881"/>
                  <a:pt x="112660" y="305697"/>
                </a:cubicBezTo>
                <a:cubicBezTo>
                  <a:pt x="117212" y="325052"/>
                  <a:pt x="135420" y="337006"/>
                  <a:pt x="156472" y="337006"/>
                </a:cubicBezTo>
                <a:close/>
                <a:moveTo>
                  <a:pt x="138265" y="287480"/>
                </a:moveTo>
                <a:cubicBezTo>
                  <a:pt x="142247" y="282357"/>
                  <a:pt x="148506" y="278372"/>
                  <a:pt x="155334" y="276664"/>
                </a:cubicBezTo>
                <a:cubicBezTo>
                  <a:pt x="158179" y="276095"/>
                  <a:pt x="161024" y="275526"/>
                  <a:pt x="163869" y="275526"/>
                </a:cubicBezTo>
                <a:cubicBezTo>
                  <a:pt x="174680" y="275526"/>
                  <a:pt x="183215" y="280649"/>
                  <a:pt x="185491" y="288619"/>
                </a:cubicBezTo>
                <a:cubicBezTo>
                  <a:pt x="186629" y="293173"/>
                  <a:pt x="185491" y="298296"/>
                  <a:pt x="182077" y="302281"/>
                </a:cubicBezTo>
                <a:cubicBezTo>
                  <a:pt x="178094" y="307405"/>
                  <a:pt x="171835" y="311389"/>
                  <a:pt x="165007" y="313097"/>
                </a:cubicBezTo>
                <a:cubicBezTo>
                  <a:pt x="151351" y="316513"/>
                  <a:pt x="137696" y="310820"/>
                  <a:pt x="134851" y="301143"/>
                </a:cubicBezTo>
                <a:cubicBezTo>
                  <a:pt x="133713" y="296588"/>
                  <a:pt x="134851" y="292034"/>
                  <a:pt x="138265" y="287480"/>
                </a:cubicBezTo>
                <a:close/>
                <a:moveTo>
                  <a:pt x="374964" y="38141"/>
                </a:moveTo>
                <a:lnTo>
                  <a:pt x="310099" y="38141"/>
                </a:lnTo>
                <a:lnTo>
                  <a:pt x="310099" y="11385"/>
                </a:lnTo>
                <a:cubicBezTo>
                  <a:pt x="310099" y="5123"/>
                  <a:pt x="304978" y="0"/>
                  <a:pt x="298720" y="0"/>
                </a:cubicBezTo>
                <a:cubicBezTo>
                  <a:pt x="292461" y="0"/>
                  <a:pt x="287340" y="5123"/>
                  <a:pt x="287340" y="11385"/>
                </a:cubicBezTo>
                <a:lnTo>
                  <a:pt x="287340" y="38141"/>
                </a:lnTo>
                <a:lnTo>
                  <a:pt x="99004" y="38141"/>
                </a:lnTo>
                <a:lnTo>
                  <a:pt x="99004" y="11385"/>
                </a:lnTo>
                <a:cubicBezTo>
                  <a:pt x="99004" y="5123"/>
                  <a:pt x="93883" y="0"/>
                  <a:pt x="87624" y="0"/>
                </a:cubicBezTo>
                <a:cubicBezTo>
                  <a:pt x="81366" y="0"/>
                  <a:pt x="76245" y="5123"/>
                  <a:pt x="76245" y="11385"/>
                </a:cubicBezTo>
                <a:lnTo>
                  <a:pt x="76245" y="38141"/>
                </a:lnTo>
                <a:lnTo>
                  <a:pt x="11380" y="38141"/>
                </a:lnTo>
                <a:cubicBezTo>
                  <a:pt x="5121" y="38141"/>
                  <a:pt x="0" y="43264"/>
                  <a:pt x="0" y="49526"/>
                </a:cubicBezTo>
                <a:lnTo>
                  <a:pt x="0" y="375717"/>
                </a:lnTo>
                <a:cubicBezTo>
                  <a:pt x="0" y="381979"/>
                  <a:pt x="5121" y="387102"/>
                  <a:pt x="11380" y="387102"/>
                </a:cubicBezTo>
                <a:lnTo>
                  <a:pt x="375533" y="387102"/>
                </a:lnTo>
                <a:cubicBezTo>
                  <a:pt x="381792" y="387102"/>
                  <a:pt x="386913" y="381979"/>
                  <a:pt x="386913" y="375717"/>
                </a:cubicBezTo>
                <a:lnTo>
                  <a:pt x="386913" y="49526"/>
                </a:lnTo>
                <a:cubicBezTo>
                  <a:pt x="386344" y="43264"/>
                  <a:pt x="381223" y="38141"/>
                  <a:pt x="374964" y="38141"/>
                </a:cubicBezTo>
                <a:close/>
                <a:moveTo>
                  <a:pt x="363584" y="364331"/>
                </a:moveTo>
                <a:lnTo>
                  <a:pt x="22191" y="364331"/>
                </a:lnTo>
                <a:lnTo>
                  <a:pt x="22191" y="130362"/>
                </a:lnTo>
                <a:lnTo>
                  <a:pt x="363584" y="130362"/>
                </a:lnTo>
                <a:lnTo>
                  <a:pt x="363584" y="364331"/>
                </a:lnTo>
                <a:close/>
                <a:moveTo>
                  <a:pt x="363584" y="107592"/>
                </a:moveTo>
                <a:lnTo>
                  <a:pt x="22191" y="107592"/>
                </a:lnTo>
                <a:lnTo>
                  <a:pt x="22191" y="60912"/>
                </a:lnTo>
                <a:lnTo>
                  <a:pt x="75676" y="60912"/>
                </a:lnTo>
                <a:lnTo>
                  <a:pt x="75676" y="83682"/>
                </a:lnTo>
                <a:cubicBezTo>
                  <a:pt x="75676" y="89944"/>
                  <a:pt x="80797" y="95068"/>
                  <a:pt x="87055" y="95068"/>
                </a:cubicBezTo>
                <a:cubicBezTo>
                  <a:pt x="93314" y="95068"/>
                  <a:pt x="98435" y="89944"/>
                  <a:pt x="98435" y="83682"/>
                </a:cubicBezTo>
                <a:lnTo>
                  <a:pt x="98435" y="60912"/>
                </a:lnTo>
                <a:lnTo>
                  <a:pt x="286771" y="60912"/>
                </a:lnTo>
                <a:lnTo>
                  <a:pt x="286771" y="83682"/>
                </a:lnTo>
                <a:cubicBezTo>
                  <a:pt x="286771" y="89944"/>
                  <a:pt x="291892" y="95068"/>
                  <a:pt x="298151" y="95068"/>
                </a:cubicBezTo>
                <a:cubicBezTo>
                  <a:pt x="304410" y="95068"/>
                  <a:pt x="309530" y="89944"/>
                  <a:pt x="309530" y="83682"/>
                </a:cubicBezTo>
                <a:lnTo>
                  <a:pt x="309530" y="60912"/>
                </a:lnTo>
                <a:lnTo>
                  <a:pt x="363015" y="60912"/>
                </a:lnTo>
                <a:lnTo>
                  <a:pt x="363015" y="107592"/>
                </a:lnTo>
                <a:close/>
              </a:path>
            </a:pathLst>
          </a:custGeom>
          <a:solidFill>
            <a:srgbClr val="1C2E46"/>
          </a:solidFill>
          <a:ln w="9525" cap="flat">
            <a:solidFill>
              <a:srgbClr val="1C2E46"/>
            </a:solidFill>
            <a:prstDash val="solid"/>
            <a:miter/>
          </a:ln>
        </p:spPr>
        <p:txBody>
          <a:bodyPr rtlCol="0" anchor="ctr"/>
          <a:lstStyle/>
          <a:p>
            <a:endParaRPr lang="en-BR"/>
          </a:p>
        </p:txBody>
      </p:sp>
      <p:sp>
        <p:nvSpPr>
          <p:cNvPr id="5" name="Freeform 4">
            <a:extLst>
              <a:ext uri="{FF2B5EF4-FFF2-40B4-BE49-F238E27FC236}">
                <a16:creationId xmlns:a16="http://schemas.microsoft.com/office/drawing/2014/main" id="{020411FA-3D43-B937-15FD-170EBA98F9BC}"/>
              </a:ext>
            </a:extLst>
          </p:cNvPr>
          <p:cNvSpPr/>
          <p:nvPr/>
        </p:nvSpPr>
        <p:spPr>
          <a:xfrm>
            <a:off x="8435646" y="2536539"/>
            <a:ext cx="664325" cy="278383"/>
          </a:xfrm>
          <a:custGeom>
            <a:avLst/>
            <a:gdLst>
              <a:gd name="connsiteX0" fmla="*/ 488193 w 511583"/>
              <a:gd name="connsiteY0" fmla="*/ 149717 h 214377"/>
              <a:gd name="connsiteX1" fmla="*/ 465434 w 511583"/>
              <a:gd name="connsiteY1" fmla="*/ 149717 h 214377"/>
              <a:gd name="connsiteX2" fmla="*/ 402845 w 511583"/>
              <a:gd name="connsiteY2" fmla="*/ 111007 h 214377"/>
              <a:gd name="connsiteX3" fmla="*/ 364153 w 511583"/>
              <a:gd name="connsiteY3" fmla="*/ 149717 h 214377"/>
              <a:gd name="connsiteX4" fmla="*/ 170697 w 511583"/>
              <a:gd name="connsiteY4" fmla="*/ 149717 h 214377"/>
              <a:gd name="connsiteX5" fmla="*/ 108108 w 511583"/>
              <a:gd name="connsiteY5" fmla="*/ 111007 h 214377"/>
              <a:gd name="connsiteX6" fmla="*/ 72831 w 511583"/>
              <a:gd name="connsiteY6" fmla="*/ 140609 h 214377"/>
              <a:gd name="connsiteX7" fmla="*/ 24466 w 511583"/>
              <a:gd name="connsiteY7" fmla="*/ 122962 h 214377"/>
              <a:gd name="connsiteX8" fmla="*/ 24466 w 511583"/>
              <a:gd name="connsiteY8" fmla="*/ 68312 h 214377"/>
              <a:gd name="connsiteX9" fmla="*/ 75676 w 511583"/>
              <a:gd name="connsiteY9" fmla="*/ 68312 h 214377"/>
              <a:gd name="connsiteX10" fmla="*/ 81934 w 511583"/>
              <a:gd name="connsiteY10" fmla="*/ 66604 h 214377"/>
              <a:gd name="connsiteX11" fmla="*/ 110384 w 511583"/>
              <a:gd name="connsiteY11" fmla="*/ 49526 h 214377"/>
              <a:gd name="connsiteX12" fmla="*/ 139402 w 511583"/>
              <a:gd name="connsiteY12" fmla="*/ 78559 h 214377"/>
              <a:gd name="connsiteX13" fmla="*/ 147937 w 511583"/>
              <a:gd name="connsiteY13" fmla="*/ 81975 h 214377"/>
              <a:gd name="connsiteX14" fmla="*/ 418207 w 511583"/>
              <a:gd name="connsiteY14" fmla="*/ 81975 h 214377"/>
              <a:gd name="connsiteX15" fmla="*/ 489331 w 511583"/>
              <a:gd name="connsiteY15" fmla="*/ 102468 h 214377"/>
              <a:gd name="connsiteX16" fmla="*/ 489331 w 511583"/>
              <a:gd name="connsiteY16" fmla="*/ 149717 h 214377"/>
              <a:gd name="connsiteX17" fmla="*/ 488193 w 511583"/>
              <a:gd name="connsiteY17" fmla="*/ 149717 h 214377"/>
              <a:gd name="connsiteX18" fmla="*/ 414793 w 511583"/>
              <a:gd name="connsiteY18" fmla="*/ 190135 h 214377"/>
              <a:gd name="connsiteX19" fmla="*/ 442674 w 511583"/>
              <a:gd name="connsiteY19" fmla="*/ 162241 h 214377"/>
              <a:gd name="connsiteX20" fmla="*/ 414793 w 511583"/>
              <a:gd name="connsiteY20" fmla="*/ 134347 h 214377"/>
              <a:gd name="connsiteX21" fmla="*/ 386913 w 511583"/>
              <a:gd name="connsiteY21" fmla="*/ 162241 h 214377"/>
              <a:gd name="connsiteX22" fmla="*/ 386913 w 511583"/>
              <a:gd name="connsiteY22" fmla="*/ 162241 h 214377"/>
              <a:gd name="connsiteX23" fmla="*/ 414793 w 511583"/>
              <a:gd name="connsiteY23" fmla="*/ 190135 h 214377"/>
              <a:gd name="connsiteX24" fmla="*/ 120057 w 511583"/>
              <a:gd name="connsiteY24" fmla="*/ 190135 h 214377"/>
              <a:gd name="connsiteX25" fmla="*/ 147937 w 511583"/>
              <a:gd name="connsiteY25" fmla="*/ 162241 h 214377"/>
              <a:gd name="connsiteX26" fmla="*/ 120057 w 511583"/>
              <a:gd name="connsiteY26" fmla="*/ 134347 h 214377"/>
              <a:gd name="connsiteX27" fmla="*/ 92176 w 511583"/>
              <a:gd name="connsiteY27" fmla="*/ 162241 h 214377"/>
              <a:gd name="connsiteX28" fmla="*/ 92176 w 511583"/>
              <a:gd name="connsiteY28" fmla="*/ 162241 h 214377"/>
              <a:gd name="connsiteX29" fmla="*/ 120057 w 511583"/>
              <a:gd name="connsiteY29" fmla="*/ 190135 h 214377"/>
              <a:gd name="connsiteX30" fmla="*/ 153058 w 511583"/>
              <a:gd name="connsiteY30" fmla="*/ 23909 h 214377"/>
              <a:gd name="connsiteX31" fmla="*/ 130298 w 511583"/>
              <a:gd name="connsiteY31" fmla="*/ 37572 h 214377"/>
              <a:gd name="connsiteX32" fmla="*/ 151351 w 511583"/>
              <a:gd name="connsiteY32" fmla="*/ 58634 h 214377"/>
              <a:gd name="connsiteX33" fmla="*/ 336842 w 511583"/>
              <a:gd name="connsiteY33" fmla="*/ 58634 h 214377"/>
              <a:gd name="connsiteX34" fmla="*/ 289616 w 511583"/>
              <a:gd name="connsiteY34" fmla="*/ 23909 h 214377"/>
              <a:gd name="connsiteX35" fmla="*/ 153058 w 511583"/>
              <a:gd name="connsiteY35" fmla="*/ 23909 h 214377"/>
              <a:gd name="connsiteX36" fmla="*/ 503556 w 511583"/>
              <a:gd name="connsiteY36" fmla="*/ 82544 h 214377"/>
              <a:gd name="connsiteX37" fmla="*/ 422190 w 511583"/>
              <a:gd name="connsiteY37" fmla="*/ 59204 h 214377"/>
              <a:gd name="connsiteX38" fmla="*/ 418776 w 511583"/>
              <a:gd name="connsiteY38" fmla="*/ 58634 h 214377"/>
              <a:gd name="connsiteX39" fmla="*/ 377809 w 511583"/>
              <a:gd name="connsiteY39" fmla="*/ 58634 h 214377"/>
              <a:gd name="connsiteX40" fmla="*/ 301565 w 511583"/>
              <a:gd name="connsiteY40" fmla="*/ 2277 h 214377"/>
              <a:gd name="connsiteX41" fmla="*/ 294168 w 511583"/>
              <a:gd name="connsiteY41" fmla="*/ 0 h 214377"/>
              <a:gd name="connsiteX42" fmla="*/ 149644 w 511583"/>
              <a:gd name="connsiteY42" fmla="*/ 0 h 214377"/>
              <a:gd name="connsiteX43" fmla="*/ 143385 w 511583"/>
              <a:gd name="connsiteY43" fmla="*/ 1708 h 214377"/>
              <a:gd name="connsiteX44" fmla="*/ 71693 w 511583"/>
              <a:gd name="connsiteY44" fmla="*/ 44972 h 214377"/>
              <a:gd name="connsiteX45" fmla="*/ 11949 w 511583"/>
              <a:gd name="connsiteY45" fmla="*/ 44972 h 214377"/>
              <a:gd name="connsiteX46" fmla="*/ 0 w 511583"/>
              <a:gd name="connsiteY46" fmla="*/ 56927 h 214377"/>
              <a:gd name="connsiteX47" fmla="*/ 0 w 511583"/>
              <a:gd name="connsiteY47" fmla="*/ 56927 h 214377"/>
              <a:gd name="connsiteX48" fmla="*/ 0 w 511583"/>
              <a:gd name="connsiteY48" fmla="*/ 132070 h 214377"/>
              <a:gd name="connsiteX49" fmla="*/ 7966 w 511583"/>
              <a:gd name="connsiteY49" fmla="*/ 143455 h 214377"/>
              <a:gd name="connsiteX50" fmla="*/ 67710 w 511583"/>
              <a:gd name="connsiteY50" fmla="*/ 165088 h 214377"/>
              <a:gd name="connsiteX51" fmla="*/ 122333 w 511583"/>
              <a:gd name="connsiteY51" fmla="*/ 214045 h 214377"/>
              <a:gd name="connsiteX52" fmla="*/ 170128 w 511583"/>
              <a:gd name="connsiteY52" fmla="*/ 174196 h 214377"/>
              <a:gd name="connsiteX53" fmla="*/ 363584 w 511583"/>
              <a:gd name="connsiteY53" fmla="*/ 174196 h 214377"/>
              <a:gd name="connsiteX54" fmla="*/ 426173 w 511583"/>
              <a:gd name="connsiteY54" fmla="*/ 212906 h 214377"/>
              <a:gd name="connsiteX55" fmla="*/ 464865 w 511583"/>
              <a:gd name="connsiteY55" fmla="*/ 174196 h 214377"/>
              <a:gd name="connsiteX56" fmla="*/ 499573 w 511583"/>
              <a:gd name="connsiteY56" fmla="*/ 174196 h 214377"/>
              <a:gd name="connsiteX57" fmla="*/ 511522 w 511583"/>
              <a:gd name="connsiteY57" fmla="*/ 162241 h 214377"/>
              <a:gd name="connsiteX58" fmla="*/ 511522 w 511583"/>
              <a:gd name="connsiteY58" fmla="*/ 94498 h 214377"/>
              <a:gd name="connsiteX59" fmla="*/ 503556 w 511583"/>
              <a:gd name="connsiteY59" fmla="*/ 82544 h 2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1583" h="214377">
                <a:moveTo>
                  <a:pt x="488193" y="149717"/>
                </a:moveTo>
                <a:lnTo>
                  <a:pt x="465434" y="149717"/>
                </a:lnTo>
                <a:cubicBezTo>
                  <a:pt x="458606" y="121823"/>
                  <a:pt x="430725" y="104176"/>
                  <a:pt x="402845" y="111007"/>
                </a:cubicBezTo>
                <a:cubicBezTo>
                  <a:pt x="383499" y="115561"/>
                  <a:pt x="368705" y="130362"/>
                  <a:pt x="364153" y="149717"/>
                </a:cubicBezTo>
                <a:lnTo>
                  <a:pt x="170697" y="149717"/>
                </a:lnTo>
                <a:cubicBezTo>
                  <a:pt x="163869" y="121823"/>
                  <a:pt x="135988" y="104176"/>
                  <a:pt x="108108" y="111007"/>
                </a:cubicBezTo>
                <a:cubicBezTo>
                  <a:pt x="92176" y="114992"/>
                  <a:pt x="79089" y="125808"/>
                  <a:pt x="72831" y="140609"/>
                </a:cubicBezTo>
                <a:lnTo>
                  <a:pt x="24466" y="122962"/>
                </a:lnTo>
                <a:lnTo>
                  <a:pt x="24466" y="68312"/>
                </a:lnTo>
                <a:lnTo>
                  <a:pt x="75676" y="68312"/>
                </a:lnTo>
                <a:cubicBezTo>
                  <a:pt x="77952" y="68312"/>
                  <a:pt x="80227" y="67743"/>
                  <a:pt x="81934" y="66604"/>
                </a:cubicBezTo>
                <a:lnTo>
                  <a:pt x="110384" y="49526"/>
                </a:lnTo>
                <a:lnTo>
                  <a:pt x="139402" y="78559"/>
                </a:lnTo>
                <a:cubicBezTo>
                  <a:pt x="141678" y="80836"/>
                  <a:pt x="144523" y="81975"/>
                  <a:pt x="147937" y="81975"/>
                </a:cubicBezTo>
                <a:lnTo>
                  <a:pt x="418207" y="81975"/>
                </a:lnTo>
                <a:lnTo>
                  <a:pt x="489331" y="102468"/>
                </a:lnTo>
                <a:lnTo>
                  <a:pt x="489331" y="149717"/>
                </a:lnTo>
                <a:lnTo>
                  <a:pt x="488193" y="149717"/>
                </a:lnTo>
                <a:close/>
                <a:moveTo>
                  <a:pt x="414793" y="190135"/>
                </a:moveTo>
                <a:cubicBezTo>
                  <a:pt x="430156" y="190135"/>
                  <a:pt x="442674" y="177611"/>
                  <a:pt x="442674" y="162241"/>
                </a:cubicBezTo>
                <a:cubicBezTo>
                  <a:pt x="442674" y="146871"/>
                  <a:pt x="430156" y="134347"/>
                  <a:pt x="414793" y="134347"/>
                </a:cubicBezTo>
                <a:cubicBezTo>
                  <a:pt x="399431" y="134347"/>
                  <a:pt x="386913" y="146871"/>
                  <a:pt x="386913" y="162241"/>
                </a:cubicBezTo>
                <a:cubicBezTo>
                  <a:pt x="386913" y="162241"/>
                  <a:pt x="386913" y="162241"/>
                  <a:pt x="386913" y="162241"/>
                </a:cubicBezTo>
                <a:cubicBezTo>
                  <a:pt x="386344" y="177611"/>
                  <a:pt x="399431" y="190135"/>
                  <a:pt x="414793" y="190135"/>
                </a:cubicBezTo>
                <a:close/>
                <a:moveTo>
                  <a:pt x="120057" y="190135"/>
                </a:moveTo>
                <a:cubicBezTo>
                  <a:pt x="135419" y="190135"/>
                  <a:pt x="147937" y="177611"/>
                  <a:pt x="147937" y="162241"/>
                </a:cubicBezTo>
                <a:cubicBezTo>
                  <a:pt x="147937" y="146871"/>
                  <a:pt x="135419" y="134347"/>
                  <a:pt x="120057" y="134347"/>
                </a:cubicBezTo>
                <a:cubicBezTo>
                  <a:pt x="104694" y="134347"/>
                  <a:pt x="92176" y="146871"/>
                  <a:pt x="92176" y="162241"/>
                </a:cubicBezTo>
                <a:cubicBezTo>
                  <a:pt x="92176" y="162241"/>
                  <a:pt x="92176" y="162241"/>
                  <a:pt x="92176" y="162241"/>
                </a:cubicBezTo>
                <a:cubicBezTo>
                  <a:pt x="92176" y="177611"/>
                  <a:pt x="104694" y="190135"/>
                  <a:pt x="120057" y="190135"/>
                </a:cubicBezTo>
                <a:close/>
                <a:moveTo>
                  <a:pt x="153058" y="23909"/>
                </a:moveTo>
                <a:lnTo>
                  <a:pt x="130298" y="37572"/>
                </a:lnTo>
                <a:lnTo>
                  <a:pt x="151351" y="58634"/>
                </a:lnTo>
                <a:lnTo>
                  <a:pt x="336842" y="58634"/>
                </a:lnTo>
                <a:lnTo>
                  <a:pt x="289616" y="23909"/>
                </a:lnTo>
                <a:lnTo>
                  <a:pt x="153058" y="23909"/>
                </a:lnTo>
                <a:close/>
                <a:moveTo>
                  <a:pt x="503556" y="82544"/>
                </a:moveTo>
                <a:lnTo>
                  <a:pt x="422190" y="59204"/>
                </a:lnTo>
                <a:cubicBezTo>
                  <a:pt x="421052" y="58634"/>
                  <a:pt x="419914" y="58634"/>
                  <a:pt x="418776" y="58634"/>
                </a:cubicBezTo>
                <a:lnTo>
                  <a:pt x="377809" y="58634"/>
                </a:lnTo>
                <a:lnTo>
                  <a:pt x="301565" y="2277"/>
                </a:lnTo>
                <a:cubicBezTo>
                  <a:pt x="299288" y="569"/>
                  <a:pt x="297013" y="0"/>
                  <a:pt x="294168" y="0"/>
                </a:cubicBezTo>
                <a:lnTo>
                  <a:pt x="149644" y="0"/>
                </a:lnTo>
                <a:cubicBezTo>
                  <a:pt x="147368" y="0"/>
                  <a:pt x="145092" y="569"/>
                  <a:pt x="143385" y="1708"/>
                </a:cubicBezTo>
                <a:lnTo>
                  <a:pt x="71693" y="44972"/>
                </a:lnTo>
                <a:lnTo>
                  <a:pt x="11949" y="44972"/>
                </a:lnTo>
                <a:cubicBezTo>
                  <a:pt x="5121" y="44972"/>
                  <a:pt x="0" y="50095"/>
                  <a:pt x="0" y="56927"/>
                </a:cubicBezTo>
                <a:cubicBezTo>
                  <a:pt x="0" y="56927"/>
                  <a:pt x="0" y="56927"/>
                  <a:pt x="0" y="56927"/>
                </a:cubicBezTo>
                <a:lnTo>
                  <a:pt x="0" y="132070"/>
                </a:lnTo>
                <a:cubicBezTo>
                  <a:pt x="0" y="137194"/>
                  <a:pt x="3414" y="141748"/>
                  <a:pt x="7966" y="143455"/>
                </a:cubicBezTo>
                <a:lnTo>
                  <a:pt x="67710" y="165088"/>
                </a:lnTo>
                <a:cubicBezTo>
                  <a:pt x="69417" y="193551"/>
                  <a:pt x="93883" y="215752"/>
                  <a:pt x="122333" y="214045"/>
                </a:cubicBezTo>
                <a:cubicBezTo>
                  <a:pt x="145661" y="212906"/>
                  <a:pt x="165007" y="196397"/>
                  <a:pt x="170128" y="174196"/>
                </a:cubicBezTo>
                <a:lnTo>
                  <a:pt x="363584" y="174196"/>
                </a:lnTo>
                <a:cubicBezTo>
                  <a:pt x="370412" y="202090"/>
                  <a:pt x="398293" y="219737"/>
                  <a:pt x="426173" y="212906"/>
                </a:cubicBezTo>
                <a:cubicBezTo>
                  <a:pt x="445519" y="208352"/>
                  <a:pt x="460313" y="193551"/>
                  <a:pt x="464865" y="174196"/>
                </a:cubicBezTo>
                <a:lnTo>
                  <a:pt x="499573" y="174196"/>
                </a:lnTo>
                <a:cubicBezTo>
                  <a:pt x="506401" y="174196"/>
                  <a:pt x="511522" y="169072"/>
                  <a:pt x="511522" y="162241"/>
                </a:cubicBezTo>
                <a:lnTo>
                  <a:pt x="511522" y="94498"/>
                </a:lnTo>
                <a:cubicBezTo>
                  <a:pt x="512091" y="88806"/>
                  <a:pt x="508677" y="84252"/>
                  <a:pt x="503556" y="82544"/>
                </a:cubicBezTo>
                <a:close/>
              </a:path>
            </a:pathLst>
          </a:custGeom>
          <a:solidFill>
            <a:srgbClr val="1C2E46"/>
          </a:solidFill>
          <a:ln w="5690" cap="flat">
            <a:solidFill>
              <a:srgbClr val="1C2E46"/>
            </a:solidFill>
            <a:prstDash val="solid"/>
            <a:miter/>
          </a:ln>
        </p:spPr>
        <p:txBody>
          <a:bodyPr rtlCol="0" anchor="ctr"/>
          <a:lstStyle/>
          <a:p>
            <a:endParaRPr lang="en-BR"/>
          </a:p>
        </p:txBody>
      </p:sp>
      <p:sp>
        <p:nvSpPr>
          <p:cNvPr id="6" name="Freeform 5">
            <a:extLst>
              <a:ext uri="{FF2B5EF4-FFF2-40B4-BE49-F238E27FC236}">
                <a16:creationId xmlns:a16="http://schemas.microsoft.com/office/drawing/2014/main" id="{1F52B38D-D91A-658C-C962-BAE31CCB7B3A}"/>
              </a:ext>
            </a:extLst>
          </p:cNvPr>
          <p:cNvSpPr/>
          <p:nvPr/>
        </p:nvSpPr>
        <p:spPr>
          <a:xfrm>
            <a:off x="5404061" y="2396223"/>
            <a:ext cx="321020" cy="473203"/>
          </a:xfrm>
          <a:custGeom>
            <a:avLst/>
            <a:gdLst>
              <a:gd name="connsiteX0" fmla="*/ 160510 w 321020"/>
              <a:gd name="connsiteY0" fmla="*/ 107734 h 473203"/>
              <a:gd name="connsiteX1" fmla="*/ 215702 w 321020"/>
              <a:gd name="connsiteY1" fmla="*/ 162953 h 473203"/>
              <a:gd name="connsiteX2" fmla="*/ 160510 w 321020"/>
              <a:gd name="connsiteY2" fmla="*/ 218172 h 473203"/>
              <a:gd name="connsiteX3" fmla="*/ 105318 w 321020"/>
              <a:gd name="connsiteY3" fmla="*/ 162953 h 473203"/>
              <a:gd name="connsiteX4" fmla="*/ 105318 w 321020"/>
              <a:gd name="connsiteY4" fmla="*/ 162953 h 473203"/>
              <a:gd name="connsiteX5" fmla="*/ 160510 w 321020"/>
              <a:gd name="connsiteY5" fmla="*/ 107734 h 473203"/>
              <a:gd name="connsiteX6" fmla="*/ 160510 w 321020"/>
              <a:gd name="connsiteY6" fmla="*/ 239804 h 473203"/>
              <a:gd name="connsiteX7" fmla="*/ 237893 w 321020"/>
              <a:gd name="connsiteY7" fmla="*/ 162384 h 473203"/>
              <a:gd name="connsiteX8" fmla="*/ 160510 w 321020"/>
              <a:gd name="connsiteY8" fmla="*/ 84963 h 473203"/>
              <a:gd name="connsiteX9" fmla="*/ 83128 w 321020"/>
              <a:gd name="connsiteY9" fmla="*/ 162384 h 473203"/>
              <a:gd name="connsiteX10" fmla="*/ 160510 w 321020"/>
              <a:gd name="connsiteY10" fmla="*/ 239804 h 473203"/>
              <a:gd name="connsiteX11" fmla="*/ 160510 w 321020"/>
              <a:gd name="connsiteY11" fmla="*/ 239804 h 473203"/>
              <a:gd name="connsiteX12" fmla="*/ 61506 w 321020"/>
              <a:gd name="connsiteY12" fmla="*/ 63331 h 473203"/>
              <a:gd name="connsiteX13" fmla="*/ 62075 w 321020"/>
              <a:gd name="connsiteY13" fmla="*/ 262575 h 473203"/>
              <a:gd name="connsiteX14" fmla="*/ 160510 w 321020"/>
              <a:gd name="connsiteY14" fmla="*/ 378705 h 473203"/>
              <a:gd name="connsiteX15" fmla="*/ 258946 w 321020"/>
              <a:gd name="connsiteY15" fmla="*/ 262575 h 473203"/>
              <a:gd name="connsiteX16" fmla="*/ 259515 w 321020"/>
              <a:gd name="connsiteY16" fmla="*/ 63331 h 473203"/>
              <a:gd name="connsiteX17" fmla="*/ 61506 w 321020"/>
              <a:gd name="connsiteY17" fmla="*/ 63331 h 473203"/>
              <a:gd name="connsiteX18" fmla="*/ 61506 w 321020"/>
              <a:gd name="connsiteY18" fmla="*/ 63331 h 473203"/>
              <a:gd name="connsiteX19" fmla="*/ 268049 w 321020"/>
              <a:gd name="connsiteY19" fmla="*/ 395783 h 473203"/>
              <a:gd name="connsiteX20" fmla="*/ 239031 w 321020"/>
              <a:gd name="connsiteY20" fmla="*/ 432786 h 473203"/>
              <a:gd name="connsiteX21" fmla="*/ 160510 w 321020"/>
              <a:gd name="connsiteY21" fmla="*/ 451002 h 473203"/>
              <a:gd name="connsiteX22" fmla="*/ 81990 w 321020"/>
              <a:gd name="connsiteY22" fmla="*/ 432786 h 473203"/>
              <a:gd name="connsiteX23" fmla="*/ 52971 w 321020"/>
              <a:gd name="connsiteY23" fmla="*/ 395783 h 473203"/>
              <a:gd name="connsiteX24" fmla="*/ 105887 w 321020"/>
              <a:gd name="connsiteY24" fmla="*/ 348534 h 473203"/>
              <a:gd name="connsiteX25" fmla="*/ 151976 w 321020"/>
              <a:gd name="connsiteY25" fmla="*/ 403184 h 473203"/>
              <a:gd name="connsiteX26" fmla="*/ 167338 w 321020"/>
              <a:gd name="connsiteY26" fmla="*/ 404322 h 473203"/>
              <a:gd name="connsiteX27" fmla="*/ 168476 w 321020"/>
              <a:gd name="connsiteY27" fmla="*/ 403184 h 473203"/>
              <a:gd name="connsiteX28" fmla="*/ 214564 w 321020"/>
              <a:gd name="connsiteY28" fmla="*/ 348534 h 473203"/>
              <a:gd name="connsiteX29" fmla="*/ 268049 w 321020"/>
              <a:gd name="connsiteY29" fmla="*/ 395783 h 473203"/>
              <a:gd name="connsiteX30" fmla="*/ 268049 w 321020"/>
              <a:gd name="connsiteY30" fmla="*/ 395783 h 473203"/>
              <a:gd name="connsiteX31" fmla="*/ 45005 w 321020"/>
              <a:gd name="connsiteY31" fmla="*/ 276806 h 473203"/>
              <a:gd name="connsiteX32" fmla="*/ 90525 w 321020"/>
              <a:gd name="connsiteY32" fmla="*/ 330318 h 473203"/>
              <a:gd name="connsiteX33" fmla="*/ 30781 w 321020"/>
              <a:gd name="connsiteY33" fmla="*/ 395783 h 473203"/>
              <a:gd name="connsiteX34" fmla="*/ 160510 w 321020"/>
              <a:gd name="connsiteY34" fmla="*/ 473204 h 473203"/>
              <a:gd name="connsiteX35" fmla="*/ 290240 w 321020"/>
              <a:gd name="connsiteY35" fmla="*/ 395783 h 473203"/>
              <a:gd name="connsiteX36" fmla="*/ 230496 w 321020"/>
              <a:gd name="connsiteY36" fmla="*/ 330318 h 473203"/>
              <a:gd name="connsiteX37" fmla="*/ 276015 w 321020"/>
              <a:gd name="connsiteY37" fmla="*/ 276806 h 473203"/>
              <a:gd name="connsiteX38" fmla="*/ 320965 w 321020"/>
              <a:gd name="connsiteY38" fmla="*/ 160676 h 473203"/>
              <a:gd name="connsiteX39" fmla="*/ 275446 w 321020"/>
              <a:gd name="connsiteY39" fmla="*/ 47392 h 473203"/>
              <a:gd name="connsiteX40" fmla="*/ 45574 w 321020"/>
              <a:gd name="connsiteY40" fmla="*/ 47392 h 473203"/>
              <a:gd name="connsiteX41" fmla="*/ 55 w 321020"/>
              <a:gd name="connsiteY41" fmla="*/ 160676 h 473203"/>
              <a:gd name="connsiteX42" fmla="*/ 45005 w 321020"/>
              <a:gd name="connsiteY42" fmla="*/ 276806 h 47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1020" h="473203">
                <a:moveTo>
                  <a:pt x="160510" y="107734"/>
                </a:moveTo>
                <a:cubicBezTo>
                  <a:pt x="190667" y="107734"/>
                  <a:pt x="215702" y="132212"/>
                  <a:pt x="215702" y="162953"/>
                </a:cubicBezTo>
                <a:cubicBezTo>
                  <a:pt x="215702" y="193693"/>
                  <a:pt x="191236" y="218172"/>
                  <a:pt x="160510" y="218172"/>
                </a:cubicBezTo>
                <a:cubicBezTo>
                  <a:pt x="129785" y="218172"/>
                  <a:pt x="105318" y="193693"/>
                  <a:pt x="105318" y="162953"/>
                </a:cubicBezTo>
                <a:cubicBezTo>
                  <a:pt x="105318" y="162953"/>
                  <a:pt x="105318" y="162953"/>
                  <a:pt x="105318" y="162953"/>
                </a:cubicBezTo>
                <a:cubicBezTo>
                  <a:pt x="105318" y="132212"/>
                  <a:pt x="129785" y="107734"/>
                  <a:pt x="160510" y="107734"/>
                </a:cubicBezTo>
                <a:close/>
                <a:moveTo>
                  <a:pt x="160510" y="239804"/>
                </a:moveTo>
                <a:cubicBezTo>
                  <a:pt x="203185" y="239804"/>
                  <a:pt x="237893" y="205079"/>
                  <a:pt x="237893" y="162384"/>
                </a:cubicBezTo>
                <a:cubicBezTo>
                  <a:pt x="237893" y="119688"/>
                  <a:pt x="203185" y="84963"/>
                  <a:pt x="160510" y="84963"/>
                </a:cubicBezTo>
                <a:cubicBezTo>
                  <a:pt x="117836" y="84963"/>
                  <a:pt x="83128" y="119688"/>
                  <a:pt x="83128" y="162384"/>
                </a:cubicBezTo>
                <a:cubicBezTo>
                  <a:pt x="83128" y="205079"/>
                  <a:pt x="117836" y="239804"/>
                  <a:pt x="160510" y="239804"/>
                </a:cubicBezTo>
                <a:lnTo>
                  <a:pt x="160510" y="239804"/>
                </a:lnTo>
                <a:close/>
                <a:moveTo>
                  <a:pt x="61506" y="63331"/>
                </a:moveTo>
                <a:cubicBezTo>
                  <a:pt x="9728" y="115134"/>
                  <a:pt x="9728" y="201094"/>
                  <a:pt x="62075" y="262575"/>
                </a:cubicBezTo>
                <a:lnTo>
                  <a:pt x="160510" y="378705"/>
                </a:lnTo>
                <a:lnTo>
                  <a:pt x="258946" y="262575"/>
                </a:lnTo>
                <a:cubicBezTo>
                  <a:pt x="311293" y="201094"/>
                  <a:pt x="311293" y="115134"/>
                  <a:pt x="259515" y="63331"/>
                </a:cubicBezTo>
                <a:cubicBezTo>
                  <a:pt x="204892" y="8681"/>
                  <a:pt x="116129" y="8681"/>
                  <a:pt x="61506" y="63331"/>
                </a:cubicBezTo>
                <a:lnTo>
                  <a:pt x="61506" y="63331"/>
                </a:lnTo>
                <a:close/>
                <a:moveTo>
                  <a:pt x="268049" y="395783"/>
                </a:moveTo>
                <a:cubicBezTo>
                  <a:pt x="268049" y="409446"/>
                  <a:pt x="257807" y="422539"/>
                  <a:pt x="239031" y="432786"/>
                </a:cubicBezTo>
                <a:cubicBezTo>
                  <a:pt x="214564" y="445310"/>
                  <a:pt x="187822" y="451572"/>
                  <a:pt x="160510" y="451002"/>
                </a:cubicBezTo>
                <a:cubicBezTo>
                  <a:pt x="133199" y="451572"/>
                  <a:pt x="105887" y="445310"/>
                  <a:pt x="81990" y="432786"/>
                </a:cubicBezTo>
                <a:cubicBezTo>
                  <a:pt x="63213" y="422539"/>
                  <a:pt x="52971" y="408876"/>
                  <a:pt x="52971" y="395783"/>
                </a:cubicBezTo>
                <a:cubicBezTo>
                  <a:pt x="52971" y="376997"/>
                  <a:pt x="73455" y="358781"/>
                  <a:pt x="105887" y="348534"/>
                </a:cubicBezTo>
                <a:lnTo>
                  <a:pt x="151976" y="403184"/>
                </a:lnTo>
                <a:cubicBezTo>
                  <a:pt x="155958" y="407738"/>
                  <a:pt x="162786" y="408307"/>
                  <a:pt x="167338" y="404322"/>
                </a:cubicBezTo>
                <a:cubicBezTo>
                  <a:pt x="167907" y="403753"/>
                  <a:pt x="168476" y="403753"/>
                  <a:pt x="168476" y="403184"/>
                </a:cubicBezTo>
                <a:lnTo>
                  <a:pt x="214564" y="348534"/>
                </a:lnTo>
                <a:cubicBezTo>
                  <a:pt x="247566" y="358781"/>
                  <a:pt x="268049" y="376997"/>
                  <a:pt x="268049" y="395783"/>
                </a:cubicBezTo>
                <a:lnTo>
                  <a:pt x="268049" y="395783"/>
                </a:lnTo>
                <a:close/>
                <a:moveTo>
                  <a:pt x="45005" y="276806"/>
                </a:moveTo>
                <a:lnTo>
                  <a:pt x="90525" y="330318"/>
                </a:lnTo>
                <a:cubicBezTo>
                  <a:pt x="52971" y="343980"/>
                  <a:pt x="30781" y="368458"/>
                  <a:pt x="30781" y="395783"/>
                </a:cubicBezTo>
                <a:cubicBezTo>
                  <a:pt x="30781" y="439048"/>
                  <a:pt x="87680" y="473204"/>
                  <a:pt x="160510" y="473204"/>
                </a:cubicBezTo>
                <a:cubicBezTo>
                  <a:pt x="233341" y="473204"/>
                  <a:pt x="290240" y="439048"/>
                  <a:pt x="290240" y="395783"/>
                </a:cubicBezTo>
                <a:cubicBezTo>
                  <a:pt x="290240" y="368458"/>
                  <a:pt x="267480" y="344549"/>
                  <a:pt x="230496" y="330318"/>
                </a:cubicBezTo>
                <a:lnTo>
                  <a:pt x="276015" y="276806"/>
                </a:lnTo>
                <a:cubicBezTo>
                  <a:pt x="303896" y="244358"/>
                  <a:pt x="319828" y="203371"/>
                  <a:pt x="320965" y="160676"/>
                </a:cubicBezTo>
                <a:cubicBezTo>
                  <a:pt x="322103" y="117981"/>
                  <a:pt x="305603" y="76993"/>
                  <a:pt x="275446" y="47392"/>
                </a:cubicBezTo>
                <a:cubicBezTo>
                  <a:pt x="211719" y="-15797"/>
                  <a:pt x="109301" y="-15797"/>
                  <a:pt x="45574" y="47392"/>
                </a:cubicBezTo>
                <a:cubicBezTo>
                  <a:pt x="15418" y="77563"/>
                  <a:pt x="-1083" y="118550"/>
                  <a:pt x="55" y="160676"/>
                </a:cubicBezTo>
                <a:cubicBezTo>
                  <a:pt x="1193" y="203940"/>
                  <a:pt x="17125" y="244927"/>
                  <a:pt x="45005" y="276806"/>
                </a:cubicBezTo>
                <a:close/>
              </a:path>
            </a:pathLst>
          </a:custGeom>
          <a:solidFill>
            <a:srgbClr val="1C2E46"/>
          </a:solidFill>
          <a:ln w="12700" cap="flat">
            <a:solidFill>
              <a:srgbClr val="1C2E46"/>
            </a:solidFill>
            <a:prstDash val="solid"/>
            <a:miter/>
          </a:ln>
        </p:spPr>
        <p:txBody>
          <a:bodyPr rtlCol="0" anchor="ctr"/>
          <a:lstStyle/>
          <a:p>
            <a:endParaRPr lang="en-BR"/>
          </a:p>
        </p:txBody>
      </p:sp>
      <p:sp>
        <p:nvSpPr>
          <p:cNvPr id="7" name="Freeform 6">
            <a:extLst>
              <a:ext uri="{FF2B5EF4-FFF2-40B4-BE49-F238E27FC236}">
                <a16:creationId xmlns:a16="http://schemas.microsoft.com/office/drawing/2014/main" id="{A4B7EF45-A8D1-5DBA-8ABE-1201678E6B77}"/>
              </a:ext>
            </a:extLst>
          </p:cNvPr>
          <p:cNvSpPr/>
          <p:nvPr/>
        </p:nvSpPr>
        <p:spPr>
          <a:xfrm>
            <a:off x="6117752" y="2386945"/>
            <a:ext cx="455603" cy="455477"/>
          </a:xfrm>
          <a:custGeom>
            <a:avLst/>
            <a:gdLst>
              <a:gd name="connsiteX0" fmla="*/ 32387 w 512614"/>
              <a:gd name="connsiteY0" fmla="*/ 69013 h 512472"/>
              <a:gd name="connsiteX1" fmla="*/ 47181 w 512614"/>
              <a:gd name="connsiteY1" fmla="*/ 54213 h 512472"/>
              <a:gd name="connsiteX2" fmla="*/ 135943 w 512614"/>
              <a:gd name="connsiteY2" fmla="*/ 162373 h 512472"/>
              <a:gd name="connsiteX3" fmla="*/ 129116 w 512614"/>
              <a:gd name="connsiteY3" fmla="*/ 169205 h 512472"/>
              <a:gd name="connsiteX4" fmla="*/ 126840 w 512614"/>
              <a:gd name="connsiteY4" fmla="*/ 172051 h 512472"/>
              <a:gd name="connsiteX5" fmla="*/ 142771 w 512614"/>
              <a:gd name="connsiteY5" fmla="*/ 236378 h 512472"/>
              <a:gd name="connsiteX6" fmla="*/ 203653 w 512614"/>
              <a:gd name="connsiteY6" fmla="*/ 309814 h 512472"/>
              <a:gd name="connsiteX7" fmla="*/ 277053 w 512614"/>
              <a:gd name="connsiteY7" fmla="*/ 370725 h 512472"/>
              <a:gd name="connsiteX8" fmla="*/ 341349 w 512614"/>
              <a:gd name="connsiteY8" fmla="*/ 386665 h 512472"/>
              <a:gd name="connsiteX9" fmla="*/ 344194 w 512614"/>
              <a:gd name="connsiteY9" fmla="*/ 384388 h 512472"/>
              <a:gd name="connsiteX10" fmla="*/ 351022 w 512614"/>
              <a:gd name="connsiteY10" fmla="*/ 377557 h 512472"/>
              <a:gd name="connsiteX11" fmla="*/ 459130 w 512614"/>
              <a:gd name="connsiteY11" fmla="*/ 465793 h 512472"/>
              <a:gd name="connsiteX12" fmla="*/ 443767 w 512614"/>
              <a:gd name="connsiteY12" fmla="*/ 481163 h 512472"/>
              <a:gd name="connsiteX13" fmla="*/ 312899 w 512614"/>
              <a:gd name="connsiteY13" fmla="*/ 466362 h 512472"/>
              <a:gd name="connsiteX14" fmla="*/ 159272 w 512614"/>
              <a:gd name="connsiteY14" fmla="*/ 354786 h 512472"/>
              <a:gd name="connsiteX15" fmla="*/ 47750 w 512614"/>
              <a:gd name="connsiteY15" fmla="*/ 201084 h 512472"/>
              <a:gd name="connsiteX16" fmla="*/ 32387 w 512614"/>
              <a:gd name="connsiteY16" fmla="*/ 69013 h 512472"/>
              <a:gd name="connsiteX17" fmla="*/ 93269 w 512614"/>
              <a:gd name="connsiteY17" fmla="*/ 24611 h 512472"/>
              <a:gd name="connsiteX18" fmla="*/ 67096 w 512614"/>
              <a:gd name="connsiteY18" fmla="*/ 34857 h 512472"/>
              <a:gd name="connsiteX19" fmla="*/ 64820 w 512614"/>
              <a:gd name="connsiteY19" fmla="*/ 37135 h 512472"/>
              <a:gd name="connsiteX20" fmla="*/ 153013 w 512614"/>
              <a:gd name="connsiteY20" fmla="*/ 145295 h 512472"/>
              <a:gd name="connsiteX21" fmla="*/ 160979 w 512614"/>
              <a:gd name="connsiteY21" fmla="*/ 137326 h 512472"/>
              <a:gd name="connsiteX22" fmla="*/ 163255 w 512614"/>
              <a:gd name="connsiteY22" fmla="*/ 90076 h 512472"/>
              <a:gd name="connsiteX23" fmla="*/ 118874 w 512614"/>
              <a:gd name="connsiteY23" fmla="*/ 36565 h 512472"/>
              <a:gd name="connsiteX24" fmla="*/ 93269 w 512614"/>
              <a:gd name="connsiteY24" fmla="*/ 24611 h 512472"/>
              <a:gd name="connsiteX25" fmla="*/ 422714 w 512614"/>
              <a:gd name="connsiteY25" fmla="*/ 349662 h 512472"/>
              <a:gd name="connsiteX26" fmla="*/ 375488 w 512614"/>
              <a:gd name="connsiteY26" fmla="*/ 351940 h 512472"/>
              <a:gd name="connsiteX27" fmla="*/ 367522 w 512614"/>
              <a:gd name="connsiteY27" fmla="*/ 359909 h 512472"/>
              <a:gd name="connsiteX28" fmla="*/ 475630 w 512614"/>
              <a:gd name="connsiteY28" fmla="*/ 448146 h 512472"/>
              <a:gd name="connsiteX29" fmla="*/ 477906 w 512614"/>
              <a:gd name="connsiteY29" fmla="*/ 445869 h 512472"/>
              <a:gd name="connsiteX30" fmla="*/ 477906 w 512614"/>
              <a:gd name="connsiteY30" fmla="*/ 396342 h 512472"/>
              <a:gd name="connsiteX31" fmla="*/ 475630 w 512614"/>
              <a:gd name="connsiteY31" fmla="*/ 394065 h 512472"/>
              <a:gd name="connsiteX32" fmla="*/ 422714 w 512614"/>
              <a:gd name="connsiteY32" fmla="*/ 349662 h 512472"/>
              <a:gd name="connsiteX33" fmla="*/ 141633 w 512614"/>
              <a:gd name="connsiteY33" fmla="*/ 370725 h 512472"/>
              <a:gd name="connsiteX34" fmla="*/ 302088 w 512614"/>
              <a:gd name="connsiteY34" fmla="*/ 487425 h 512472"/>
              <a:gd name="connsiteX35" fmla="*/ 401662 w 512614"/>
              <a:gd name="connsiteY35" fmla="*/ 512473 h 512472"/>
              <a:gd name="connsiteX36" fmla="*/ 455716 w 512614"/>
              <a:gd name="connsiteY36" fmla="*/ 501088 h 512472"/>
              <a:gd name="connsiteX37" fmla="*/ 459130 w 512614"/>
              <a:gd name="connsiteY37" fmla="*/ 498811 h 512472"/>
              <a:gd name="connsiteX38" fmla="*/ 495545 w 512614"/>
              <a:gd name="connsiteY38" fmla="*/ 462377 h 512472"/>
              <a:gd name="connsiteX39" fmla="*/ 495545 w 512614"/>
              <a:gd name="connsiteY39" fmla="*/ 379264 h 512472"/>
              <a:gd name="connsiteX40" fmla="*/ 491562 w 512614"/>
              <a:gd name="connsiteY40" fmla="*/ 375849 h 512472"/>
              <a:gd name="connsiteX41" fmla="*/ 438077 w 512614"/>
              <a:gd name="connsiteY41" fmla="*/ 331446 h 512472"/>
              <a:gd name="connsiteX42" fmla="*/ 358418 w 512614"/>
              <a:gd name="connsiteY42" fmla="*/ 334862 h 512472"/>
              <a:gd name="connsiteX43" fmla="*/ 328262 w 512614"/>
              <a:gd name="connsiteY43" fmla="*/ 365033 h 512472"/>
              <a:gd name="connsiteX44" fmla="*/ 289570 w 512614"/>
              <a:gd name="connsiteY44" fmla="*/ 349662 h 512472"/>
              <a:gd name="connsiteX45" fmla="*/ 220723 w 512614"/>
              <a:gd name="connsiteY45" fmla="*/ 292166 h 512472"/>
              <a:gd name="connsiteX46" fmla="*/ 163255 w 512614"/>
              <a:gd name="connsiteY46" fmla="*/ 223285 h 512472"/>
              <a:gd name="connsiteX47" fmla="*/ 147892 w 512614"/>
              <a:gd name="connsiteY47" fmla="*/ 184575 h 512472"/>
              <a:gd name="connsiteX48" fmla="*/ 178049 w 512614"/>
              <a:gd name="connsiteY48" fmla="*/ 154404 h 512472"/>
              <a:gd name="connsiteX49" fmla="*/ 181462 w 512614"/>
              <a:gd name="connsiteY49" fmla="*/ 74706 h 512472"/>
              <a:gd name="connsiteX50" fmla="*/ 137081 w 512614"/>
              <a:gd name="connsiteY50" fmla="*/ 21195 h 512472"/>
              <a:gd name="connsiteX51" fmla="*/ 94407 w 512614"/>
              <a:gd name="connsiteY51" fmla="*/ 132 h 512472"/>
              <a:gd name="connsiteX52" fmla="*/ 50026 w 512614"/>
              <a:gd name="connsiteY52" fmla="*/ 17210 h 512472"/>
              <a:gd name="connsiteX53" fmla="*/ 13610 w 512614"/>
              <a:gd name="connsiteY53" fmla="*/ 53643 h 512472"/>
              <a:gd name="connsiteX54" fmla="*/ 11335 w 512614"/>
              <a:gd name="connsiteY54" fmla="*/ 57059 h 512472"/>
              <a:gd name="connsiteX55" fmla="*/ 24990 w 512614"/>
              <a:gd name="connsiteY55" fmla="*/ 210192 h 512472"/>
              <a:gd name="connsiteX56" fmla="*/ 141633 w 512614"/>
              <a:gd name="connsiteY56" fmla="*/ 370725 h 5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2614" h="512472">
                <a:moveTo>
                  <a:pt x="32387" y="69013"/>
                </a:moveTo>
                <a:lnTo>
                  <a:pt x="47181" y="54213"/>
                </a:lnTo>
                <a:cubicBezTo>
                  <a:pt x="73354" y="88938"/>
                  <a:pt x="103511" y="125371"/>
                  <a:pt x="135943" y="162373"/>
                </a:cubicBezTo>
                <a:lnTo>
                  <a:pt x="129116" y="169205"/>
                </a:lnTo>
                <a:cubicBezTo>
                  <a:pt x="128546" y="169774"/>
                  <a:pt x="127408" y="170912"/>
                  <a:pt x="126840" y="172051"/>
                </a:cubicBezTo>
                <a:cubicBezTo>
                  <a:pt x="119443" y="186283"/>
                  <a:pt x="124563" y="207346"/>
                  <a:pt x="142771" y="236378"/>
                </a:cubicBezTo>
                <a:cubicBezTo>
                  <a:pt x="160410" y="263134"/>
                  <a:pt x="180894" y="287612"/>
                  <a:pt x="203653" y="309814"/>
                </a:cubicBezTo>
                <a:cubicBezTo>
                  <a:pt x="225844" y="332584"/>
                  <a:pt x="250310" y="353078"/>
                  <a:pt x="277053" y="370725"/>
                </a:cubicBezTo>
                <a:cubicBezTo>
                  <a:pt x="306071" y="388942"/>
                  <a:pt x="326555" y="394065"/>
                  <a:pt x="341349" y="386665"/>
                </a:cubicBezTo>
                <a:cubicBezTo>
                  <a:pt x="342487" y="386096"/>
                  <a:pt x="343624" y="385526"/>
                  <a:pt x="344194" y="384388"/>
                </a:cubicBezTo>
                <a:lnTo>
                  <a:pt x="351022" y="377557"/>
                </a:lnTo>
                <a:cubicBezTo>
                  <a:pt x="388006" y="410005"/>
                  <a:pt x="424421" y="439607"/>
                  <a:pt x="459130" y="465793"/>
                </a:cubicBezTo>
                <a:lnTo>
                  <a:pt x="443767" y="481163"/>
                </a:lnTo>
                <a:cubicBezTo>
                  <a:pt x="410766" y="495964"/>
                  <a:pt x="365246" y="490841"/>
                  <a:pt x="312899" y="466362"/>
                </a:cubicBezTo>
                <a:cubicBezTo>
                  <a:pt x="262828" y="443022"/>
                  <a:pt x="208205" y="403743"/>
                  <a:pt x="159272" y="354786"/>
                </a:cubicBezTo>
                <a:cubicBezTo>
                  <a:pt x="110339" y="305829"/>
                  <a:pt x="70509" y="251179"/>
                  <a:pt x="47750" y="201084"/>
                </a:cubicBezTo>
                <a:cubicBezTo>
                  <a:pt x="22714" y="147572"/>
                  <a:pt x="17593" y="102031"/>
                  <a:pt x="32387" y="69013"/>
                </a:cubicBezTo>
                <a:close/>
                <a:moveTo>
                  <a:pt x="93269" y="24611"/>
                </a:moveTo>
                <a:cubicBezTo>
                  <a:pt x="83596" y="24041"/>
                  <a:pt x="73924" y="27457"/>
                  <a:pt x="67096" y="34857"/>
                </a:cubicBezTo>
                <a:lnTo>
                  <a:pt x="64820" y="37135"/>
                </a:lnTo>
                <a:cubicBezTo>
                  <a:pt x="90993" y="71860"/>
                  <a:pt x="120581" y="108293"/>
                  <a:pt x="153013" y="145295"/>
                </a:cubicBezTo>
                <a:lnTo>
                  <a:pt x="160979" y="137326"/>
                </a:lnTo>
                <a:cubicBezTo>
                  <a:pt x="174066" y="124802"/>
                  <a:pt x="174635" y="104308"/>
                  <a:pt x="163255" y="90076"/>
                </a:cubicBezTo>
                <a:lnTo>
                  <a:pt x="118874" y="36565"/>
                </a:lnTo>
                <a:cubicBezTo>
                  <a:pt x="112615" y="29165"/>
                  <a:pt x="102942" y="24611"/>
                  <a:pt x="93269" y="24611"/>
                </a:cubicBezTo>
                <a:close/>
                <a:moveTo>
                  <a:pt x="422714" y="349662"/>
                </a:moveTo>
                <a:cubicBezTo>
                  <a:pt x="409058" y="337708"/>
                  <a:pt x="388575" y="338846"/>
                  <a:pt x="375488" y="351940"/>
                </a:cubicBezTo>
                <a:lnTo>
                  <a:pt x="367522" y="359909"/>
                </a:lnTo>
                <a:cubicBezTo>
                  <a:pt x="404506" y="392357"/>
                  <a:pt x="440922" y="421959"/>
                  <a:pt x="475630" y="448146"/>
                </a:cubicBezTo>
                <a:lnTo>
                  <a:pt x="477906" y="445869"/>
                </a:lnTo>
                <a:cubicBezTo>
                  <a:pt x="491562" y="432206"/>
                  <a:pt x="491562" y="410005"/>
                  <a:pt x="477906" y="396342"/>
                </a:cubicBezTo>
                <a:cubicBezTo>
                  <a:pt x="477337" y="395773"/>
                  <a:pt x="476199" y="394635"/>
                  <a:pt x="475630" y="394065"/>
                </a:cubicBezTo>
                <a:lnTo>
                  <a:pt x="422714" y="349662"/>
                </a:lnTo>
                <a:close/>
                <a:moveTo>
                  <a:pt x="141633" y="370725"/>
                </a:moveTo>
                <a:cubicBezTo>
                  <a:pt x="192273" y="421390"/>
                  <a:pt x="249741" y="462947"/>
                  <a:pt x="302088" y="487425"/>
                </a:cubicBezTo>
                <a:cubicBezTo>
                  <a:pt x="338504" y="503934"/>
                  <a:pt x="372074" y="512473"/>
                  <a:pt x="401662" y="512473"/>
                </a:cubicBezTo>
                <a:cubicBezTo>
                  <a:pt x="420438" y="512473"/>
                  <a:pt x="438646" y="509057"/>
                  <a:pt x="455716" y="501088"/>
                </a:cubicBezTo>
                <a:cubicBezTo>
                  <a:pt x="456854" y="500518"/>
                  <a:pt x="457992" y="499949"/>
                  <a:pt x="459130" y="498811"/>
                </a:cubicBezTo>
                <a:lnTo>
                  <a:pt x="495545" y="462377"/>
                </a:lnTo>
                <a:cubicBezTo>
                  <a:pt x="518304" y="439607"/>
                  <a:pt x="518304" y="402035"/>
                  <a:pt x="495545" y="379264"/>
                </a:cubicBezTo>
                <a:cubicBezTo>
                  <a:pt x="494407" y="378126"/>
                  <a:pt x="493269" y="376987"/>
                  <a:pt x="491562" y="375849"/>
                </a:cubicBezTo>
                <a:lnTo>
                  <a:pt x="438077" y="331446"/>
                </a:lnTo>
                <a:cubicBezTo>
                  <a:pt x="414748" y="311522"/>
                  <a:pt x="380040" y="313229"/>
                  <a:pt x="358418" y="334862"/>
                </a:cubicBezTo>
                <a:lnTo>
                  <a:pt x="328262" y="365033"/>
                </a:lnTo>
                <a:cubicBezTo>
                  <a:pt x="324848" y="365602"/>
                  <a:pt x="314606" y="365602"/>
                  <a:pt x="289570" y="349662"/>
                </a:cubicBezTo>
                <a:cubicBezTo>
                  <a:pt x="264535" y="333154"/>
                  <a:pt x="241206" y="313799"/>
                  <a:pt x="220723" y="292166"/>
                </a:cubicBezTo>
                <a:cubicBezTo>
                  <a:pt x="199101" y="271103"/>
                  <a:pt x="180325" y="247764"/>
                  <a:pt x="163255" y="223285"/>
                </a:cubicBezTo>
                <a:cubicBezTo>
                  <a:pt x="147323" y="198237"/>
                  <a:pt x="147323" y="187421"/>
                  <a:pt x="147892" y="184575"/>
                </a:cubicBezTo>
                <a:lnTo>
                  <a:pt x="178049" y="154404"/>
                </a:lnTo>
                <a:cubicBezTo>
                  <a:pt x="199670" y="132772"/>
                  <a:pt x="201377" y="98046"/>
                  <a:pt x="181462" y="74706"/>
                </a:cubicBezTo>
                <a:lnTo>
                  <a:pt x="137081" y="21195"/>
                </a:lnTo>
                <a:cubicBezTo>
                  <a:pt x="126840" y="8102"/>
                  <a:pt x="110908" y="701"/>
                  <a:pt x="94407" y="132"/>
                </a:cubicBezTo>
                <a:cubicBezTo>
                  <a:pt x="77907" y="-1006"/>
                  <a:pt x="61975" y="5256"/>
                  <a:pt x="50026" y="17210"/>
                </a:cubicBezTo>
                <a:lnTo>
                  <a:pt x="13610" y="53643"/>
                </a:lnTo>
                <a:cubicBezTo>
                  <a:pt x="12473" y="54782"/>
                  <a:pt x="11904" y="55920"/>
                  <a:pt x="11335" y="57059"/>
                </a:cubicBezTo>
                <a:cubicBezTo>
                  <a:pt x="-7442" y="96908"/>
                  <a:pt x="-2890" y="149850"/>
                  <a:pt x="24990" y="210192"/>
                </a:cubicBezTo>
                <a:cubicBezTo>
                  <a:pt x="49457" y="263134"/>
                  <a:pt x="90993" y="320061"/>
                  <a:pt x="141633" y="370725"/>
                </a:cubicBezTo>
                <a:close/>
              </a:path>
            </a:pathLst>
          </a:custGeom>
          <a:solidFill>
            <a:srgbClr val="1C2E46"/>
          </a:solidFill>
          <a:ln w="15875" cap="flat">
            <a:solidFill>
              <a:srgbClr val="1C2E46"/>
            </a:solidFill>
            <a:prstDash val="solid"/>
            <a:miter/>
          </a:ln>
        </p:spPr>
        <p:txBody>
          <a:bodyPr rtlCol="0" anchor="ctr"/>
          <a:lstStyle/>
          <a:p>
            <a:endParaRPr lang="en-BR"/>
          </a:p>
        </p:txBody>
      </p:sp>
      <p:sp>
        <p:nvSpPr>
          <p:cNvPr id="8" name="Freeform 7">
            <a:extLst>
              <a:ext uri="{FF2B5EF4-FFF2-40B4-BE49-F238E27FC236}">
                <a16:creationId xmlns:a16="http://schemas.microsoft.com/office/drawing/2014/main" id="{852963E6-353D-B492-1018-6AADE962E4BE}"/>
              </a:ext>
            </a:extLst>
          </p:cNvPr>
          <p:cNvSpPr/>
          <p:nvPr/>
        </p:nvSpPr>
        <p:spPr>
          <a:xfrm>
            <a:off x="6895836" y="2422164"/>
            <a:ext cx="348796" cy="392044"/>
          </a:xfrm>
          <a:custGeom>
            <a:avLst/>
            <a:gdLst>
              <a:gd name="connsiteX0" fmla="*/ 24466 w 456329"/>
              <a:gd name="connsiteY0" fmla="*/ 408165 h 512910"/>
              <a:gd name="connsiteX1" fmla="*/ 161593 w 456329"/>
              <a:gd name="connsiteY1" fmla="*/ 270971 h 512910"/>
              <a:gd name="connsiteX2" fmla="*/ 294737 w 456329"/>
              <a:gd name="connsiteY2" fmla="*/ 270971 h 512910"/>
              <a:gd name="connsiteX3" fmla="*/ 431863 w 456329"/>
              <a:gd name="connsiteY3" fmla="*/ 408165 h 512910"/>
              <a:gd name="connsiteX4" fmla="*/ 431863 w 456329"/>
              <a:gd name="connsiteY4" fmla="*/ 471354 h 512910"/>
              <a:gd name="connsiteX5" fmla="*/ 414793 w 456329"/>
              <a:gd name="connsiteY5" fmla="*/ 488432 h 512910"/>
              <a:gd name="connsiteX6" fmla="*/ 40967 w 456329"/>
              <a:gd name="connsiteY6" fmla="*/ 488432 h 512910"/>
              <a:gd name="connsiteX7" fmla="*/ 23897 w 456329"/>
              <a:gd name="connsiteY7" fmla="*/ 471354 h 512910"/>
              <a:gd name="connsiteX8" fmla="*/ 24466 w 456329"/>
              <a:gd name="connsiteY8" fmla="*/ 408165 h 512910"/>
              <a:gd name="connsiteX9" fmla="*/ 41536 w 456329"/>
              <a:gd name="connsiteY9" fmla="*/ 512910 h 512910"/>
              <a:gd name="connsiteX10" fmla="*/ 415363 w 456329"/>
              <a:gd name="connsiteY10" fmla="*/ 512910 h 512910"/>
              <a:gd name="connsiteX11" fmla="*/ 456330 w 456329"/>
              <a:gd name="connsiteY11" fmla="*/ 471923 h 512910"/>
              <a:gd name="connsiteX12" fmla="*/ 456330 w 456329"/>
              <a:gd name="connsiteY12" fmla="*/ 408734 h 512910"/>
              <a:gd name="connsiteX13" fmla="*/ 294737 w 456329"/>
              <a:gd name="connsiteY13" fmla="*/ 247062 h 512910"/>
              <a:gd name="connsiteX14" fmla="*/ 161593 w 456329"/>
              <a:gd name="connsiteY14" fmla="*/ 247062 h 512910"/>
              <a:gd name="connsiteX15" fmla="*/ 0 w 456329"/>
              <a:gd name="connsiteY15" fmla="*/ 408734 h 512910"/>
              <a:gd name="connsiteX16" fmla="*/ 0 w 456329"/>
              <a:gd name="connsiteY16" fmla="*/ 471923 h 512910"/>
              <a:gd name="connsiteX17" fmla="*/ 41536 w 456329"/>
              <a:gd name="connsiteY17" fmla="*/ 512910 h 512910"/>
              <a:gd name="connsiteX18" fmla="*/ 228734 w 456329"/>
              <a:gd name="connsiteY18" fmla="*/ 24478 h 512910"/>
              <a:gd name="connsiteX19" fmla="*/ 321479 w 456329"/>
              <a:gd name="connsiteY19" fmla="*/ 117269 h 512910"/>
              <a:gd name="connsiteX20" fmla="*/ 228734 w 456329"/>
              <a:gd name="connsiteY20" fmla="*/ 210060 h 512910"/>
              <a:gd name="connsiteX21" fmla="*/ 135988 w 456329"/>
              <a:gd name="connsiteY21" fmla="*/ 117269 h 512910"/>
              <a:gd name="connsiteX22" fmla="*/ 228734 w 456329"/>
              <a:gd name="connsiteY22" fmla="*/ 24478 h 512910"/>
              <a:gd name="connsiteX23" fmla="*/ 228734 w 456329"/>
              <a:gd name="connsiteY23" fmla="*/ 233400 h 512910"/>
              <a:gd name="connsiteX24" fmla="*/ 345377 w 456329"/>
              <a:gd name="connsiteY24" fmla="*/ 116700 h 512910"/>
              <a:gd name="connsiteX25" fmla="*/ 228734 w 456329"/>
              <a:gd name="connsiteY25" fmla="*/ 0 h 512910"/>
              <a:gd name="connsiteX26" fmla="*/ 112091 w 456329"/>
              <a:gd name="connsiteY26" fmla="*/ 116700 h 512910"/>
              <a:gd name="connsiteX27" fmla="*/ 228734 w 456329"/>
              <a:gd name="connsiteY27" fmla="*/ 233400 h 51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6329" h="512910">
                <a:moveTo>
                  <a:pt x="24466" y="408165"/>
                </a:moveTo>
                <a:cubicBezTo>
                  <a:pt x="24466" y="332452"/>
                  <a:pt x="85917" y="270971"/>
                  <a:pt x="161593" y="270971"/>
                </a:cubicBezTo>
                <a:lnTo>
                  <a:pt x="294737" y="270971"/>
                </a:lnTo>
                <a:cubicBezTo>
                  <a:pt x="370412" y="270971"/>
                  <a:pt x="431863" y="332452"/>
                  <a:pt x="431863" y="408165"/>
                </a:cubicBezTo>
                <a:lnTo>
                  <a:pt x="431863" y="471354"/>
                </a:lnTo>
                <a:cubicBezTo>
                  <a:pt x="431863" y="481031"/>
                  <a:pt x="424466" y="488432"/>
                  <a:pt x="414793" y="488432"/>
                </a:cubicBezTo>
                <a:lnTo>
                  <a:pt x="40967" y="488432"/>
                </a:lnTo>
                <a:cubicBezTo>
                  <a:pt x="31294" y="488432"/>
                  <a:pt x="23897" y="481031"/>
                  <a:pt x="23897" y="471354"/>
                </a:cubicBezTo>
                <a:cubicBezTo>
                  <a:pt x="24466" y="471923"/>
                  <a:pt x="24466" y="408165"/>
                  <a:pt x="24466" y="408165"/>
                </a:cubicBezTo>
                <a:close/>
                <a:moveTo>
                  <a:pt x="41536" y="512910"/>
                </a:moveTo>
                <a:lnTo>
                  <a:pt x="415363" y="512910"/>
                </a:lnTo>
                <a:cubicBezTo>
                  <a:pt x="438122" y="512910"/>
                  <a:pt x="456330" y="494694"/>
                  <a:pt x="456330" y="471923"/>
                </a:cubicBezTo>
                <a:lnTo>
                  <a:pt x="456330" y="408734"/>
                </a:lnTo>
                <a:cubicBezTo>
                  <a:pt x="456330" y="319928"/>
                  <a:pt x="384068" y="247631"/>
                  <a:pt x="294737" y="247062"/>
                </a:cubicBezTo>
                <a:lnTo>
                  <a:pt x="161593" y="247062"/>
                </a:lnTo>
                <a:cubicBezTo>
                  <a:pt x="72831" y="247062"/>
                  <a:pt x="569" y="319359"/>
                  <a:pt x="0" y="408734"/>
                </a:cubicBezTo>
                <a:lnTo>
                  <a:pt x="0" y="471923"/>
                </a:lnTo>
                <a:cubicBezTo>
                  <a:pt x="569" y="494124"/>
                  <a:pt x="18777" y="512910"/>
                  <a:pt x="41536" y="512910"/>
                </a:cubicBezTo>
                <a:close/>
                <a:moveTo>
                  <a:pt x="228734" y="24478"/>
                </a:moveTo>
                <a:cubicBezTo>
                  <a:pt x="279943" y="24478"/>
                  <a:pt x="321479" y="66035"/>
                  <a:pt x="321479" y="117269"/>
                </a:cubicBezTo>
                <a:cubicBezTo>
                  <a:pt x="321479" y="168503"/>
                  <a:pt x="279943" y="210060"/>
                  <a:pt x="228734" y="210060"/>
                </a:cubicBezTo>
                <a:cubicBezTo>
                  <a:pt x="177525" y="210060"/>
                  <a:pt x="135988" y="168503"/>
                  <a:pt x="135988" y="117269"/>
                </a:cubicBezTo>
                <a:cubicBezTo>
                  <a:pt x="135988" y="66035"/>
                  <a:pt x="177525" y="24478"/>
                  <a:pt x="228734" y="24478"/>
                </a:cubicBezTo>
                <a:close/>
                <a:moveTo>
                  <a:pt x="228734" y="233400"/>
                </a:moveTo>
                <a:cubicBezTo>
                  <a:pt x="293030" y="233400"/>
                  <a:pt x="345377" y="181027"/>
                  <a:pt x="345377" y="116700"/>
                </a:cubicBezTo>
                <a:cubicBezTo>
                  <a:pt x="345377" y="52373"/>
                  <a:pt x="293030" y="0"/>
                  <a:pt x="228734" y="0"/>
                </a:cubicBezTo>
                <a:cubicBezTo>
                  <a:pt x="164438" y="0"/>
                  <a:pt x="112091" y="52373"/>
                  <a:pt x="112091" y="116700"/>
                </a:cubicBezTo>
                <a:cubicBezTo>
                  <a:pt x="112091" y="181596"/>
                  <a:pt x="164438" y="233400"/>
                  <a:pt x="228734" y="233400"/>
                </a:cubicBezTo>
                <a:close/>
              </a:path>
            </a:pathLst>
          </a:custGeom>
          <a:solidFill>
            <a:srgbClr val="1C2E46"/>
          </a:solidFill>
          <a:ln w="19050" cap="flat">
            <a:solidFill>
              <a:srgbClr val="1C2E46"/>
            </a:solidFill>
            <a:prstDash val="solid"/>
            <a:miter/>
          </a:ln>
        </p:spPr>
        <p:txBody>
          <a:bodyPr rtlCol="0" anchor="ctr"/>
          <a:lstStyle/>
          <a:p>
            <a:endParaRPr lang="en-BR"/>
          </a:p>
        </p:txBody>
      </p:sp>
      <p:sp>
        <p:nvSpPr>
          <p:cNvPr id="9" name="Freeform 8">
            <a:extLst>
              <a:ext uri="{FF2B5EF4-FFF2-40B4-BE49-F238E27FC236}">
                <a16:creationId xmlns:a16="http://schemas.microsoft.com/office/drawing/2014/main" id="{28F9706A-9734-BF9D-1A83-6643E63C9DD7}"/>
              </a:ext>
            </a:extLst>
          </p:cNvPr>
          <p:cNvSpPr/>
          <p:nvPr/>
        </p:nvSpPr>
        <p:spPr>
          <a:xfrm>
            <a:off x="2974980" y="3187071"/>
            <a:ext cx="434135" cy="544759"/>
          </a:xfrm>
          <a:custGeom>
            <a:avLst/>
            <a:gdLst>
              <a:gd name="connsiteX0" fmla="*/ 78690 w 408539"/>
              <a:gd name="connsiteY0" fmla="*/ 325265 h 512640"/>
              <a:gd name="connsiteX1" fmla="*/ 25774 w 408539"/>
              <a:gd name="connsiteY1" fmla="*/ 325265 h 512640"/>
              <a:gd name="connsiteX2" fmla="*/ 52516 w 408539"/>
              <a:gd name="connsiteY2" fmla="*/ 279724 h 512640"/>
              <a:gd name="connsiteX3" fmla="*/ 105432 w 408539"/>
              <a:gd name="connsiteY3" fmla="*/ 279724 h 512640"/>
              <a:gd name="connsiteX4" fmla="*/ 78690 w 408539"/>
              <a:gd name="connsiteY4" fmla="*/ 325265 h 512640"/>
              <a:gd name="connsiteX5" fmla="*/ 177125 w 408539"/>
              <a:gd name="connsiteY5" fmla="*/ 46324 h 512640"/>
              <a:gd name="connsiteX6" fmla="*/ 174849 w 408539"/>
              <a:gd name="connsiteY6" fmla="*/ 45186 h 512640"/>
              <a:gd name="connsiteX7" fmla="*/ 128192 w 408539"/>
              <a:gd name="connsiteY7" fmla="*/ 5337 h 512640"/>
              <a:gd name="connsiteX8" fmla="*/ 111691 w 408539"/>
              <a:gd name="connsiteY8" fmla="*/ 1921 h 512640"/>
              <a:gd name="connsiteX9" fmla="*/ 106570 w 408539"/>
              <a:gd name="connsiteY9" fmla="*/ 11599 h 512640"/>
              <a:gd name="connsiteX10" fmla="*/ 106570 w 408539"/>
              <a:gd name="connsiteY10" fmla="*/ 250122 h 512640"/>
              <a:gd name="connsiteX11" fmla="*/ 40568 w 408539"/>
              <a:gd name="connsiteY11" fmla="*/ 258092 h 512640"/>
              <a:gd name="connsiteX12" fmla="*/ 5290 w 408539"/>
              <a:gd name="connsiteY12" fmla="*/ 336651 h 512640"/>
              <a:gd name="connsiteX13" fmla="*/ 47396 w 408539"/>
              <a:gd name="connsiteY13" fmla="*/ 357714 h 512640"/>
              <a:gd name="connsiteX14" fmla="*/ 91207 w 408539"/>
              <a:gd name="connsiteY14" fmla="*/ 345190 h 512640"/>
              <a:gd name="connsiteX15" fmla="*/ 131037 w 408539"/>
              <a:gd name="connsiteY15" fmla="*/ 278585 h 512640"/>
              <a:gd name="connsiteX16" fmla="*/ 131037 w 408539"/>
              <a:gd name="connsiteY16" fmla="*/ 44616 h 512640"/>
              <a:gd name="connsiteX17" fmla="*/ 165176 w 408539"/>
              <a:gd name="connsiteY17" fmla="*/ 66818 h 512640"/>
              <a:gd name="connsiteX18" fmla="*/ 187367 w 408539"/>
              <a:gd name="connsiteY18" fmla="*/ 102682 h 512640"/>
              <a:gd name="connsiteX19" fmla="*/ 200454 w 408539"/>
              <a:gd name="connsiteY19" fmla="*/ 112928 h 512640"/>
              <a:gd name="connsiteX20" fmla="*/ 210695 w 408539"/>
              <a:gd name="connsiteY20" fmla="*/ 99835 h 512640"/>
              <a:gd name="connsiteX21" fmla="*/ 210695 w 408539"/>
              <a:gd name="connsiteY21" fmla="*/ 99266 h 512640"/>
              <a:gd name="connsiteX22" fmla="*/ 177125 w 408539"/>
              <a:gd name="connsiteY22" fmla="*/ 46324 h 512640"/>
              <a:gd name="connsiteX23" fmla="*/ 357495 w 408539"/>
              <a:gd name="connsiteY23" fmla="*/ 409517 h 512640"/>
              <a:gd name="connsiteX24" fmla="*/ 323356 w 408539"/>
              <a:gd name="connsiteY24" fmla="*/ 418625 h 512640"/>
              <a:gd name="connsiteX25" fmla="*/ 304579 w 408539"/>
              <a:gd name="connsiteY25" fmla="*/ 409517 h 512640"/>
              <a:gd name="connsiteX26" fmla="*/ 331321 w 408539"/>
              <a:gd name="connsiteY26" fmla="*/ 363975 h 512640"/>
              <a:gd name="connsiteX27" fmla="*/ 384237 w 408539"/>
              <a:gd name="connsiteY27" fmla="*/ 363975 h 512640"/>
              <a:gd name="connsiteX28" fmla="*/ 385375 w 408539"/>
              <a:gd name="connsiteY28" fmla="*/ 366253 h 512640"/>
              <a:gd name="connsiteX29" fmla="*/ 385375 w 408539"/>
              <a:gd name="connsiteY29" fmla="*/ 366822 h 512640"/>
              <a:gd name="connsiteX30" fmla="*/ 385375 w 408539"/>
              <a:gd name="connsiteY30" fmla="*/ 366822 h 512640"/>
              <a:gd name="connsiteX31" fmla="*/ 357495 w 408539"/>
              <a:gd name="connsiteY31" fmla="*/ 409517 h 512640"/>
              <a:gd name="connsiteX32" fmla="*/ 357495 w 408539"/>
              <a:gd name="connsiteY32" fmla="*/ 409517 h 512640"/>
              <a:gd name="connsiteX33" fmla="*/ 229472 w 408539"/>
              <a:gd name="connsiteY33" fmla="*/ 235890 h 512640"/>
              <a:gd name="connsiteX34" fmla="*/ 229472 w 408539"/>
              <a:gd name="connsiteY34" fmla="*/ 174979 h 512640"/>
              <a:gd name="connsiteX35" fmla="*/ 384806 w 408539"/>
              <a:gd name="connsiteY35" fmla="*/ 115206 h 512640"/>
              <a:gd name="connsiteX36" fmla="*/ 384806 w 408539"/>
              <a:gd name="connsiteY36" fmla="*/ 176117 h 512640"/>
              <a:gd name="connsiteX37" fmla="*/ 229472 w 408539"/>
              <a:gd name="connsiteY37" fmla="*/ 235890 h 512640"/>
              <a:gd name="connsiteX38" fmla="*/ 178832 w 408539"/>
              <a:gd name="connsiteY38" fmla="*/ 479537 h 512640"/>
              <a:gd name="connsiteX39" fmla="*/ 144693 w 408539"/>
              <a:gd name="connsiteY39" fmla="*/ 488645 h 512640"/>
              <a:gd name="connsiteX40" fmla="*/ 125916 w 408539"/>
              <a:gd name="connsiteY40" fmla="*/ 479537 h 512640"/>
              <a:gd name="connsiteX41" fmla="*/ 127623 w 408539"/>
              <a:gd name="connsiteY41" fmla="*/ 459043 h 512640"/>
              <a:gd name="connsiteX42" fmla="*/ 152659 w 408539"/>
              <a:gd name="connsiteY42" fmla="*/ 433995 h 512640"/>
              <a:gd name="connsiteX43" fmla="*/ 205575 w 408539"/>
              <a:gd name="connsiteY43" fmla="*/ 433995 h 512640"/>
              <a:gd name="connsiteX44" fmla="*/ 205575 w 408539"/>
              <a:gd name="connsiteY44" fmla="*/ 434565 h 512640"/>
              <a:gd name="connsiteX45" fmla="*/ 205575 w 408539"/>
              <a:gd name="connsiteY45" fmla="*/ 436272 h 512640"/>
              <a:gd name="connsiteX46" fmla="*/ 206143 w 408539"/>
              <a:gd name="connsiteY46" fmla="*/ 436272 h 512640"/>
              <a:gd name="connsiteX47" fmla="*/ 178832 w 408539"/>
              <a:gd name="connsiteY47" fmla="*/ 479537 h 512640"/>
              <a:gd name="connsiteX48" fmla="*/ 178832 w 408539"/>
              <a:gd name="connsiteY48" fmla="*/ 479537 h 512640"/>
              <a:gd name="connsiteX49" fmla="*/ 403583 w 408539"/>
              <a:gd name="connsiteY49" fmla="*/ 87881 h 512640"/>
              <a:gd name="connsiteX50" fmla="*/ 392203 w 408539"/>
              <a:gd name="connsiteY50" fmla="*/ 86742 h 512640"/>
              <a:gd name="connsiteX51" fmla="*/ 212971 w 408539"/>
              <a:gd name="connsiteY51" fmla="*/ 155624 h 512640"/>
              <a:gd name="connsiteX52" fmla="*/ 205005 w 408539"/>
              <a:gd name="connsiteY52" fmla="*/ 167009 h 512640"/>
              <a:gd name="connsiteX53" fmla="*/ 205005 w 408539"/>
              <a:gd name="connsiteY53" fmla="*/ 404393 h 512640"/>
              <a:gd name="connsiteX54" fmla="*/ 140141 w 408539"/>
              <a:gd name="connsiteY54" fmla="*/ 412932 h 512640"/>
              <a:gd name="connsiteX55" fmla="*/ 105432 w 408539"/>
              <a:gd name="connsiteY55" fmla="*/ 448227 h 512640"/>
              <a:gd name="connsiteX56" fmla="*/ 119088 w 408539"/>
              <a:gd name="connsiteY56" fmla="*/ 506292 h 512640"/>
              <a:gd name="connsiteX57" fmla="*/ 142986 w 408539"/>
              <a:gd name="connsiteY57" fmla="*/ 512554 h 512640"/>
              <a:gd name="connsiteX58" fmla="*/ 146969 w 408539"/>
              <a:gd name="connsiteY58" fmla="*/ 512554 h 512640"/>
              <a:gd name="connsiteX59" fmla="*/ 190212 w 408539"/>
              <a:gd name="connsiteY59" fmla="*/ 500030 h 512640"/>
              <a:gd name="connsiteX60" fmla="*/ 228903 w 408539"/>
              <a:gd name="connsiteY60" fmla="*/ 429441 h 512640"/>
              <a:gd name="connsiteX61" fmla="*/ 228903 w 408539"/>
              <a:gd name="connsiteY61" fmla="*/ 262077 h 512640"/>
              <a:gd name="connsiteX62" fmla="*/ 384237 w 408539"/>
              <a:gd name="connsiteY62" fmla="*/ 202303 h 512640"/>
              <a:gd name="connsiteX63" fmla="*/ 384237 w 408539"/>
              <a:gd name="connsiteY63" fmla="*/ 334943 h 512640"/>
              <a:gd name="connsiteX64" fmla="*/ 318235 w 408539"/>
              <a:gd name="connsiteY64" fmla="*/ 343482 h 512640"/>
              <a:gd name="connsiteX65" fmla="*/ 282957 w 408539"/>
              <a:gd name="connsiteY65" fmla="*/ 422041 h 512640"/>
              <a:gd name="connsiteX66" fmla="*/ 321079 w 408539"/>
              <a:gd name="connsiteY66" fmla="*/ 443104 h 512640"/>
              <a:gd name="connsiteX67" fmla="*/ 325062 w 408539"/>
              <a:gd name="connsiteY67" fmla="*/ 443104 h 512640"/>
              <a:gd name="connsiteX68" fmla="*/ 368306 w 408539"/>
              <a:gd name="connsiteY68" fmla="*/ 430580 h 512640"/>
              <a:gd name="connsiteX69" fmla="*/ 407566 w 408539"/>
              <a:gd name="connsiteY69" fmla="*/ 362837 h 512640"/>
              <a:gd name="connsiteX70" fmla="*/ 407566 w 408539"/>
              <a:gd name="connsiteY70" fmla="*/ 98128 h 512640"/>
              <a:gd name="connsiteX71" fmla="*/ 403583 w 408539"/>
              <a:gd name="connsiteY71" fmla="*/ 87881 h 5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08539" h="512640">
                <a:moveTo>
                  <a:pt x="78690" y="325265"/>
                </a:moveTo>
                <a:cubicBezTo>
                  <a:pt x="55361" y="338928"/>
                  <a:pt x="32033" y="336081"/>
                  <a:pt x="25774" y="325265"/>
                </a:cubicBezTo>
                <a:cubicBezTo>
                  <a:pt x="19515" y="314449"/>
                  <a:pt x="28619" y="292817"/>
                  <a:pt x="52516" y="279724"/>
                </a:cubicBezTo>
                <a:cubicBezTo>
                  <a:pt x="75845" y="266061"/>
                  <a:pt x="99173" y="268908"/>
                  <a:pt x="105432" y="279724"/>
                </a:cubicBezTo>
                <a:cubicBezTo>
                  <a:pt x="111691" y="289971"/>
                  <a:pt x="102018" y="311603"/>
                  <a:pt x="78690" y="325265"/>
                </a:cubicBezTo>
                <a:close/>
                <a:moveTo>
                  <a:pt x="177125" y="46324"/>
                </a:moveTo>
                <a:cubicBezTo>
                  <a:pt x="176556" y="45755"/>
                  <a:pt x="175987" y="45755"/>
                  <a:pt x="174849" y="45186"/>
                </a:cubicBezTo>
                <a:cubicBezTo>
                  <a:pt x="155504" y="37216"/>
                  <a:pt x="139572" y="22984"/>
                  <a:pt x="128192" y="5337"/>
                </a:cubicBezTo>
                <a:cubicBezTo>
                  <a:pt x="124209" y="-356"/>
                  <a:pt x="116812" y="-1494"/>
                  <a:pt x="111691" y="1921"/>
                </a:cubicBezTo>
                <a:cubicBezTo>
                  <a:pt x="108277" y="4198"/>
                  <a:pt x="106570" y="7614"/>
                  <a:pt x="106570" y="11599"/>
                </a:cubicBezTo>
                <a:lnTo>
                  <a:pt x="106570" y="250122"/>
                </a:lnTo>
                <a:cubicBezTo>
                  <a:pt x="88363" y="242721"/>
                  <a:pt x="63896" y="244999"/>
                  <a:pt x="40568" y="258092"/>
                </a:cubicBezTo>
                <a:cubicBezTo>
                  <a:pt x="6428" y="277447"/>
                  <a:pt x="-8935" y="312172"/>
                  <a:pt x="5290" y="336651"/>
                </a:cubicBezTo>
                <a:cubicBezTo>
                  <a:pt x="13256" y="350882"/>
                  <a:pt x="29188" y="357714"/>
                  <a:pt x="47396" y="357714"/>
                </a:cubicBezTo>
                <a:cubicBezTo>
                  <a:pt x="62758" y="357144"/>
                  <a:pt x="77552" y="353159"/>
                  <a:pt x="91207" y="345190"/>
                </a:cubicBezTo>
                <a:cubicBezTo>
                  <a:pt x="119657" y="328681"/>
                  <a:pt x="135020" y="301356"/>
                  <a:pt x="131037" y="278585"/>
                </a:cubicBezTo>
                <a:lnTo>
                  <a:pt x="131037" y="44616"/>
                </a:lnTo>
                <a:cubicBezTo>
                  <a:pt x="141279" y="53725"/>
                  <a:pt x="152659" y="61694"/>
                  <a:pt x="165176" y="66818"/>
                </a:cubicBezTo>
                <a:cubicBezTo>
                  <a:pt x="177125" y="75357"/>
                  <a:pt x="185091" y="87881"/>
                  <a:pt x="187367" y="102682"/>
                </a:cubicBezTo>
                <a:cubicBezTo>
                  <a:pt x="187936" y="109513"/>
                  <a:pt x="194195" y="114067"/>
                  <a:pt x="200454" y="112928"/>
                </a:cubicBezTo>
                <a:cubicBezTo>
                  <a:pt x="207282" y="112359"/>
                  <a:pt x="211833" y="106097"/>
                  <a:pt x="210695" y="99835"/>
                </a:cubicBezTo>
                <a:cubicBezTo>
                  <a:pt x="210695" y="99835"/>
                  <a:pt x="210695" y="99266"/>
                  <a:pt x="210695" y="99266"/>
                </a:cubicBezTo>
                <a:cubicBezTo>
                  <a:pt x="207850" y="77634"/>
                  <a:pt x="195333" y="58279"/>
                  <a:pt x="177125" y="46324"/>
                </a:cubicBezTo>
                <a:close/>
                <a:moveTo>
                  <a:pt x="357495" y="409517"/>
                </a:moveTo>
                <a:cubicBezTo>
                  <a:pt x="347253" y="415779"/>
                  <a:pt x="335304" y="419194"/>
                  <a:pt x="323356" y="418625"/>
                </a:cubicBezTo>
                <a:cubicBezTo>
                  <a:pt x="315958" y="418625"/>
                  <a:pt x="309131" y="415210"/>
                  <a:pt x="304579" y="409517"/>
                </a:cubicBezTo>
                <a:cubicBezTo>
                  <a:pt x="298320" y="398701"/>
                  <a:pt x="307424" y="377069"/>
                  <a:pt x="331321" y="363975"/>
                </a:cubicBezTo>
                <a:cubicBezTo>
                  <a:pt x="355219" y="350882"/>
                  <a:pt x="377978" y="353159"/>
                  <a:pt x="384237" y="363975"/>
                </a:cubicBezTo>
                <a:cubicBezTo>
                  <a:pt x="384806" y="364545"/>
                  <a:pt x="384806" y="365114"/>
                  <a:pt x="385375" y="366253"/>
                </a:cubicBezTo>
                <a:lnTo>
                  <a:pt x="385375" y="366822"/>
                </a:lnTo>
                <a:lnTo>
                  <a:pt x="385375" y="366822"/>
                </a:lnTo>
                <a:cubicBezTo>
                  <a:pt x="388220" y="378207"/>
                  <a:pt x="378547" y="396993"/>
                  <a:pt x="357495" y="409517"/>
                </a:cubicBezTo>
                <a:lnTo>
                  <a:pt x="357495" y="409517"/>
                </a:lnTo>
                <a:close/>
                <a:moveTo>
                  <a:pt x="229472" y="235890"/>
                </a:moveTo>
                <a:lnTo>
                  <a:pt x="229472" y="174979"/>
                </a:lnTo>
                <a:lnTo>
                  <a:pt x="384806" y="115206"/>
                </a:lnTo>
                <a:lnTo>
                  <a:pt x="384806" y="176117"/>
                </a:lnTo>
                <a:lnTo>
                  <a:pt x="229472" y="235890"/>
                </a:lnTo>
                <a:close/>
                <a:moveTo>
                  <a:pt x="178832" y="479537"/>
                </a:moveTo>
                <a:cubicBezTo>
                  <a:pt x="168590" y="485799"/>
                  <a:pt x="156641" y="488645"/>
                  <a:pt x="144693" y="488645"/>
                </a:cubicBezTo>
                <a:cubicBezTo>
                  <a:pt x="137296" y="488645"/>
                  <a:pt x="130468" y="485229"/>
                  <a:pt x="125916" y="479537"/>
                </a:cubicBezTo>
                <a:cubicBezTo>
                  <a:pt x="123071" y="472706"/>
                  <a:pt x="123640" y="465305"/>
                  <a:pt x="127623" y="459043"/>
                </a:cubicBezTo>
                <a:cubicBezTo>
                  <a:pt x="133313" y="448227"/>
                  <a:pt x="141848" y="439688"/>
                  <a:pt x="152659" y="433995"/>
                </a:cubicBezTo>
                <a:cubicBezTo>
                  <a:pt x="175987" y="420333"/>
                  <a:pt x="199316" y="423179"/>
                  <a:pt x="205575" y="433995"/>
                </a:cubicBezTo>
                <a:cubicBezTo>
                  <a:pt x="205575" y="433995"/>
                  <a:pt x="205575" y="434565"/>
                  <a:pt x="205575" y="434565"/>
                </a:cubicBezTo>
                <a:lnTo>
                  <a:pt x="205575" y="436272"/>
                </a:lnTo>
                <a:lnTo>
                  <a:pt x="206143" y="436272"/>
                </a:lnTo>
                <a:cubicBezTo>
                  <a:pt x="210695" y="446519"/>
                  <a:pt x="201023" y="466444"/>
                  <a:pt x="178832" y="479537"/>
                </a:cubicBezTo>
                <a:lnTo>
                  <a:pt x="178832" y="479537"/>
                </a:lnTo>
                <a:close/>
                <a:moveTo>
                  <a:pt x="403583" y="87881"/>
                </a:moveTo>
                <a:cubicBezTo>
                  <a:pt x="400169" y="85604"/>
                  <a:pt x="396186" y="85034"/>
                  <a:pt x="392203" y="86742"/>
                </a:cubicBezTo>
                <a:lnTo>
                  <a:pt x="212971" y="155624"/>
                </a:lnTo>
                <a:cubicBezTo>
                  <a:pt x="208420" y="157331"/>
                  <a:pt x="205005" y="161885"/>
                  <a:pt x="205005" y="167009"/>
                </a:cubicBezTo>
                <a:lnTo>
                  <a:pt x="205005" y="404393"/>
                </a:lnTo>
                <a:cubicBezTo>
                  <a:pt x="187367" y="396993"/>
                  <a:pt x="162900" y="399839"/>
                  <a:pt x="140141" y="412932"/>
                </a:cubicBezTo>
                <a:cubicBezTo>
                  <a:pt x="125347" y="420902"/>
                  <a:pt x="113398" y="433426"/>
                  <a:pt x="105432" y="448227"/>
                </a:cubicBezTo>
                <a:cubicBezTo>
                  <a:pt x="92915" y="468151"/>
                  <a:pt x="99173" y="493768"/>
                  <a:pt x="119088" y="506292"/>
                </a:cubicBezTo>
                <a:cubicBezTo>
                  <a:pt x="125916" y="510847"/>
                  <a:pt x="134451" y="513124"/>
                  <a:pt x="142986" y="512554"/>
                </a:cubicBezTo>
                <a:cubicBezTo>
                  <a:pt x="144124" y="512554"/>
                  <a:pt x="145831" y="512554"/>
                  <a:pt x="146969" y="512554"/>
                </a:cubicBezTo>
                <a:cubicBezTo>
                  <a:pt x="162331" y="511985"/>
                  <a:pt x="177125" y="508000"/>
                  <a:pt x="190212" y="500030"/>
                </a:cubicBezTo>
                <a:cubicBezTo>
                  <a:pt x="220368" y="482383"/>
                  <a:pt x="236300" y="452781"/>
                  <a:pt x="228903" y="429441"/>
                </a:cubicBezTo>
                <a:lnTo>
                  <a:pt x="228903" y="262077"/>
                </a:lnTo>
                <a:lnTo>
                  <a:pt x="384237" y="202303"/>
                </a:lnTo>
                <a:lnTo>
                  <a:pt x="384237" y="334943"/>
                </a:lnTo>
                <a:cubicBezTo>
                  <a:pt x="366030" y="327542"/>
                  <a:pt x="341563" y="329819"/>
                  <a:pt x="318235" y="343482"/>
                </a:cubicBezTo>
                <a:cubicBezTo>
                  <a:pt x="284095" y="362837"/>
                  <a:pt x="268732" y="397562"/>
                  <a:pt x="282957" y="422041"/>
                </a:cubicBezTo>
                <a:cubicBezTo>
                  <a:pt x="291492" y="435134"/>
                  <a:pt x="305717" y="443104"/>
                  <a:pt x="321079" y="443104"/>
                </a:cubicBezTo>
                <a:cubicBezTo>
                  <a:pt x="322218" y="443104"/>
                  <a:pt x="323924" y="443104"/>
                  <a:pt x="325062" y="443104"/>
                </a:cubicBezTo>
                <a:cubicBezTo>
                  <a:pt x="340425" y="442534"/>
                  <a:pt x="355219" y="438550"/>
                  <a:pt x="368306" y="430580"/>
                </a:cubicBezTo>
                <a:cubicBezTo>
                  <a:pt x="397324" y="413502"/>
                  <a:pt x="412687" y="385608"/>
                  <a:pt x="407566" y="362837"/>
                </a:cubicBezTo>
                <a:lnTo>
                  <a:pt x="407566" y="98128"/>
                </a:lnTo>
                <a:cubicBezTo>
                  <a:pt x="408704" y="94143"/>
                  <a:pt x="406997" y="90158"/>
                  <a:pt x="403583" y="87881"/>
                </a:cubicBezTo>
                <a:close/>
              </a:path>
            </a:pathLst>
          </a:custGeom>
          <a:solidFill>
            <a:srgbClr val="1C2E46"/>
          </a:solidFill>
          <a:ln w="9525" cap="flat">
            <a:solidFill>
              <a:srgbClr val="1C2E46"/>
            </a:solidFill>
            <a:prstDash val="solid"/>
            <a:miter/>
          </a:ln>
        </p:spPr>
        <p:txBody>
          <a:bodyPr rtlCol="0" anchor="ctr"/>
          <a:lstStyle/>
          <a:p>
            <a:endParaRPr lang="en-BR"/>
          </a:p>
        </p:txBody>
      </p:sp>
      <p:sp>
        <p:nvSpPr>
          <p:cNvPr id="10" name="Freeform 9">
            <a:extLst>
              <a:ext uri="{FF2B5EF4-FFF2-40B4-BE49-F238E27FC236}">
                <a16:creationId xmlns:a16="http://schemas.microsoft.com/office/drawing/2014/main" id="{9C9C85E0-4A79-F9B8-E206-EAC61AB72318}"/>
              </a:ext>
            </a:extLst>
          </p:cNvPr>
          <p:cNvSpPr/>
          <p:nvPr/>
        </p:nvSpPr>
        <p:spPr>
          <a:xfrm>
            <a:off x="9465289" y="2403249"/>
            <a:ext cx="512090" cy="438905"/>
          </a:xfrm>
          <a:custGeom>
            <a:avLst/>
            <a:gdLst>
              <a:gd name="connsiteX0" fmla="*/ 480796 w 512090"/>
              <a:gd name="connsiteY0" fmla="*/ 414427 h 438905"/>
              <a:gd name="connsiteX1" fmla="*/ 389758 w 512090"/>
              <a:gd name="connsiteY1" fmla="*/ 414427 h 438905"/>
              <a:gd name="connsiteX2" fmla="*/ 389758 w 512090"/>
              <a:gd name="connsiteY2" fmla="*/ 352946 h 438905"/>
              <a:gd name="connsiteX3" fmla="*/ 487624 w 512090"/>
              <a:gd name="connsiteY3" fmla="*/ 352946 h 438905"/>
              <a:gd name="connsiteX4" fmla="*/ 487624 w 512090"/>
              <a:gd name="connsiteY4" fmla="*/ 407596 h 438905"/>
              <a:gd name="connsiteX5" fmla="*/ 480796 w 512090"/>
              <a:gd name="connsiteY5" fmla="*/ 414427 h 438905"/>
              <a:gd name="connsiteX6" fmla="*/ 23897 w 512090"/>
              <a:gd name="connsiteY6" fmla="*/ 407596 h 438905"/>
              <a:gd name="connsiteX7" fmla="*/ 23897 w 512090"/>
              <a:gd name="connsiteY7" fmla="*/ 352946 h 438905"/>
              <a:gd name="connsiteX8" fmla="*/ 121763 w 512090"/>
              <a:gd name="connsiteY8" fmla="*/ 352946 h 438905"/>
              <a:gd name="connsiteX9" fmla="*/ 121763 w 512090"/>
              <a:gd name="connsiteY9" fmla="*/ 414427 h 438905"/>
              <a:gd name="connsiteX10" fmla="*/ 30725 w 512090"/>
              <a:gd name="connsiteY10" fmla="*/ 414427 h 438905"/>
              <a:gd name="connsiteX11" fmla="*/ 23897 w 512090"/>
              <a:gd name="connsiteY11" fmla="*/ 407596 h 438905"/>
              <a:gd name="connsiteX12" fmla="*/ 23897 w 512090"/>
              <a:gd name="connsiteY12" fmla="*/ 407596 h 438905"/>
              <a:gd name="connsiteX13" fmla="*/ 389758 w 512090"/>
              <a:gd name="connsiteY13" fmla="*/ 243077 h 438905"/>
              <a:gd name="connsiteX14" fmla="*/ 389758 w 512090"/>
              <a:gd name="connsiteY14" fmla="*/ 181596 h 438905"/>
              <a:gd name="connsiteX15" fmla="*/ 487624 w 512090"/>
              <a:gd name="connsiteY15" fmla="*/ 181596 h 438905"/>
              <a:gd name="connsiteX16" fmla="*/ 487624 w 512090"/>
              <a:gd name="connsiteY16" fmla="*/ 243077 h 438905"/>
              <a:gd name="connsiteX17" fmla="*/ 389758 w 512090"/>
              <a:gd name="connsiteY17" fmla="*/ 243077 h 438905"/>
              <a:gd name="connsiteX18" fmla="*/ 389758 w 512090"/>
              <a:gd name="connsiteY18" fmla="*/ 266986 h 438905"/>
              <a:gd name="connsiteX19" fmla="*/ 487624 w 512090"/>
              <a:gd name="connsiteY19" fmla="*/ 266986 h 438905"/>
              <a:gd name="connsiteX20" fmla="*/ 487624 w 512090"/>
              <a:gd name="connsiteY20" fmla="*/ 328467 h 438905"/>
              <a:gd name="connsiteX21" fmla="*/ 389758 w 512090"/>
              <a:gd name="connsiteY21" fmla="*/ 328467 h 438905"/>
              <a:gd name="connsiteX22" fmla="*/ 389758 w 512090"/>
              <a:gd name="connsiteY22" fmla="*/ 266986 h 438905"/>
              <a:gd name="connsiteX23" fmla="*/ 389758 w 512090"/>
              <a:gd name="connsiteY23" fmla="*/ 266986 h 438905"/>
              <a:gd name="connsiteX24" fmla="*/ 267425 w 512090"/>
              <a:gd name="connsiteY24" fmla="*/ 329037 h 438905"/>
              <a:gd name="connsiteX25" fmla="*/ 267425 w 512090"/>
              <a:gd name="connsiteY25" fmla="*/ 267556 h 438905"/>
              <a:gd name="connsiteX26" fmla="*/ 365291 w 512090"/>
              <a:gd name="connsiteY26" fmla="*/ 267556 h 438905"/>
              <a:gd name="connsiteX27" fmla="*/ 365291 w 512090"/>
              <a:gd name="connsiteY27" fmla="*/ 329037 h 438905"/>
              <a:gd name="connsiteX28" fmla="*/ 267425 w 512090"/>
              <a:gd name="connsiteY28" fmla="*/ 329037 h 438905"/>
              <a:gd name="connsiteX29" fmla="*/ 267425 w 512090"/>
              <a:gd name="connsiteY29" fmla="*/ 352946 h 438905"/>
              <a:gd name="connsiteX30" fmla="*/ 365291 w 512090"/>
              <a:gd name="connsiteY30" fmla="*/ 352946 h 438905"/>
              <a:gd name="connsiteX31" fmla="*/ 365291 w 512090"/>
              <a:gd name="connsiteY31" fmla="*/ 414427 h 438905"/>
              <a:gd name="connsiteX32" fmla="*/ 267425 w 512090"/>
              <a:gd name="connsiteY32" fmla="*/ 414427 h 438905"/>
              <a:gd name="connsiteX33" fmla="*/ 267425 w 512090"/>
              <a:gd name="connsiteY33" fmla="*/ 352946 h 438905"/>
              <a:gd name="connsiteX34" fmla="*/ 243527 w 512090"/>
              <a:gd name="connsiteY34" fmla="*/ 352946 h 438905"/>
              <a:gd name="connsiteX35" fmla="*/ 243527 w 512090"/>
              <a:gd name="connsiteY35" fmla="*/ 414427 h 438905"/>
              <a:gd name="connsiteX36" fmla="*/ 145661 w 512090"/>
              <a:gd name="connsiteY36" fmla="*/ 414427 h 438905"/>
              <a:gd name="connsiteX37" fmla="*/ 145661 w 512090"/>
              <a:gd name="connsiteY37" fmla="*/ 352946 h 438905"/>
              <a:gd name="connsiteX38" fmla="*/ 243527 w 512090"/>
              <a:gd name="connsiteY38" fmla="*/ 352946 h 438905"/>
              <a:gd name="connsiteX39" fmla="*/ 145661 w 512090"/>
              <a:gd name="connsiteY39" fmla="*/ 266986 h 438905"/>
              <a:gd name="connsiteX40" fmla="*/ 243527 w 512090"/>
              <a:gd name="connsiteY40" fmla="*/ 266986 h 438905"/>
              <a:gd name="connsiteX41" fmla="*/ 243527 w 512090"/>
              <a:gd name="connsiteY41" fmla="*/ 328467 h 438905"/>
              <a:gd name="connsiteX42" fmla="*/ 145661 w 512090"/>
              <a:gd name="connsiteY42" fmla="*/ 328467 h 438905"/>
              <a:gd name="connsiteX43" fmla="*/ 145661 w 512090"/>
              <a:gd name="connsiteY43" fmla="*/ 266986 h 438905"/>
              <a:gd name="connsiteX44" fmla="*/ 121763 w 512090"/>
              <a:gd name="connsiteY44" fmla="*/ 266986 h 438905"/>
              <a:gd name="connsiteX45" fmla="*/ 121763 w 512090"/>
              <a:gd name="connsiteY45" fmla="*/ 328467 h 438905"/>
              <a:gd name="connsiteX46" fmla="*/ 23897 w 512090"/>
              <a:gd name="connsiteY46" fmla="*/ 328467 h 438905"/>
              <a:gd name="connsiteX47" fmla="*/ 23897 w 512090"/>
              <a:gd name="connsiteY47" fmla="*/ 266986 h 438905"/>
              <a:gd name="connsiteX48" fmla="*/ 121763 w 512090"/>
              <a:gd name="connsiteY48" fmla="*/ 266986 h 438905"/>
              <a:gd name="connsiteX49" fmla="*/ 121763 w 512090"/>
              <a:gd name="connsiteY49" fmla="*/ 243077 h 438905"/>
              <a:gd name="connsiteX50" fmla="*/ 23897 w 512090"/>
              <a:gd name="connsiteY50" fmla="*/ 243077 h 438905"/>
              <a:gd name="connsiteX51" fmla="*/ 23897 w 512090"/>
              <a:gd name="connsiteY51" fmla="*/ 181596 h 438905"/>
              <a:gd name="connsiteX52" fmla="*/ 121763 w 512090"/>
              <a:gd name="connsiteY52" fmla="*/ 181596 h 438905"/>
              <a:gd name="connsiteX53" fmla="*/ 121763 w 512090"/>
              <a:gd name="connsiteY53" fmla="*/ 243077 h 438905"/>
              <a:gd name="connsiteX54" fmla="*/ 121763 w 512090"/>
              <a:gd name="connsiteY54" fmla="*/ 243077 h 438905"/>
              <a:gd name="connsiteX55" fmla="*/ 243527 w 512090"/>
              <a:gd name="connsiteY55" fmla="*/ 243077 h 438905"/>
              <a:gd name="connsiteX56" fmla="*/ 145661 w 512090"/>
              <a:gd name="connsiteY56" fmla="*/ 243077 h 438905"/>
              <a:gd name="connsiteX57" fmla="*/ 145661 w 512090"/>
              <a:gd name="connsiteY57" fmla="*/ 181596 h 438905"/>
              <a:gd name="connsiteX58" fmla="*/ 243527 w 512090"/>
              <a:gd name="connsiteY58" fmla="*/ 181596 h 438905"/>
              <a:gd name="connsiteX59" fmla="*/ 243527 w 512090"/>
              <a:gd name="connsiteY59" fmla="*/ 243077 h 438905"/>
              <a:gd name="connsiteX60" fmla="*/ 243527 w 512090"/>
              <a:gd name="connsiteY60" fmla="*/ 243077 h 438905"/>
              <a:gd name="connsiteX61" fmla="*/ 365860 w 512090"/>
              <a:gd name="connsiteY61" fmla="*/ 181596 h 438905"/>
              <a:gd name="connsiteX62" fmla="*/ 365860 w 512090"/>
              <a:gd name="connsiteY62" fmla="*/ 243077 h 438905"/>
              <a:gd name="connsiteX63" fmla="*/ 267994 w 512090"/>
              <a:gd name="connsiteY63" fmla="*/ 243077 h 438905"/>
              <a:gd name="connsiteX64" fmla="*/ 267994 w 512090"/>
              <a:gd name="connsiteY64" fmla="*/ 181596 h 438905"/>
              <a:gd name="connsiteX65" fmla="*/ 365860 w 512090"/>
              <a:gd name="connsiteY65" fmla="*/ 181596 h 438905"/>
              <a:gd name="connsiteX66" fmla="*/ 30725 w 512090"/>
              <a:gd name="connsiteY66" fmla="*/ 70589 h 438905"/>
              <a:gd name="connsiteX67" fmla="*/ 75675 w 512090"/>
              <a:gd name="connsiteY67" fmla="*/ 70589 h 438905"/>
              <a:gd name="connsiteX68" fmla="*/ 75675 w 512090"/>
              <a:gd name="connsiteY68" fmla="*/ 78559 h 438905"/>
              <a:gd name="connsiteX69" fmla="*/ 113798 w 512090"/>
              <a:gd name="connsiteY69" fmla="*/ 117838 h 438905"/>
              <a:gd name="connsiteX70" fmla="*/ 153058 w 512090"/>
              <a:gd name="connsiteY70" fmla="*/ 79697 h 438905"/>
              <a:gd name="connsiteX71" fmla="*/ 153058 w 512090"/>
              <a:gd name="connsiteY71" fmla="*/ 78559 h 438905"/>
              <a:gd name="connsiteX72" fmla="*/ 153058 w 512090"/>
              <a:gd name="connsiteY72" fmla="*/ 70589 h 438905"/>
              <a:gd name="connsiteX73" fmla="*/ 357894 w 512090"/>
              <a:gd name="connsiteY73" fmla="*/ 70589 h 438905"/>
              <a:gd name="connsiteX74" fmla="*/ 357894 w 512090"/>
              <a:gd name="connsiteY74" fmla="*/ 78559 h 438905"/>
              <a:gd name="connsiteX75" fmla="*/ 396586 w 512090"/>
              <a:gd name="connsiteY75" fmla="*/ 117269 h 438905"/>
              <a:gd name="connsiteX76" fmla="*/ 435277 w 512090"/>
              <a:gd name="connsiteY76" fmla="*/ 78559 h 438905"/>
              <a:gd name="connsiteX77" fmla="*/ 435277 w 512090"/>
              <a:gd name="connsiteY77" fmla="*/ 70589 h 438905"/>
              <a:gd name="connsiteX78" fmla="*/ 480227 w 512090"/>
              <a:gd name="connsiteY78" fmla="*/ 70589 h 438905"/>
              <a:gd name="connsiteX79" fmla="*/ 487055 w 512090"/>
              <a:gd name="connsiteY79" fmla="*/ 77420 h 438905"/>
              <a:gd name="connsiteX80" fmla="*/ 487055 w 512090"/>
              <a:gd name="connsiteY80" fmla="*/ 157118 h 438905"/>
              <a:gd name="connsiteX81" fmla="*/ 22760 w 512090"/>
              <a:gd name="connsiteY81" fmla="*/ 157118 h 438905"/>
              <a:gd name="connsiteX82" fmla="*/ 22760 w 512090"/>
              <a:gd name="connsiteY82" fmla="*/ 77420 h 438905"/>
              <a:gd name="connsiteX83" fmla="*/ 30725 w 512090"/>
              <a:gd name="connsiteY83" fmla="*/ 70589 h 438905"/>
              <a:gd name="connsiteX84" fmla="*/ 99573 w 512090"/>
              <a:gd name="connsiteY84" fmla="*/ 38710 h 438905"/>
              <a:gd name="connsiteX85" fmla="*/ 99573 w 512090"/>
              <a:gd name="connsiteY85" fmla="*/ 77990 h 438905"/>
              <a:gd name="connsiteX86" fmla="*/ 114367 w 512090"/>
              <a:gd name="connsiteY86" fmla="*/ 92791 h 438905"/>
              <a:gd name="connsiteX87" fmla="*/ 129160 w 512090"/>
              <a:gd name="connsiteY87" fmla="*/ 77990 h 438905"/>
              <a:gd name="connsiteX88" fmla="*/ 129160 w 512090"/>
              <a:gd name="connsiteY88" fmla="*/ 38710 h 438905"/>
              <a:gd name="connsiteX89" fmla="*/ 114367 w 512090"/>
              <a:gd name="connsiteY89" fmla="*/ 23909 h 438905"/>
              <a:gd name="connsiteX90" fmla="*/ 99573 w 512090"/>
              <a:gd name="connsiteY90" fmla="*/ 38710 h 438905"/>
              <a:gd name="connsiteX91" fmla="*/ 382361 w 512090"/>
              <a:gd name="connsiteY91" fmla="*/ 38710 h 438905"/>
              <a:gd name="connsiteX92" fmla="*/ 382361 w 512090"/>
              <a:gd name="connsiteY92" fmla="*/ 77990 h 438905"/>
              <a:gd name="connsiteX93" fmla="*/ 397154 w 512090"/>
              <a:gd name="connsiteY93" fmla="*/ 92791 h 438905"/>
              <a:gd name="connsiteX94" fmla="*/ 411948 w 512090"/>
              <a:gd name="connsiteY94" fmla="*/ 77990 h 438905"/>
              <a:gd name="connsiteX95" fmla="*/ 411948 w 512090"/>
              <a:gd name="connsiteY95" fmla="*/ 77990 h 438905"/>
              <a:gd name="connsiteX96" fmla="*/ 411948 w 512090"/>
              <a:gd name="connsiteY96" fmla="*/ 38710 h 438905"/>
              <a:gd name="connsiteX97" fmla="*/ 397154 w 512090"/>
              <a:gd name="connsiteY97" fmla="*/ 23909 h 438905"/>
              <a:gd name="connsiteX98" fmla="*/ 382361 w 512090"/>
              <a:gd name="connsiteY98" fmla="*/ 38710 h 438905"/>
              <a:gd name="connsiteX99" fmla="*/ 480796 w 512090"/>
              <a:gd name="connsiteY99" fmla="*/ 46680 h 438905"/>
              <a:gd name="connsiteX100" fmla="*/ 435846 w 512090"/>
              <a:gd name="connsiteY100" fmla="*/ 46680 h 438905"/>
              <a:gd name="connsiteX101" fmla="*/ 435846 w 512090"/>
              <a:gd name="connsiteY101" fmla="*/ 38710 h 438905"/>
              <a:gd name="connsiteX102" fmla="*/ 397154 w 512090"/>
              <a:gd name="connsiteY102" fmla="*/ 0 h 438905"/>
              <a:gd name="connsiteX103" fmla="*/ 358464 w 512090"/>
              <a:gd name="connsiteY103" fmla="*/ 38710 h 438905"/>
              <a:gd name="connsiteX104" fmla="*/ 358464 w 512090"/>
              <a:gd name="connsiteY104" fmla="*/ 46680 h 438905"/>
              <a:gd name="connsiteX105" fmla="*/ 153627 w 512090"/>
              <a:gd name="connsiteY105" fmla="*/ 46680 h 438905"/>
              <a:gd name="connsiteX106" fmla="*/ 153627 w 512090"/>
              <a:gd name="connsiteY106" fmla="*/ 38710 h 438905"/>
              <a:gd name="connsiteX107" fmla="*/ 114367 w 512090"/>
              <a:gd name="connsiteY107" fmla="*/ 569 h 438905"/>
              <a:gd name="connsiteX108" fmla="*/ 76244 w 512090"/>
              <a:gd name="connsiteY108" fmla="*/ 38710 h 438905"/>
              <a:gd name="connsiteX109" fmla="*/ 76244 w 512090"/>
              <a:gd name="connsiteY109" fmla="*/ 46680 h 438905"/>
              <a:gd name="connsiteX110" fmla="*/ 31294 w 512090"/>
              <a:gd name="connsiteY110" fmla="*/ 46680 h 438905"/>
              <a:gd name="connsiteX111" fmla="*/ 0 w 512090"/>
              <a:gd name="connsiteY111" fmla="*/ 77990 h 438905"/>
              <a:gd name="connsiteX112" fmla="*/ 0 w 512090"/>
              <a:gd name="connsiteY112" fmla="*/ 408165 h 438905"/>
              <a:gd name="connsiteX113" fmla="*/ 31294 w 512090"/>
              <a:gd name="connsiteY113" fmla="*/ 438905 h 438905"/>
              <a:gd name="connsiteX114" fmla="*/ 481365 w 512090"/>
              <a:gd name="connsiteY114" fmla="*/ 438905 h 438905"/>
              <a:gd name="connsiteX115" fmla="*/ 512091 w 512090"/>
              <a:gd name="connsiteY115" fmla="*/ 408165 h 438905"/>
              <a:gd name="connsiteX116" fmla="*/ 512091 w 512090"/>
              <a:gd name="connsiteY116" fmla="*/ 77990 h 438905"/>
              <a:gd name="connsiteX117" fmla="*/ 480796 w 512090"/>
              <a:gd name="connsiteY117" fmla="*/ 46680 h 4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2090" h="438905">
                <a:moveTo>
                  <a:pt x="480796" y="414427"/>
                </a:moveTo>
                <a:lnTo>
                  <a:pt x="389758" y="414427"/>
                </a:lnTo>
                <a:lnTo>
                  <a:pt x="389758" y="352946"/>
                </a:lnTo>
                <a:lnTo>
                  <a:pt x="487624" y="352946"/>
                </a:lnTo>
                <a:lnTo>
                  <a:pt x="487624" y="407596"/>
                </a:lnTo>
                <a:cubicBezTo>
                  <a:pt x="487624" y="411581"/>
                  <a:pt x="484779" y="414427"/>
                  <a:pt x="480796" y="414427"/>
                </a:cubicBezTo>
                <a:close/>
                <a:moveTo>
                  <a:pt x="23897" y="407596"/>
                </a:moveTo>
                <a:lnTo>
                  <a:pt x="23897" y="352946"/>
                </a:lnTo>
                <a:lnTo>
                  <a:pt x="121763" y="352946"/>
                </a:lnTo>
                <a:lnTo>
                  <a:pt x="121763" y="414427"/>
                </a:lnTo>
                <a:lnTo>
                  <a:pt x="30725" y="414427"/>
                </a:lnTo>
                <a:cubicBezTo>
                  <a:pt x="26742" y="414427"/>
                  <a:pt x="23897" y="411581"/>
                  <a:pt x="23897" y="407596"/>
                </a:cubicBezTo>
                <a:lnTo>
                  <a:pt x="23897" y="407596"/>
                </a:lnTo>
                <a:close/>
                <a:moveTo>
                  <a:pt x="389758" y="243077"/>
                </a:moveTo>
                <a:lnTo>
                  <a:pt x="389758" y="181596"/>
                </a:lnTo>
                <a:lnTo>
                  <a:pt x="487624" y="181596"/>
                </a:lnTo>
                <a:lnTo>
                  <a:pt x="487624" y="243077"/>
                </a:lnTo>
                <a:lnTo>
                  <a:pt x="389758" y="243077"/>
                </a:lnTo>
                <a:close/>
                <a:moveTo>
                  <a:pt x="389758" y="266986"/>
                </a:moveTo>
                <a:lnTo>
                  <a:pt x="487624" y="266986"/>
                </a:lnTo>
                <a:lnTo>
                  <a:pt x="487624" y="328467"/>
                </a:lnTo>
                <a:lnTo>
                  <a:pt x="389758" y="328467"/>
                </a:lnTo>
                <a:lnTo>
                  <a:pt x="389758" y="266986"/>
                </a:lnTo>
                <a:lnTo>
                  <a:pt x="389758" y="266986"/>
                </a:lnTo>
                <a:close/>
                <a:moveTo>
                  <a:pt x="267425" y="329037"/>
                </a:moveTo>
                <a:lnTo>
                  <a:pt x="267425" y="267556"/>
                </a:lnTo>
                <a:lnTo>
                  <a:pt x="365291" y="267556"/>
                </a:lnTo>
                <a:lnTo>
                  <a:pt x="365291" y="329037"/>
                </a:lnTo>
                <a:lnTo>
                  <a:pt x="267425" y="329037"/>
                </a:lnTo>
                <a:close/>
                <a:moveTo>
                  <a:pt x="267425" y="352946"/>
                </a:moveTo>
                <a:lnTo>
                  <a:pt x="365291" y="352946"/>
                </a:lnTo>
                <a:lnTo>
                  <a:pt x="365291" y="414427"/>
                </a:lnTo>
                <a:lnTo>
                  <a:pt x="267425" y="414427"/>
                </a:lnTo>
                <a:cubicBezTo>
                  <a:pt x="267425" y="414427"/>
                  <a:pt x="267425" y="352946"/>
                  <a:pt x="267425" y="352946"/>
                </a:cubicBezTo>
                <a:close/>
                <a:moveTo>
                  <a:pt x="243527" y="352946"/>
                </a:moveTo>
                <a:lnTo>
                  <a:pt x="243527" y="414427"/>
                </a:lnTo>
                <a:lnTo>
                  <a:pt x="145661" y="414427"/>
                </a:lnTo>
                <a:lnTo>
                  <a:pt x="145661" y="352946"/>
                </a:lnTo>
                <a:lnTo>
                  <a:pt x="243527" y="352946"/>
                </a:lnTo>
                <a:close/>
                <a:moveTo>
                  <a:pt x="145661" y="266986"/>
                </a:moveTo>
                <a:lnTo>
                  <a:pt x="243527" y="266986"/>
                </a:lnTo>
                <a:lnTo>
                  <a:pt x="243527" y="328467"/>
                </a:lnTo>
                <a:lnTo>
                  <a:pt x="145661" y="328467"/>
                </a:lnTo>
                <a:lnTo>
                  <a:pt x="145661" y="266986"/>
                </a:lnTo>
                <a:close/>
                <a:moveTo>
                  <a:pt x="121763" y="266986"/>
                </a:moveTo>
                <a:lnTo>
                  <a:pt x="121763" y="328467"/>
                </a:lnTo>
                <a:lnTo>
                  <a:pt x="23897" y="328467"/>
                </a:lnTo>
                <a:lnTo>
                  <a:pt x="23897" y="266986"/>
                </a:lnTo>
                <a:lnTo>
                  <a:pt x="121763" y="266986"/>
                </a:lnTo>
                <a:close/>
                <a:moveTo>
                  <a:pt x="121763" y="243077"/>
                </a:moveTo>
                <a:lnTo>
                  <a:pt x="23897" y="243077"/>
                </a:lnTo>
                <a:lnTo>
                  <a:pt x="23897" y="181596"/>
                </a:lnTo>
                <a:lnTo>
                  <a:pt x="121763" y="181596"/>
                </a:lnTo>
                <a:lnTo>
                  <a:pt x="121763" y="243077"/>
                </a:lnTo>
                <a:lnTo>
                  <a:pt x="121763" y="243077"/>
                </a:lnTo>
                <a:close/>
                <a:moveTo>
                  <a:pt x="243527" y="243077"/>
                </a:moveTo>
                <a:lnTo>
                  <a:pt x="145661" y="243077"/>
                </a:lnTo>
                <a:lnTo>
                  <a:pt x="145661" y="181596"/>
                </a:lnTo>
                <a:lnTo>
                  <a:pt x="243527" y="181596"/>
                </a:lnTo>
                <a:lnTo>
                  <a:pt x="243527" y="243077"/>
                </a:lnTo>
                <a:lnTo>
                  <a:pt x="243527" y="243077"/>
                </a:lnTo>
                <a:close/>
                <a:moveTo>
                  <a:pt x="365860" y="181596"/>
                </a:moveTo>
                <a:lnTo>
                  <a:pt x="365860" y="243077"/>
                </a:lnTo>
                <a:lnTo>
                  <a:pt x="267994" y="243077"/>
                </a:lnTo>
                <a:lnTo>
                  <a:pt x="267994" y="181596"/>
                </a:lnTo>
                <a:lnTo>
                  <a:pt x="365860" y="181596"/>
                </a:lnTo>
                <a:close/>
                <a:moveTo>
                  <a:pt x="30725" y="70589"/>
                </a:moveTo>
                <a:lnTo>
                  <a:pt x="75675" y="70589"/>
                </a:lnTo>
                <a:lnTo>
                  <a:pt x="75675" y="78559"/>
                </a:lnTo>
                <a:cubicBezTo>
                  <a:pt x="75675" y="100191"/>
                  <a:pt x="92745" y="117838"/>
                  <a:pt x="113798" y="117838"/>
                </a:cubicBezTo>
                <a:cubicBezTo>
                  <a:pt x="135419" y="117838"/>
                  <a:pt x="153058" y="100760"/>
                  <a:pt x="153058" y="79697"/>
                </a:cubicBezTo>
                <a:cubicBezTo>
                  <a:pt x="153058" y="79128"/>
                  <a:pt x="153058" y="79128"/>
                  <a:pt x="153058" y="78559"/>
                </a:cubicBezTo>
                <a:lnTo>
                  <a:pt x="153058" y="70589"/>
                </a:lnTo>
                <a:lnTo>
                  <a:pt x="357894" y="70589"/>
                </a:lnTo>
                <a:lnTo>
                  <a:pt x="357894" y="78559"/>
                </a:lnTo>
                <a:cubicBezTo>
                  <a:pt x="357894" y="100191"/>
                  <a:pt x="375533" y="117269"/>
                  <a:pt x="396586" y="117269"/>
                </a:cubicBezTo>
                <a:cubicBezTo>
                  <a:pt x="418207" y="117269"/>
                  <a:pt x="435277" y="99622"/>
                  <a:pt x="435277" y="78559"/>
                </a:cubicBezTo>
                <a:lnTo>
                  <a:pt x="435277" y="70589"/>
                </a:lnTo>
                <a:lnTo>
                  <a:pt x="480227" y="70589"/>
                </a:lnTo>
                <a:cubicBezTo>
                  <a:pt x="484210" y="70589"/>
                  <a:pt x="487055" y="74005"/>
                  <a:pt x="487055" y="77420"/>
                </a:cubicBezTo>
                <a:lnTo>
                  <a:pt x="487055" y="157118"/>
                </a:lnTo>
                <a:lnTo>
                  <a:pt x="22760" y="157118"/>
                </a:lnTo>
                <a:lnTo>
                  <a:pt x="22760" y="77420"/>
                </a:lnTo>
                <a:cubicBezTo>
                  <a:pt x="23897" y="73435"/>
                  <a:pt x="26742" y="70589"/>
                  <a:pt x="30725" y="70589"/>
                </a:cubicBezTo>
                <a:close/>
                <a:moveTo>
                  <a:pt x="99573" y="38710"/>
                </a:moveTo>
                <a:lnTo>
                  <a:pt x="99573" y="77990"/>
                </a:lnTo>
                <a:cubicBezTo>
                  <a:pt x="99573" y="85959"/>
                  <a:pt x="106401" y="92791"/>
                  <a:pt x="114367" y="92791"/>
                </a:cubicBezTo>
                <a:cubicBezTo>
                  <a:pt x="122333" y="92791"/>
                  <a:pt x="129160" y="85959"/>
                  <a:pt x="129160" y="77990"/>
                </a:cubicBezTo>
                <a:lnTo>
                  <a:pt x="129160" y="38710"/>
                </a:lnTo>
                <a:cubicBezTo>
                  <a:pt x="129160" y="30741"/>
                  <a:pt x="122333" y="23909"/>
                  <a:pt x="114367" y="23909"/>
                </a:cubicBezTo>
                <a:cubicBezTo>
                  <a:pt x="106401" y="23909"/>
                  <a:pt x="99573" y="30741"/>
                  <a:pt x="99573" y="38710"/>
                </a:cubicBezTo>
                <a:close/>
                <a:moveTo>
                  <a:pt x="382361" y="38710"/>
                </a:moveTo>
                <a:lnTo>
                  <a:pt x="382361" y="77990"/>
                </a:lnTo>
                <a:cubicBezTo>
                  <a:pt x="382361" y="85959"/>
                  <a:pt x="389188" y="92791"/>
                  <a:pt x="397154" y="92791"/>
                </a:cubicBezTo>
                <a:cubicBezTo>
                  <a:pt x="405120" y="92791"/>
                  <a:pt x="411948" y="85959"/>
                  <a:pt x="411948" y="77990"/>
                </a:cubicBezTo>
                <a:lnTo>
                  <a:pt x="411948" y="77990"/>
                </a:lnTo>
                <a:lnTo>
                  <a:pt x="411948" y="38710"/>
                </a:lnTo>
                <a:cubicBezTo>
                  <a:pt x="411948" y="30741"/>
                  <a:pt x="405120" y="23909"/>
                  <a:pt x="397154" y="23909"/>
                </a:cubicBezTo>
                <a:cubicBezTo>
                  <a:pt x="389188" y="23909"/>
                  <a:pt x="382361" y="30741"/>
                  <a:pt x="382361" y="38710"/>
                </a:cubicBezTo>
                <a:close/>
                <a:moveTo>
                  <a:pt x="480796" y="46680"/>
                </a:moveTo>
                <a:lnTo>
                  <a:pt x="435846" y="46680"/>
                </a:lnTo>
                <a:lnTo>
                  <a:pt x="435846" y="38710"/>
                </a:lnTo>
                <a:cubicBezTo>
                  <a:pt x="435846" y="17078"/>
                  <a:pt x="418207" y="0"/>
                  <a:pt x="397154" y="0"/>
                </a:cubicBezTo>
                <a:cubicBezTo>
                  <a:pt x="375533" y="0"/>
                  <a:pt x="358464" y="17647"/>
                  <a:pt x="358464" y="38710"/>
                </a:cubicBezTo>
                <a:lnTo>
                  <a:pt x="358464" y="46680"/>
                </a:lnTo>
                <a:lnTo>
                  <a:pt x="153627" y="46680"/>
                </a:lnTo>
                <a:lnTo>
                  <a:pt x="153627" y="38710"/>
                </a:lnTo>
                <a:cubicBezTo>
                  <a:pt x="153627" y="17078"/>
                  <a:pt x="135988" y="0"/>
                  <a:pt x="114367" y="569"/>
                </a:cubicBezTo>
                <a:cubicBezTo>
                  <a:pt x="93314" y="569"/>
                  <a:pt x="76244" y="17647"/>
                  <a:pt x="76244" y="38710"/>
                </a:cubicBezTo>
                <a:lnTo>
                  <a:pt x="76244" y="46680"/>
                </a:lnTo>
                <a:lnTo>
                  <a:pt x="31294" y="46680"/>
                </a:lnTo>
                <a:cubicBezTo>
                  <a:pt x="14225" y="46680"/>
                  <a:pt x="569" y="60342"/>
                  <a:pt x="0" y="77990"/>
                </a:cubicBezTo>
                <a:lnTo>
                  <a:pt x="0" y="408165"/>
                </a:lnTo>
                <a:cubicBezTo>
                  <a:pt x="0" y="425243"/>
                  <a:pt x="13655" y="438905"/>
                  <a:pt x="31294" y="438905"/>
                </a:cubicBezTo>
                <a:lnTo>
                  <a:pt x="481365" y="438905"/>
                </a:lnTo>
                <a:cubicBezTo>
                  <a:pt x="498435" y="438905"/>
                  <a:pt x="512091" y="425243"/>
                  <a:pt x="512091" y="408165"/>
                </a:cubicBezTo>
                <a:lnTo>
                  <a:pt x="512091" y="77990"/>
                </a:lnTo>
                <a:cubicBezTo>
                  <a:pt x="511521" y="60342"/>
                  <a:pt x="497866" y="46680"/>
                  <a:pt x="480796" y="46680"/>
                </a:cubicBezTo>
                <a:close/>
              </a:path>
            </a:pathLst>
          </a:custGeom>
          <a:solidFill>
            <a:srgbClr val="1C2E46"/>
          </a:solidFill>
          <a:ln w="5690" cap="flat">
            <a:solidFill>
              <a:srgbClr val="1C2E46"/>
            </a:solidFill>
            <a:prstDash val="solid"/>
            <a:miter/>
          </a:ln>
        </p:spPr>
        <p:txBody>
          <a:bodyPr rtlCol="0" anchor="ctr"/>
          <a:lstStyle/>
          <a:p>
            <a:endParaRPr lang="en-BR"/>
          </a:p>
        </p:txBody>
      </p:sp>
      <p:sp>
        <p:nvSpPr>
          <p:cNvPr id="11" name="Freeform 10">
            <a:extLst>
              <a:ext uri="{FF2B5EF4-FFF2-40B4-BE49-F238E27FC236}">
                <a16:creationId xmlns:a16="http://schemas.microsoft.com/office/drawing/2014/main" id="{AEAA2539-28CF-2870-4BAA-8B79239D0A54}"/>
              </a:ext>
            </a:extLst>
          </p:cNvPr>
          <p:cNvSpPr/>
          <p:nvPr/>
        </p:nvSpPr>
        <p:spPr>
          <a:xfrm>
            <a:off x="4542657" y="2315418"/>
            <a:ext cx="542922" cy="546833"/>
          </a:xfrm>
          <a:custGeom>
            <a:avLst/>
            <a:gdLst>
              <a:gd name="connsiteX0" fmla="*/ 91038 w 508676"/>
              <a:gd name="connsiteY0" fmla="*/ 74574 h 512340"/>
              <a:gd name="connsiteX1" fmla="*/ 125747 w 508676"/>
              <a:gd name="connsiteY1" fmla="*/ 109869 h 512340"/>
              <a:gd name="connsiteX2" fmla="*/ 125747 w 508676"/>
              <a:gd name="connsiteY2" fmla="*/ 126947 h 512340"/>
              <a:gd name="connsiteX3" fmla="*/ 108677 w 508676"/>
              <a:gd name="connsiteY3" fmla="*/ 126947 h 512340"/>
              <a:gd name="connsiteX4" fmla="*/ 73969 w 508676"/>
              <a:gd name="connsiteY4" fmla="*/ 92221 h 512340"/>
              <a:gd name="connsiteX5" fmla="*/ 74538 w 508676"/>
              <a:gd name="connsiteY5" fmla="*/ 75143 h 512340"/>
              <a:gd name="connsiteX6" fmla="*/ 91038 w 508676"/>
              <a:gd name="connsiteY6" fmla="*/ 74574 h 512340"/>
              <a:gd name="connsiteX7" fmla="*/ 73400 w 508676"/>
              <a:gd name="connsiteY7" fmla="*/ 254463 h 512340"/>
              <a:gd name="connsiteX8" fmla="*/ 61450 w 508676"/>
              <a:gd name="connsiteY8" fmla="*/ 266417 h 512340"/>
              <a:gd name="connsiteX9" fmla="*/ 11949 w 508676"/>
              <a:gd name="connsiteY9" fmla="*/ 266417 h 512340"/>
              <a:gd name="connsiteX10" fmla="*/ 0 w 508676"/>
              <a:gd name="connsiteY10" fmla="*/ 254463 h 512340"/>
              <a:gd name="connsiteX11" fmla="*/ 11949 w 508676"/>
              <a:gd name="connsiteY11" fmla="*/ 242508 h 512340"/>
              <a:gd name="connsiteX12" fmla="*/ 61450 w 508676"/>
              <a:gd name="connsiteY12" fmla="*/ 242508 h 512340"/>
              <a:gd name="connsiteX13" fmla="*/ 73400 w 508676"/>
              <a:gd name="connsiteY13" fmla="*/ 254463 h 512340"/>
              <a:gd name="connsiteX14" fmla="*/ 73400 w 508676"/>
              <a:gd name="connsiteY14" fmla="*/ 254463 h 512340"/>
              <a:gd name="connsiteX15" fmla="*/ 126315 w 508676"/>
              <a:gd name="connsiteY15" fmla="*/ 382548 h 512340"/>
              <a:gd name="connsiteX16" fmla="*/ 126315 w 508676"/>
              <a:gd name="connsiteY16" fmla="*/ 399626 h 512340"/>
              <a:gd name="connsiteX17" fmla="*/ 91607 w 508676"/>
              <a:gd name="connsiteY17" fmla="*/ 434351 h 512340"/>
              <a:gd name="connsiteX18" fmla="*/ 74538 w 508676"/>
              <a:gd name="connsiteY18" fmla="*/ 434351 h 512340"/>
              <a:gd name="connsiteX19" fmla="*/ 74538 w 508676"/>
              <a:gd name="connsiteY19" fmla="*/ 417273 h 512340"/>
              <a:gd name="connsiteX20" fmla="*/ 109246 w 508676"/>
              <a:gd name="connsiteY20" fmla="*/ 382548 h 512340"/>
              <a:gd name="connsiteX21" fmla="*/ 126315 w 508676"/>
              <a:gd name="connsiteY21" fmla="*/ 382548 h 512340"/>
              <a:gd name="connsiteX22" fmla="*/ 126315 w 508676"/>
              <a:gd name="connsiteY22" fmla="*/ 382548 h 512340"/>
              <a:gd name="connsiteX23" fmla="*/ 126315 w 508676"/>
              <a:gd name="connsiteY23" fmla="*/ 382548 h 512340"/>
              <a:gd name="connsiteX24" fmla="*/ 434139 w 508676"/>
              <a:gd name="connsiteY24" fmla="*/ 417842 h 512340"/>
              <a:gd name="connsiteX25" fmla="*/ 434139 w 508676"/>
              <a:gd name="connsiteY25" fmla="*/ 434920 h 512340"/>
              <a:gd name="connsiteX26" fmla="*/ 417069 w 508676"/>
              <a:gd name="connsiteY26" fmla="*/ 434920 h 512340"/>
              <a:gd name="connsiteX27" fmla="*/ 381792 w 508676"/>
              <a:gd name="connsiteY27" fmla="*/ 400195 h 512340"/>
              <a:gd name="connsiteX28" fmla="*/ 381792 w 508676"/>
              <a:gd name="connsiteY28" fmla="*/ 383117 h 512340"/>
              <a:gd name="connsiteX29" fmla="*/ 398862 w 508676"/>
              <a:gd name="connsiteY29" fmla="*/ 383117 h 512340"/>
              <a:gd name="connsiteX30" fmla="*/ 434139 w 508676"/>
              <a:gd name="connsiteY30" fmla="*/ 417842 h 512340"/>
              <a:gd name="connsiteX31" fmla="*/ 434139 w 508676"/>
              <a:gd name="connsiteY31" fmla="*/ 417842 h 512340"/>
              <a:gd name="connsiteX32" fmla="*/ 508677 w 508676"/>
              <a:gd name="connsiteY32" fmla="*/ 254463 h 512340"/>
              <a:gd name="connsiteX33" fmla="*/ 496728 w 508676"/>
              <a:gd name="connsiteY33" fmla="*/ 266417 h 512340"/>
              <a:gd name="connsiteX34" fmla="*/ 447226 w 508676"/>
              <a:gd name="connsiteY34" fmla="*/ 266417 h 512340"/>
              <a:gd name="connsiteX35" fmla="*/ 435277 w 508676"/>
              <a:gd name="connsiteY35" fmla="*/ 254463 h 512340"/>
              <a:gd name="connsiteX36" fmla="*/ 447226 w 508676"/>
              <a:gd name="connsiteY36" fmla="*/ 242508 h 512340"/>
              <a:gd name="connsiteX37" fmla="*/ 496728 w 508676"/>
              <a:gd name="connsiteY37" fmla="*/ 242508 h 512340"/>
              <a:gd name="connsiteX38" fmla="*/ 508677 w 508676"/>
              <a:gd name="connsiteY38" fmla="*/ 254463 h 512340"/>
              <a:gd name="connsiteX39" fmla="*/ 417069 w 508676"/>
              <a:gd name="connsiteY39" fmla="*/ 74574 h 512340"/>
              <a:gd name="connsiteX40" fmla="*/ 434139 w 508676"/>
              <a:gd name="connsiteY40" fmla="*/ 74574 h 512340"/>
              <a:gd name="connsiteX41" fmla="*/ 434139 w 508676"/>
              <a:gd name="connsiteY41" fmla="*/ 91083 h 512340"/>
              <a:gd name="connsiteX42" fmla="*/ 399431 w 508676"/>
              <a:gd name="connsiteY42" fmla="*/ 125808 h 512340"/>
              <a:gd name="connsiteX43" fmla="*/ 382361 w 508676"/>
              <a:gd name="connsiteY43" fmla="*/ 125808 h 512340"/>
              <a:gd name="connsiteX44" fmla="*/ 382361 w 508676"/>
              <a:gd name="connsiteY44" fmla="*/ 108730 h 512340"/>
              <a:gd name="connsiteX45" fmla="*/ 417069 w 508676"/>
              <a:gd name="connsiteY45" fmla="*/ 74574 h 512340"/>
              <a:gd name="connsiteX46" fmla="*/ 254338 w 508676"/>
              <a:gd name="connsiteY46" fmla="*/ 0 h 512340"/>
              <a:gd name="connsiteX47" fmla="*/ 266287 w 508676"/>
              <a:gd name="connsiteY47" fmla="*/ 11955 h 512340"/>
              <a:gd name="connsiteX48" fmla="*/ 266287 w 508676"/>
              <a:gd name="connsiteY48" fmla="*/ 61481 h 512340"/>
              <a:gd name="connsiteX49" fmla="*/ 254338 w 508676"/>
              <a:gd name="connsiteY49" fmla="*/ 73436 h 512340"/>
              <a:gd name="connsiteX50" fmla="*/ 242390 w 508676"/>
              <a:gd name="connsiteY50" fmla="*/ 61481 h 512340"/>
              <a:gd name="connsiteX51" fmla="*/ 242390 w 508676"/>
              <a:gd name="connsiteY51" fmla="*/ 11955 h 512340"/>
              <a:gd name="connsiteX52" fmla="*/ 254338 w 508676"/>
              <a:gd name="connsiteY52" fmla="*/ 0 h 512340"/>
              <a:gd name="connsiteX53" fmla="*/ 254338 w 508676"/>
              <a:gd name="connsiteY53" fmla="*/ 0 h 512340"/>
              <a:gd name="connsiteX54" fmla="*/ 330014 w 508676"/>
              <a:gd name="connsiteY54" fmla="*/ 363762 h 512340"/>
              <a:gd name="connsiteX55" fmla="*/ 357325 w 508676"/>
              <a:gd name="connsiteY55" fmla="*/ 184443 h 512340"/>
              <a:gd name="connsiteX56" fmla="*/ 178093 w 508676"/>
              <a:gd name="connsiteY56" fmla="*/ 157118 h 512340"/>
              <a:gd name="connsiteX57" fmla="*/ 150782 w 508676"/>
              <a:gd name="connsiteY57" fmla="*/ 336437 h 512340"/>
              <a:gd name="connsiteX58" fmla="*/ 178093 w 508676"/>
              <a:gd name="connsiteY58" fmla="*/ 363762 h 512340"/>
              <a:gd name="connsiteX59" fmla="*/ 199715 w 508676"/>
              <a:gd name="connsiteY59" fmla="*/ 407026 h 512340"/>
              <a:gd name="connsiteX60" fmla="*/ 199715 w 508676"/>
              <a:gd name="connsiteY60" fmla="*/ 416704 h 512340"/>
              <a:gd name="connsiteX61" fmla="*/ 241821 w 508676"/>
              <a:gd name="connsiteY61" fmla="*/ 416704 h 512340"/>
              <a:gd name="connsiteX62" fmla="*/ 241821 w 508676"/>
              <a:gd name="connsiteY62" fmla="*/ 298866 h 512340"/>
              <a:gd name="connsiteX63" fmla="*/ 215078 w 508676"/>
              <a:gd name="connsiteY63" fmla="*/ 248201 h 512340"/>
              <a:gd name="connsiteX64" fmla="*/ 265718 w 508676"/>
              <a:gd name="connsiteY64" fmla="*/ 221445 h 512340"/>
              <a:gd name="connsiteX65" fmla="*/ 292461 w 508676"/>
              <a:gd name="connsiteY65" fmla="*/ 272110 h 512340"/>
              <a:gd name="connsiteX66" fmla="*/ 265718 w 508676"/>
              <a:gd name="connsiteY66" fmla="*/ 298866 h 512340"/>
              <a:gd name="connsiteX67" fmla="*/ 265718 w 508676"/>
              <a:gd name="connsiteY67" fmla="*/ 416704 h 512340"/>
              <a:gd name="connsiteX68" fmla="*/ 307823 w 508676"/>
              <a:gd name="connsiteY68" fmla="*/ 416704 h 512340"/>
              <a:gd name="connsiteX69" fmla="*/ 307823 w 508676"/>
              <a:gd name="connsiteY69" fmla="*/ 407026 h 512340"/>
              <a:gd name="connsiteX70" fmla="*/ 330014 w 508676"/>
              <a:gd name="connsiteY70" fmla="*/ 363762 h 512340"/>
              <a:gd name="connsiteX71" fmla="*/ 222475 w 508676"/>
              <a:gd name="connsiteY71" fmla="*/ 488432 h 512340"/>
              <a:gd name="connsiteX72" fmla="*/ 218492 w 508676"/>
              <a:gd name="connsiteY72" fmla="*/ 477046 h 512340"/>
              <a:gd name="connsiteX73" fmla="*/ 289616 w 508676"/>
              <a:gd name="connsiteY73" fmla="*/ 477046 h 512340"/>
              <a:gd name="connsiteX74" fmla="*/ 285633 w 508676"/>
              <a:gd name="connsiteY74" fmla="*/ 488432 h 512340"/>
              <a:gd name="connsiteX75" fmla="*/ 222475 w 508676"/>
              <a:gd name="connsiteY75" fmla="*/ 488432 h 512340"/>
              <a:gd name="connsiteX76" fmla="*/ 308392 w 508676"/>
              <a:gd name="connsiteY76" fmla="*/ 440613 h 512340"/>
              <a:gd name="connsiteX77" fmla="*/ 308392 w 508676"/>
              <a:gd name="connsiteY77" fmla="*/ 446306 h 512340"/>
              <a:gd name="connsiteX78" fmla="*/ 302133 w 508676"/>
              <a:gd name="connsiteY78" fmla="*/ 452568 h 512340"/>
              <a:gd name="connsiteX79" fmla="*/ 302133 w 508676"/>
              <a:gd name="connsiteY79" fmla="*/ 452568 h 512340"/>
              <a:gd name="connsiteX80" fmla="*/ 206543 w 508676"/>
              <a:gd name="connsiteY80" fmla="*/ 452568 h 512340"/>
              <a:gd name="connsiteX81" fmla="*/ 200284 w 508676"/>
              <a:gd name="connsiteY81" fmla="*/ 446306 h 512340"/>
              <a:gd name="connsiteX82" fmla="*/ 200284 w 508676"/>
              <a:gd name="connsiteY82" fmla="*/ 440613 h 512340"/>
              <a:gd name="connsiteX83" fmla="*/ 308392 w 508676"/>
              <a:gd name="connsiteY83" fmla="*/ 440613 h 512340"/>
              <a:gd name="connsiteX84" fmla="*/ 254338 w 508676"/>
              <a:gd name="connsiteY84" fmla="*/ 277233 h 512340"/>
              <a:gd name="connsiteX85" fmla="*/ 237837 w 508676"/>
              <a:gd name="connsiteY85" fmla="*/ 260725 h 512340"/>
              <a:gd name="connsiteX86" fmla="*/ 254338 w 508676"/>
              <a:gd name="connsiteY86" fmla="*/ 244216 h 512340"/>
              <a:gd name="connsiteX87" fmla="*/ 270839 w 508676"/>
              <a:gd name="connsiteY87" fmla="*/ 260725 h 512340"/>
              <a:gd name="connsiteX88" fmla="*/ 270839 w 508676"/>
              <a:gd name="connsiteY88" fmla="*/ 260725 h 512340"/>
              <a:gd name="connsiteX89" fmla="*/ 254338 w 508676"/>
              <a:gd name="connsiteY89" fmla="*/ 277233 h 512340"/>
              <a:gd name="connsiteX90" fmla="*/ 406259 w 508676"/>
              <a:gd name="connsiteY90" fmla="*/ 260725 h 512340"/>
              <a:gd name="connsiteX91" fmla="*/ 254338 w 508676"/>
              <a:gd name="connsiteY91" fmla="*/ 108161 h 512340"/>
              <a:gd name="connsiteX92" fmla="*/ 101849 w 508676"/>
              <a:gd name="connsiteY92" fmla="*/ 260155 h 512340"/>
              <a:gd name="connsiteX93" fmla="*/ 163869 w 508676"/>
              <a:gd name="connsiteY93" fmla="*/ 383117 h 512340"/>
              <a:gd name="connsiteX94" fmla="*/ 175818 w 508676"/>
              <a:gd name="connsiteY94" fmla="*/ 407026 h 512340"/>
              <a:gd name="connsiteX95" fmla="*/ 175818 w 508676"/>
              <a:gd name="connsiteY95" fmla="*/ 446306 h 512340"/>
              <a:gd name="connsiteX96" fmla="*/ 192318 w 508676"/>
              <a:gd name="connsiteY96" fmla="*/ 473061 h 512340"/>
              <a:gd name="connsiteX97" fmla="*/ 202560 w 508676"/>
              <a:gd name="connsiteY97" fmla="*/ 503802 h 512340"/>
              <a:gd name="connsiteX98" fmla="*/ 213940 w 508676"/>
              <a:gd name="connsiteY98" fmla="*/ 512341 h 512340"/>
              <a:gd name="connsiteX99" fmla="*/ 295306 w 508676"/>
              <a:gd name="connsiteY99" fmla="*/ 512341 h 512340"/>
              <a:gd name="connsiteX100" fmla="*/ 306686 w 508676"/>
              <a:gd name="connsiteY100" fmla="*/ 503802 h 512340"/>
              <a:gd name="connsiteX101" fmla="*/ 316927 w 508676"/>
              <a:gd name="connsiteY101" fmla="*/ 473061 h 512340"/>
              <a:gd name="connsiteX102" fmla="*/ 333428 w 508676"/>
              <a:gd name="connsiteY102" fmla="*/ 446306 h 512340"/>
              <a:gd name="connsiteX103" fmla="*/ 333428 w 508676"/>
              <a:gd name="connsiteY103" fmla="*/ 407026 h 512340"/>
              <a:gd name="connsiteX104" fmla="*/ 345377 w 508676"/>
              <a:gd name="connsiteY104" fmla="*/ 383117 h 512340"/>
              <a:gd name="connsiteX105" fmla="*/ 406259 w 508676"/>
              <a:gd name="connsiteY105" fmla="*/ 260725 h 512340"/>
              <a:gd name="connsiteX106" fmla="*/ 406259 w 508676"/>
              <a:gd name="connsiteY106" fmla="*/ 260725 h 5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08676" h="512340">
                <a:moveTo>
                  <a:pt x="91038" y="74574"/>
                </a:moveTo>
                <a:lnTo>
                  <a:pt x="125747" y="109869"/>
                </a:lnTo>
                <a:cubicBezTo>
                  <a:pt x="130299" y="114423"/>
                  <a:pt x="130299" y="122393"/>
                  <a:pt x="125747" y="126947"/>
                </a:cubicBezTo>
                <a:cubicBezTo>
                  <a:pt x="121194" y="131501"/>
                  <a:pt x="113229" y="131501"/>
                  <a:pt x="108677" y="126947"/>
                </a:cubicBezTo>
                <a:lnTo>
                  <a:pt x="73969" y="92221"/>
                </a:lnTo>
                <a:cubicBezTo>
                  <a:pt x="69416" y="87667"/>
                  <a:pt x="69416" y="79697"/>
                  <a:pt x="74538" y="75143"/>
                </a:cubicBezTo>
                <a:cubicBezTo>
                  <a:pt x="79659" y="70020"/>
                  <a:pt x="86486" y="70020"/>
                  <a:pt x="91038" y="74574"/>
                </a:cubicBezTo>
                <a:close/>
                <a:moveTo>
                  <a:pt x="73400" y="254463"/>
                </a:moveTo>
                <a:cubicBezTo>
                  <a:pt x="73400" y="261294"/>
                  <a:pt x="68279" y="266417"/>
                  <a:pt x="61450" y="266417"/>
                </a:cubicBezTo>
                <a:lnTo>
                  <a:pt x="11949" y="266417"/>
                </a:lnTo>
                <a:cubicBezTo>
                  <a:pt x="5121" y="266417"/>
                  <a:pt x="0" y="261294"/>
                  <a:pt x="0" y="254463"/>
                </a:cubicBezTo>
                <a:cubicBezTo>
                  <a:pt x="0" y="247631"/>
                  <a:pt x="5121" y="242508"/>
                  <a:pt x="11949" y="242508"/>
                </a:cubicBezTo>
                <a:lnTo>
                  <a:pt x="61450" y="242508"/>
                </a:lnTo>
                <a:cubicBezTo>
                  <a:pt x="67710" y="242508"/>
                  <a:pt x="73400" y="248201"/>
                  <a:pt x="73400" y="254463"/>
                </a:cubicBezTo>
                <a:lnTo>
                  <a:pt x="73400" y="254463"/>
                </a:lnTo>
                <a:close/>
                <a:moveTo>
                  <a:pt x="126315" y="382548"/>
                </a:moveTo>
                <a:cubicBezTo>
                  <a:pt x="130868" y="387102"/>
                  <a:pt x="130868" y="395072"/>
                  <a:pt x="126315" y="399626"/>
                </a:cubicBezTo>
                <a:lnTo>
                  <a:pt x="91607" y="434351"/>
                </a:lnTo>
                <a:cubicBezTo>
                  <a:pt x="87055" y="438905"/>
                  <a:pt x="79090" y="438905"/>
                  <a:pt x="74538" y="434351"/>
                </a:cubicBezTo>
                <a:cubicBezTo>
                  <a:pt x="69985" y="429797"/>
                  <a:pt x="69985" y="421827"/>
                  <a:pt x="74538" y="417273"/>
                </a:cubicBezTo>
                <a:lnTo>
                  <a:pt x="109246" y="382548"/>
                </a:lnTo>
                <a:cubicBezTo>
                  <a:pt x="113798" y="377994"/>
                  <a:pt x="121764" y="377994"/>
                  <a:pt x="126315" y="382548"/>
                </a:cubicBezTo>
                <a:cubicBezTo>
                  <a:pt x="126315" y="382548"/>
                  <a:pt x="126315" y="382548"/>
                  <a:pt x="126315" y="382548"/>
                </a:cubicBezTo>
                <a:lnTo>
                  <a:pt x="126315" y="382548"/>
                </a:lnTo>
                <a:close/>
                <a:moveTo>
                  <a:pt x="434139" y="417842"/>
                </a:moveTo>
                <a:cubicBezTo>
                  <a:pt x="438691" y="422397"/>
                  <a:pt x="438691" y="430366"/>
                  <a:pt x="434139" y="434920"/>
                </a:cubicBezTo>
                <a:cubicBezTo>
                  <a:pt x="429587" y="439475"/>
                  <a:pt x="421621" y="439475"/>
                  <a:pt x="417069" y="434920"/>
                </a:cubicBezTo>
                <a:lnTo>
                  <a:pt x="381792" y="400195"/>
                </a:lnTo>
                <a:cubicBezTo>
                  <a:pt x="377240" y="395641"/>
                  <a:pt x="377240" y="387671"/>
                  <a:pt x="381792" y="383117"/>
                </a:cubicBezTo>
                <a:cubicBezTo>
                  <a:pt x="386344" y="378563"/>
                  <a:pt x="394309" y="378563"/>
                  <a:pt x="398862" y="383117"/>
                </a:cubicBezTo>
                <a:lnTo>
                  <a:pt x="434139" y="417842"/>
                </a:lnTo>
                <a:lnTo>
                  <a:pt x="434139" y="417842"/>
                </a:lnTo>
                <a:close/>
                <a:moveTo>
                  <a:pt x="508677" y="254463"/>
                </a:moveTo>
                <a:cubicBezTo>
                  <a:pt x="508677" y="261294"/>
                  <a:pt x="503556" y="266417"/>
                  <a:pt x="496728" y="266417"/>
                </a:cubicBezTo>
                <a:lnTo>
                  <a:pt x="447226" y="266417"/>
                </a:lnTo>
                <a:cubicBezTo>
                  <a:pt x="440398" y="266417"/>
                  <a:pt x="435277" y="261294"/>
                  <a:pt x="435277" y="254463"/>
                </a:cubicBezTo>
                <a:cubicBezTo>
                  <a:pt x="435277" y="247631"/>
                  <a:pt x="440398" y="242508"/>
                  <a:pt x="447226" y="242508"/>
                </a:cubicBezTo>
                <a:lnTo>
                  <a:pt x="496728" y="242508"/>
                </a:lnTo>
                <a:cubicBezTo>
                  <a:pt x="503556" y="242508"/>
                  <a:pt x="508677" y="248201"/>
                  <a:pt x="508677" y="254463"/>
                </a:cubicBezTo>
                <a:close/>
                <a:moveTo>
                  <a:pt x="417069" y="74574"/>
                </a:moveTo>
                <a:cubicBezTo>
                  <a:pt x="421621" y="70020"/>
                  <a:pt x="429587" y="70020"/>
                  <a:pt x="434139" y="74574"/>
                </a:cubicBezTo>
                <a:cubicBezTo>
                  <a:pt x="438691" y="79128"/>
                  <a:pt x="438691" y="86529"/>
                  <a:pt x="434139" y="91083"/>
                </a:cubicBezTo>
                <a:lnTo>
                  <a:pt x="399431" y="125808"/>
                </a:lnTo>
                <a:cubicBezTo>
                  <a:pt x="394879" y="130362"/>
                  <a:pt x="386913" y="130362"/>
                  <a:pt x="382361" y="125808"/>
                </a:cubicBezTo>
                <a:cubicBezTo>
                  <a:pt x="377809" y="121254"/>
                  <a:pt x="377809" y="113284"/>
                  <a:pt x="382361" y="108730"/>
                </a:cubicBezTo>
                <a:lnTo>
                  <a:pt x="417069" y="74574"/>
                </a:lnTo>
                <a:close/>
                <a:moveTo>
                  <a:pt x="254338" y="0"/>
                </a:moveTo>
                <a:cubicBezTo>
                  <a:pt x="261166" y="0"/>
                  <a:pt x="266287" y="5123"/>
                  <a:pt x="266287" y="11955"/>
                </a:cubicBezTo>
                <a:lnTo>
                  <a:pt x="266287" y="61481"/>
                </a:lnTo>
                <a:cubicBezTo>
                  <a:pt x="266287" y="68312"/>
                  <a:pt x="261166" y="73436"/>
                  <a:pt x="254338" y="73436"/>
                </a:cubicBezTo>
                <a:cubicBezTo>
                  <a:pt x="247511" y="73436"/>
                  <a:pt x="242390" y="68312"/>
                  <a:pt x="242390" y="61481"/>
                </a:cubicBezTo>
                <a:lnTo>
                  <a:pt x="242390" y="11955"/>
                </a:lnTo>
                <a:cubicBezTo>
                  <a:pt x="242390" y="5123"/>
                  <a:pt x="247511" y="0"/>
                  <a:pt x="254338" y="0"/>
                </a:cubicBezTo>
                <a:cubicBezTo>
                  <a:pt x="254338" y="0"/>
                  <a:pt x="254338" y="0"/>
                  <a:pt x="254338" y="0"/>
                </a:cubicBezTo>
                <a:close/>
                <a:moveTo>
                  <a:pt x="330014" y="363762"/>
                </a:moveTo>
                <a:cubicBezTo>
                  <a:pt x="386913" y="321636"/>
                  <a:pt x="399431" y="241369"/>
                  <a:pt x="357325" y="184443"/>
                </a:cubicBezTo>
                <a:cubicBezTo>
                  <a:pt x="315220" y="127516"/>
                  <a:pt x="234992" y="114992"/>
                  <a:pt x="178093" y="157118"/>
                </a:cubicBezTo>
                <a:cubicBezTo>
                  <a:pt x="121194" y="199244"/>
                  <a:pt x="108677" y="279510"/>
                  <a:pt x="150782" y="336437"/>
                </a:cubicBezTo>
                <a:cubicBezTo>
                  <a:pt x="158748" y="346684"/>
                  <a:pt x="167852" y="356362"/>
                  <a:pt x="178093" y="363762"/>
                </a:cubicBezTo>
                <a:cubicBezTo>
                  <a:pt x="191749" y="373440"/>
                  <a:pt x="199715" y="389948"/>
                  <a:pt x="199715" y="407026"/>
                </a:cubicBezTo>
                <a:lnTo>
                  <a:pt x="199715" y="416704"/>
                </a:lnTo>
                <a:lnTo>
                  <a:pt x="241821" y="416704"/>
                </a:lnTo>
                <a:lnTo>
                  <a:pt x="241821" y="298866"/>
                </a:lnTo>
                <a:cubicBezTo>
                  <a:pt x="220768" y="292034"/>
                  <a:pt x="208819" y="269833"/>
                  <a:pt x="215078" y="248201"/>
                </a:cubicBezTo>
                <a:cubicBezTo>
                  <a:pt x="221337" y="226568"/>
                  <a:pt x="244097" y="215183"/>
                  <a:pt x="265718" y="221445"/>
                </a:cubicBezTo>
                <a:cubicBezTo>
                  <a:pt x="287340" y="227707"/>
                  <a:pt x="298720" y="250478"/>
                  <a:pt x="292461" y="272110"/>
                </a:cubicBezTo>
                <a:cubicBezTo>
                  <a:pt x="288478" y="284634"/>
                  <a:pt x="278805" y="294881"/>
                  <a:pt x="265718" y="298866"/>
                </a:cubicBezTo>
                <a:lnTo>
                  <a:pt x="265718" y="416704"/>
                </a:lnTo>
                <a:lnTo>
                  <a:pt x="307823" y="416704"/>
                </a:lnTo>
                <a:lnTo>
                  <a:pt x="307823" y="407026"/>
                </a:lnTo>
                <a:cubicBezTo>
                  <a:pt x="308392" y="389948"/>
                  <a:pt x="316358" y="374009"/>
                  <a:pt x="330014" y="363762"/>
                </a:cubicBezTo>
                <a:close/>
                <a:moveTo>
                  <a:pt x="222475" y="488432"/>
                </a:moveTo>
                <a:lnTo>
                  <a:pt x="218492" y="477046"/>
                </a:lnTo>
                <a:lnTo>
                  <a:pt x="289616" y="477046"/>
                </a:lnTo>
                <a:lnTo>
                  <a:pt x="285633" y="488432"/>
                </a:lnTo>
                <a:lnTo>
                  <a:pt x="222475" y="488432"/>
                </a:lnTo>
                <a:close/>
                <a:moveTo>
                  <a:pt x="308392" y="440613"/>
                </a:moveTo>
                <a:lnTo>
                  <a:pt x="308392" y="446306"/>
                </a:lnTo>
                <a:cubicBezTo>
                  <a:pt x="308392" y="449721"/>
                  <a:pt x="305547" y="452568"/>
                  <a:pt x="302133" y="452568"/>
                </a:cubicBezTo>
                <a:cubicBezTo>
                  <a:pt x="302133" y="452568"/>
                  <a:pt x="302133" y="452568"/>
                  <a:pt x="302133" y="452568"/>
                </a:cubicBezTo>
                <a:lnTo>
                  <a:pt x="206543" y="452568"/>
                </a:lnTo>
                <a:cubicBezTo>
                  <a:pt x="203129" y="452568"/>
                  <a:pt x="200284" y="449721"/>
                  <a:pt x="200284" y="446306"/>
                </a:cubicBezTo>
                <a:lnTo>
                  <a:pt x="200284" y="440613"/>
                </a:lnTo>
                <a:lnTo>
                  <a:pt x="308392" y="440613"/>
                </a:lnTo>
                <a:close/>
                <a:moveTo>
                  <a:pt x="254338" y="277233"/>
                </a:moveTo>
                <a:cubicBezTo>
                  <a:pt x="245234" y="277233"/>
                  <a:pt x="237837" y="269833"/>
                  <a:pt x="237837" y="260725"/>
                </a:cubicBezTo>
                <a:cubicBezTo>
                  <a:pt x="237837" y="251616"/>
                  <a:pt x="245234" y="244216"/>
                  <a:pt x="254338" y="244216"/>
                </a:cubicBezTo>
                <a:cubicBezTo>
                  <a:pt x="263442" y="244216"/>
                  <a:pt x="270839" y="251616"/>
                  <a:pt x="270839" y="260725"/>
                </a:cubicBezTo>
                <a:cubicBezTo>
                  <a:pt x="270839" y="260725"/>
                  <a:pt x="270839" y="260725"/>
                  <a:pt x="270839" y="260725"/>
                </a:cubicBezTo>
                <a:cubicBezTo>
                  <a:pt x="270839" y="269833"/>
                  <a:pt x="263442" y="276664"/>
                  <a:pt x="254338" y="277233"/>
                </a:cubicBezTo>
                <a:close/>
                <a:moveTo>
                  <a:pt x="406259" y="260725"/>
                </a:moveTo>
                <a:cubicBezTo>
                  <a:pt x="406259" y="176473"/>
                  <a:pt x="337980" y="108161"/>
                  <a:pt x="254338" y="108161"/>
                </a:cubicBezTo>
                <a:cubicBezTo>
                  <a:pt x="170697" y="108161"/>
                  <a:pt x="101849" y="176473"/>
                  <a:pt x="101849" y="260155"/>
                </a:cubicBezTo>
                <a:cubicBezTo>
                  <a:pt x="101849" y="308543"/>
                  <a:pt x="124609" y="354084"/>
                  <a:pt x="163869" y="383117"/>
                </a:cubicBezTo>
                <a:cubicBezTo>
                  <a:pt x="171266" y="388810"/>
                  <a:pt x="175818" y="397349"/>
                  <a:pt x="175818" y="407026"/>
                </a:cubicBezTo>
                <a:lnTo>
                  <a:pt x="175818" y="446306"/>
                </a:lnTo>
                <a:cubicBezTo>
                  <a:pt x="175818" y="457691"/>
                  <a:pt x="182077" y="467938"/>
                  <a:pt x="192318" y="473061"/>
                </a:cubicBezTo>
                <a:lnTo>
                  <a:pt x="202560" y="503802"/>
                </a:lnTo>
                <a:cubicBezTo>
                  <a:pt x="204267" y="508925"/>
                  <a:pt x="208819" y="512341"/>
                  <a:pt x="213940" y="512341"/>
                </a:cubicBezTo>
                <a:lnTo>
                  <a:pt x="295306" y="512341"/>
                </a:lnTo>
                <a:cubicBezTo>
                  <a:pt x="300426" y="512341"/>
                  <a:pt x="304978" y="508925"/>
                  <a:pt x="306686" y="503802"/>
                </a:cubicBezTo>
                <a:lnTo>
                  <a:pt x="316927" y="473061"/>
                </a:lnTo>
                <a:cubicBezTo>
                  <a:pt x="327169" y="467938"/>
                  <a:pt x="332859" y="457691"/>
                  <a:pt x="333428" y="446306"/>
                </a:cubicBezTo>
                <a:lnTo>
                  <a:pt x="333428" y="407026"/>
                </a:lnTo>
                <a:cubicBezTo>
                  <a:pt x="333428" y="397918"/>
                  <a:pt x="337980" y="388810"/>
                  <a:pt x="345377" y="383117"/>
                </a:cubicBezTo>
                <a:cubicBezTo>
                  <a:pt x="383499" y="354654"/>
                  <a:pt x="406259" y="309112"/>
                  <a:pt x="406259" y="260725"/>
                </a:cubicBezTo>
                <a:lnTo>
                  <a:pt x="406259" y="260725"/>
                </a:lnTo>
                <a:close/>
              </a:path>
            </a:pathLst>
          </a:custGeom>
          <a:solidFill>
            <a:srgbClr val="1C2E46"/>
          </a:solidFill>
          <a:ln w="9525" cap="flat">
            <a:solidFill>
              <a:srgbClr val="1C2E46"/>
            </a:solidFill>
            <a:prstDash val="solid"/>
            <a:miter/>
          </a:ln>
        </p:spPr>
        <p:txBody>
          <a:bodyPr rtlCol="0" anchor="ctr"/>
          <a:lstStyle/>
          <a:p>
            <a:endParaRPr lang="en-BR"/>
          </a:p>
        </p:txBody>
      </p:sp>
      <p:sp>
        <p:nvSpPr>
          <p:cNvPr id="12" name="Freeform 11">
            <a:extLst>
              <a:ext uri="{FF2B5EF4-FFF2-40B4-BE49-F238E27FC236}">
                <a16:creationId xmlns:a16="http://schemas.microsoft.com/office/drawing/2014/main" id="{79BB7A61-FB22-7A48-9023-C315E1396921}"/>
              </a:ext>
            </a:extLst>
          </p:cNvPr>
          <p:cNvSpPr/>
          <p:nvPr/>
        </p:nvSpPr>
        <p:spPr>
          <a:xfrm>
            <a:off x="2171214" y="3237347"/>
            <a:ext cx="512090" cy="512340"/>
          </a:xfrm>
          <a:custGeom>
            <a:avLst/>
            <a:gdLst>
              <a:gd name="connsiteX0" fmla="*/ 311237 w 512090"/>
              <a:gd name="connsiteY0" fmla="*/ 481600 h 512340"/>
              <a:gd name="connsiteX1" fmla="*/ 339118 w 512090"/>
              <a:gd name="connsiteY1" fmla="*/ 433213 h 512340"/>
              <a:gd name="connsiteX2" fmla="*/ 356188 w 512090"/>
              <a:gd name="connsiteY2" fmla="*/ 379701 h 512340"/>
              <a:gd name="connsiteX3" fmla="*/ 434139 w 512090"/>
              <a:gd name="connsiteY3" fmla="*/ 404180 h 512340"/>
              <a:gd name="connsiteX4" fmla="*/ 311237 w 512090"/>
              <a:gd name="connsiteY4" fmla="*/ 481600 h 512340"/>
              <a:gd name="connsiteX5" fmla="*/ 77383 w 512090"/>
              <a:gd name="connsiteY5" fmla="*/ 404180 h 512340"/>
              <a:gd name="connsiteX6" fmla="*/ 155903 w 512090"/>
              <a:gd name="connsiteY6" fmla="*/ 379701 h 512340"/>
              <a:gd name="connsiteX7" fmla="*/ 172973 w 512090"/>
              <a:gd name="connsiteY7" fmla="*/ 433213 h 512340"/>
              <a:gd name="connsiteX8" fmla="*/ 200854 w 512090"/>
              <a:gd name="connsiteY8" fmla="*/ 481600 h 512340"/>
              <a:gd name="connsiteX9" fmla="*/ 77383 w 512090"/>
              <a:gd name="connsiteY9" fmla="*/ 404180 h 512340"/>
              <a:gd name="connsiteX10" fmla="*/ 200854 w 512090"/>
              <a:gd name="connsiteY10" fmla="*/ 30740 h 512340"/>
              <a:gd name="connsiteX11" fmla="*/ 172973 w 512090"/>
              <a:gd name="connsiteY11" fmla="*/ 79128 h 512340"/>
              <a:gd name="connsiteX12" fmla="*/ 155903 w 512090"/>
              <a:gd name="connsiteY12" fmla="*/ 132639 h 512340"/>
              <a:gd name="connsiteX13" fmla="*/ 77383 w 512090"/>
              <a:gd name="connsiteY13" fmla="*/ 108161 h 512340"/>
              <a:gd name="connsiteX14" fmla="*/ 200854 w 512090"/>
              <a:gd name="connsiteY14" fmla="*/ 30740 h 512340"/>
              <a:gd name="connsiteX15" fmla="*/ 200854 w 512090"/>
              <a:gd name="connsiteY15" fmla="*/ 30740 h 512340"/>
              <a:gd name="connsiteX16" fmla="*/ 370413 w 512090"/>
              <a:gd name="connsiteY16" fmla="*/ 244216 h 512340"/>
              <a:gd name="connsiteX17" fmla="*/ 361878 w 512090"/>
              <a:gd name="connsiteY17" fmla="*/ 156549 h 512340"/>
              <a:gd name="connsiteX18" fmla="*/ 449502 w 512090"/>
              <a:gd name="connsiteY18" fmla="*/ 128085 h 512340"/>
              <a:gd name="connsiteX19" fmla="*/ 488193 w 512090"/>
              <a:gd name="connsiteY19" fmla="*/ 244216 h 512340"/>
              <a:gd name="connsiteX20" fmla="*/ 370413 w 512090"/>
              <a:gd name="connsiteY20" fmla="*/ 244216 h 512340"/>
              <a:gd name="connsiteX21" fmla="*/ 370413 w 512090"/>
              <a:gd name="connsiteY21" fmla="*/ 268125 h 512340"/>
              <a:gd name="connsiteX22" fmla="*/ 361878 w 512090"/>
              <a:gd name="connsiteY22" fmla="*/ 355792 h 512340"/>
              <a:gd name="connsiteX23" fmla="*/ 449502 w 512090"/>
              <a:gd name="connsiteY23" fmla="*/ 384256 h 512340"/>
              <a:gd name="connsiteX24" fmla="*/ 488193 w 512090"/>
              <a:gd name="connsiteY24" fmla="*/ 268125 h 512340"/>
              <a:gd name="connsiteX25" fmla="*/ 370413 w 512090"/>
              <a:gd name="connsiteY25" fmla="*/ 268125 h 512340"/>
              <a:gd name="connsiteX26" fmla="*/ 142247 w 512090"/>
              <a:gd name="connsiteY26" fmla="*/ 268125 h 512340"/>
              <a:gd name="connsiteX27" fmla="*/ 24467 w 512090"/>
              <a:gd name="connsiteY27" fmla="*/ 268125 h 512340"/>
              <a:gd name="connsiteX28" fmla="*/ 63158 w 512090"/>
              <a:gd name="connsiteY28" fmla="*/ 384256 h 512340"/>
              <a:gd name="connsiteX29" fmla="*/ 150782 w 512090"/>
              <a:gd name="connsiteY29" fmla="*/ 355792 h 512340"/>
              <a:gd name="connsiteX30" fmla="*/ 142247 w 512090"/>
              <a:gd name="connsiteY30" fmla="*/ 268125 h 512340"/>
              <a:gd name="connsiteX31" fmla="*/ 142247 w 512090"/>
              <a:gd name="connsiteY31" fmla="*/ 244216 h 512340"/>
              <a:gd name="connsiteX32" fmla="*/ 150782 w 512090"/>
              <a:gd name="connsiteY32" fmla="*/ 156549 h 512340"/>
              <a:gd name="connsiteX33" fmla="*/ 63158 w 512090"/>
              <a:gd name="connsiteY33" fmla="*/ 128085 h 512340"/>
              <a:gd name="connsiteX34" fmla="*/ 24467 w 512090"/>
              <a:gd name="connsiteY34" fmla="*/ 244216 h 512340"/>
              <a:gd name="connsiteX35" fmla="*/ 142247 w 512090"/>
              <a:gd name="connsiteY35" fmla="*/ 244216 h 512340"/>
              <a:gd name="connsiteX36" fmla="*/ 256045 w 512090"/>
              <a:gd name="connsiteY36" fmla="*/ 166226 h 512340"/>
              <a:gd name="connsiteX37" fmla="*/ 337980 w 512090"/>
              <a:gd name="connsiteY37" fmla="*/ 160533 h 512340"/>
              <a:gd name="connsiteX38" fmla="*/ 346515 w 512090"/>
              <a:gd name="connsiteY38" fmla="*/ 244216 h 512340"/>
              <a:gd name="connsiteX39" fmla="*/ 166714 w 512090"/>
              <a:gd name="connsiteY39" fmla="*/ 244216 h 512340"/>
              <a:gd name="connsiteX40" fmla="*/ 175249 w 512090"/>
              <a:gd name="connsiteY40" fmla="*/ 160533 h 512340"/>
              <a:gd name="connsiteX41" fmla="*/ 256045 w 512090"/>
              <a:gd name="connsiteY41" fmla="*/ 166226 h 512340"/>
              <a:gd name="connsiteX42" fmla="*/ 256045 w 512090"/>
              <a:gd name="connsiteY42" fmla="*/ 166226 h 512340"/>
              <a:gd name="connsiteX43" fmla="*/ 256045 w 512090"/>
              <a:gd name="connsiteY43" fmla="*/ 23909 h 512340"/>
              <a:gd name="connsiteX44" fmla="*/ 195164 w 512090"/>
              <a:gd name="connsiteY44" fmla="*/ 88236 h 512340"/>
              <a:gd name="connsiteX45" fmla="*/ 179801 w 512090"/>
              <a:gd name="connsiteY45" fmla="*/ 136624 h 512340"/>
              <a:gd name="connsiteX46" fmla="*/ 256615 w 512090"/>
              <a:gd name="connsiteY46" fmla="*/ 141748 h 512340"/>
              <a:gd name="connsiteX47" fmla="*/ 333428 w 512090"/>
              <a:gd name="connsiteY47" fmla="*/ 136624 h 512340"/>
              <a:gd name="connsiteX48" fmla="*/ 318065 w 512090"/>
              <a:gd name="connsiteY48" fmla="*/ 88236 h 512340"/>
              <a:gd name="connsiteX49" fmla="*/ 256045 w 512090"/>
              <a:gd name="connsiteY49" fmla="*/ 23909 h 512340"/>
              <a:gd name="connsiteX50" fmla="*/ 256045 w 512090"/>
              <a:gd name="connsiteY50" fmla="*/ 346115 h 512340"/>
              <a:gd name="connsiteX51" fmla="*/ 174111 w 512090"/>
              <a:gd name="connsiteY51" fmla="*/ 351807 h 512340"/>
              <a:gd name="connsiteX52" fmla="*/ 165576 w 512090"/>
              <a:gd name="connsiteY52" fmla="*/ 268125 h 512340"/>
              <a:gd name="connsiteX53" fmla="*/ 345377 w 512090"/>
              <a:gd name="connsiteY53" fmla="*/ 268125 h 512340"/>
              <a:gd name="connsiteX54" fmla="*/ 336842 w 512090"/>
              <a:gd name="connsiteY54" fmla="*/ 351807 h 512340"/>
              <a:gd name="connsiteX55" fmla="*/ 256045 w 512090"/>
              <a:gd name="connsiteY55" fmla="*/ 346115 h 512340"/>
              <a:gd name="connsiteX56" fmla="*/ 256045 w 512090"/>
              <a:gd name="connsiteY56" fmla="*/ 346115 h 512340"/>
              <a:gd name="connsiteX57" fmla="*/ 256045 w 512090"/>
              <a:gd name="connsiteY57" fmla="*/ 488432 h 512340"/>
              <a:gd name="connsiteX58" fmla="*/ 316927 w 512090"/>
              <a:gd name="connsiteY58" fmla="*/ 424104 h 512340"/>
              <a:gd name="connsiteX59" fmla="*/ 332290 w 512090"/>
              <a:gd name="connsiteY59" fmla="*/ 375717 h 512340"/>
              <a:gd name="connsiteX60" fmla="*/ 178663 w 512090"/>
              <a:gd name="connsiteY60" fmla="*/ 375717 h 512340"/>
              <a:gd name="connsiteX61" fmla="*/ 194026 w 512090"/>
              <a:gd name="connsiteY61" fmla="*/ 424104 h 512340"/>
              <a:gd name="connsiteX62" fmla="*/ 256045 w 512090"/>
              <a:gd name="connsiteY62" fmla="*/ 488432 h 512340"/>
              <a:gd name="connsiteX63" fmla="*/ 434708 w 512090"/>
              <a:gd name="connsiteY63" fmla="*/ 108161 h 512340"/>
              <a:gd name="connsiteX64" fmla="*/ 311237 w 512090"/>
              <a:gd name="connsiteY64" fmla="*/ 30740 h 512340"/>
              <a:gd name="connsiteX65" fmla="*/ 339118 w 512090"/>
              <a:gd name="connsiteY65" fmla="*/ 79128 h 512340"/>
              <a:gd name="connsiteX66" fmla="*/ 356188 w 512090"/>
              <a:gd name="connsiteY66" fmla="*/ 132639 h 512340"/>
              <a:gd name="connsiteX67" fmla="*/ 434708 w 512090"/>
              <a:gd name="connsiteY67" fmla="*/ 108161 h 512340"/>
              <a:gd name="connsiteX68" fmla="*/ 256045 w 512090"/>
              <a:gd name="connsiteY68" fmla="*/ 0 h 512340"/>
              <a:gd name="connsiteX69" fmla="*/ 0 w 512090"/>
              <a:gd name="connsiteY69" fmla="*/ 256170 h 512340"/>
              <a:gd name="connsiteX70" fmla="*/ 256045 w 512090"/>
              <a:gd name="connsiteY70" fmla="*/ 512341 h 512340"/>
              <a:gd name="connsiteX71" fmla="*/ 512091 w 512090"/>
              <a:gd name="connsiteY71" fmla="*/ 256170 h 512340"/>
              <a:gd name="connsiteX72" fmla="*/ 256045 w 512090"/>
              <a:gd name="connsiteY72" fmla="*/ 0 h 5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2090" h="512340">
                <a:moveTo>
                  <a:pt x="311237" y="481600"/>
                </a:moveTo>
                <a:cubicBezTo>
                  <a:pt x="322617" y="466799"/>
                  <a:pt x="332290" y="450860"/>
                  <a:pt x="339118" y="433213"/>
                </a:cubicBezTo>
                <a:cubicBezTo>
                  <a:pt x="346515" y="415565"/>
                  <a:pt x="352205" y="397918"/>
                  <a:pt x="356188" y="379701"/>
                </a:cubicBezTo>
                <a:cubicBezTo>
                  <a:pt x="382930" y="384825"/>
                  <a:pt x="409673" y="392795"/>
                  <a:pt x="434139" y="404180"/>
                </a:cubicBezTo>
                <a:cubicBezTo>
                  <a:pt x="402845" y="442321"/>
                  <a:pt x="359602" y="469646"/>
                  <a:pt x="311237" y="481600"/>
                </a:cubicBezTo>
                <a:close/>
                <a:moveTo>
                  <a:pt x="77383" y="404180"/>
                </a:moveTo>
                <a:cubicBezTo>
                  <a:pt x="102418" y="392795"/>
                  <a:pt x="128592" y="384256"/>
                  <a:pt x="155903" y="379701"/>
                </a:cubicBezTo>
                <a:cubicBezTo>
                  <a:pt x="160455" y="397918"/>
                  <a:pt x="166145" y="416134"/>
                  <a:pt x="172973" y="433213"/>
                </a:cubicBezTo>
                <a:cubicBezTo>
                  <a:pt x="179801" y="450860"/>
                  <a:pt x="189474" y="466799"/>
                  <a:pt x="200854" y="481600"/>
                </a:cubicBezTo>
                <a:cubicBezTo>
                  <a:pt x="152490" y="469646"/>
                  <a:pt x="109246" y="442321"/>
                  <a:pt x="77383" y="404180"/>
                </a:cubicBezTo>
                <a:close/>
                <a:moveTo>
                  <a:pt x="200854" y="30740"/>
                </a:moveTo>
                <a:cubicBezTo>
                  <a:pt x="189474" y="45541"/>
                  <a:pt x="179801" y="61481"/>
                  <a:pt x="172973" y="79128"/>
                </a:cubicBezTo>
                <a:cubicBezTo>
                  <a:pt x="165576" y="96775"/>
                  <a:pt x="159886" y="114423"/>
                  <a:pt x="155903" y="132639"/>
                </a:cubicBezTo>
                <a:cubicBezTo>
                  <a:pt x="129161" y="127516"/>
                  <a:pt x="102418" y="119546"/>
                  <a:pt x="77383" y="108161"/>
                </a:cubicBezTo>
                <a:cubicBezTo>
                  <a:pt x="109246" y="70020"/>
                  <a:pt x="152490" y="42695"/>
                  <a:pt x="200854" y="30740"/>
                </a:cubicBezTo>
                <a:lnTo>
                  <a:pt x="200854" y="30740"/>
                </a:lnTo>
                <a:close/>
                <a:moveTo>
                  <a:pt x="370413" y="244216"/>
                </a:moveTo>
                <a:cubicBezTo>
                  <a:pt x="369843" y="214614"/>
                  <a:pt x="366998" y="185581"/>
                  <a:pt x="361878" y="156549"/>
                </a:cubicBezTo>
                <a:cubicBezTo>
                  <a:pt x="392603" y="150856"/>
                  <a:pt x="421622" y="141748"/>
                  <a:pt x="449502" y="128085"/>
                </a:cubicBezTo>
                <a:cubicBezTo>
                  <a:pt x="472831" y="162810"/>
                  <a:pt x="485917" y="202659"/>
                  <a:pt x="488193" y="244216"/>
                </a:cubicBezTo>
                <a:lnTo>
                  <a:pt x="370413" y="244216"/>
                </a:lnTo>
                <a:close/>
                <a:moveTo>
                  <a:pt x="370413" y="268125"/>
                </a:moveTo>
                <a:cubicBezTo>
                  <a:pt x="369843" y="297727"/>
                  <a:pt x="366998" y="326760"/>
                  <a:pt x="361878" y="355792"/>
                </a:cubicBezTo>
                <a:cubicBezTo>
                  <a:pt x="392603" y="361485"/>
                  <a:pt x="421622" y="370593"/>
                  <a:pt x="449502" y="384256"/>
                </a:cubicBezTo>
                <a:cubicBezTo>
                  <a:pt x="472831" y="349530"/>
                  <a:pt x="485917" y="309682"/>
                  <a:pt x="488193" y="268125"/>
                </a:cubicBezTo>
                <a:lnTo>
                  <a:pt x="370413" y="268125"/>
                </a:lnTo>
                <a:close/>
                <a:moveTo>
                  <a:pt x="142247" y="268125"/>
                </a:moveTo>
                <a:lnTo>
                  <a:pt x="24467" y="268125"/>
                </a:lnTo>
                <a:cubicBezTo>
                  <a:pt x="26743" y="309682"/>
                  <a:pt x="39829" y="350100"/>
                  <a:pt x="63158" y="384256"/>
                </a:cubicBezTo>
                <a:cubicBezTo>
                  <a:pt x="91038" y="370593"/>
                  <a:pt x="120626" y="361485"/>
                  <a:pt x="150782" y="355792"/>
                </a:cubicBezTo>
                <a:cubicBezTo>
                  <a:pt x="145662" y="326760"/>
                  <a:pt x="142817" y="297727"/>
                  <a:pt x="142247" y="268125"/>
                </a:cubicBezTo>
                <a:close/>
                <a:moveTo>
                  <a:pt x="142247" y="244216"/>
                </a:moveTo>
                <a:cubicBezTo>
                  <a:pt x="142817" y="214614"/>
                  <a:pt x="145662" y="185581"/>
                  <a:pt x="150782" y="156549"/>
                </a:cubicBezTo>
                <a:cubicBezTo>
                  <a:pt x="120626" y="150856"/>
                  <a:pt x="91038" y="141748"/>
                  <a:pt x="63158" y="128085"/>
                </a:cubicBezTo>
                <a:cubicBezTo>
                  <a:pt x="39829" y="162810"/>
                  <a:pt x="26743" y="202659"/>
                  <a:pt x="24467" y="244216"/>
                </a:cubicBezTo>
                <a:lnTo>
                  <a:pt x="142247" y="244216"/>
                </a:lnTo>
                <a:close/>
                <a:moveTo>
                  <a:pt x="256045" y="166226"/>
                </a:moveTo>
                <a:cubicBezTo>
                  <a:pt x="283357" y="166226"/>
                  <a:pt x="310669" y="164518"/>
                  <a:pt x="337980" y="160533"/>
                </a:cubicBezTo>
                <a:cubicBezTo>
                  <a:pt x="343101" y="188427"/>
                  <a:pt x="345946" y="216322"/>
                  <a:pt x="346515" y="244216"/>
                </a:cubicBezTo>
                <a:lnTo>
                  <a:pt x="166714" y="244216"/>
                </a:lnTo>
                <a:cubicBezTo>
                  <a:pt x="167283" y="216322"/>
                  <a:pt x="170128" y="187858"/>
                  <a:pt x="175249" y="160533"/>
                </a:cubicBezTo>
                <a:cubicBezTo>
                  <a:pt x="201423" y="163949"/>
                  <a:pt x="228734" y="166226"/>
                  <a:pt x="256045" y="166226"/>
                </a:cubicBezTo>
                <a:lnTo>
                  <a:pt x="256045" y="166226"/>
                </a:lnTo>
                <a:close/>
                <a:moveTo>
                  <a:pt x="256045" y="23909"/>
                </a:moveTo>
                <a:cubicBezTo>
                  <a:pt x="234424" y="23909"/>
                  <a:pt x="212233" y="47249"/>
                  <a:pt x="195164" y="88236"/>
                </a:cubicBezTo>
                <a:cubicBezTo>
                  <a:pt x="188905" y="104176"/>
                  <a:pt x="183215" y="120115"/>
                  <a:pt x="179801" y="136624"/>
                </a:cubicBezTo>
                <a:cubicBezTo>
                  <a:pt x="205406" y="140040"/>
                  <a:pt x="231010" y="141748"/>
                  <a:pt x="256615" y="141748"/>
                </a:cubicBezTo>
                <a:cubicBezTo>
                  <a:pt x="282219" y="141748"/>
                  <a:pt x="307824" y="140040"/>
                  <a:pt x="333428" y="136624"/>
                </a:cubicBezTo>
                <a:cubicBezTo>
                  <a:pt x="329445" y="120115"/>
                  <a:pt x="324324" y="104176"/>
                  <a:pt x="318065" y="88236"/>
                </a:cubicBezTo>
                <a:cubicBezTo>
                  <a:pt x="299858" y="47249"/>
                  <a:pt x="277667" y="23909"/>
                  <a:pt x="256045" y="23909"/>
                </a:cubicBezTo>
                <a:close/>
                <a:moveTo>
                  <a:pt x="256045" y="346115"/>
                </a:moveTo>
                <a:cubicBezTo>
                  <a:pt x="228734" y="346115"/>
                  <a:pt x="201423" y="347822"/>
                  <a:pt x="174111" y="351807"/>
                </a:cubicBezTo>
                <a:cubicBezTo>
                  <a:pt x="168990" y="323913"/>
                  <a:pt x="166145" y="296019"/>
                  <a:pt x="165576" y="268125"/>
                </a:cubicBezTo>
                <a:lnTo>
                  <a:pt x="345377" y="268125"/>
                </a:lnTo>
                <a:cubicBezTo>
                  <a:pt x="344808" y="296019"/>
                  <a:pt x="341963" y="324483"/>
                  <a:pt x="336842" y="351807"/>
                </a:cubicBezTo>
                <a:cubicBezTo>
                  <a:pt x="310669" y="348392"/>
                  <a:pt x="283357" y="346115"/>
                  <a:pt x="256045" y="346115"/>
                </a:cubicBezTo>
                <a:lnTo>
                  <a:pt x="256045" y="346115"/>
                </a:lnTo>
                <a:close/>
                <a:moveTo>
                  <a:pt x="256045" y="488432"/>
                </a:moveTo>
                <a:cubicBezTo>
                  <a:pt x="277667" y="488432"/>
                  <a:pt x="299858" y="465092"/>
                  <a:pt x="316927" y="424104"/>
                </a:cubicBezTo>
                <a:cubicBezTo>
                  <a:pt x="323186" y="408165"/>
                  <a:pt x="328876" y="392225"/>
                  <a:pt x="332290" y="375717"/>
                </a:cubicBezTo>
                <a:cubicBezTo>
                  <a:pt x="281650" y="368885"/>
                  <a:pt x="229872" y="368885"/>
                  <a:pt x="178663" y="375717"/>
                </a:cubicBezTo>
                <a:cubicBezTo>
                  <a:pt x="182646" y="392225"/>
                  <a:pt x="187767" y="408165"/>
                  <a:pt x="194026" y="424104"/>
                </a:cubicBezTo>
                <a:cubicBezTo>
                  <a:pt x="212233" y="465092"/>
                  <a:pt x="234424" y="488432"/>
                  <a:pt x="256045" y="488432"/>
                </a:cubicBezTo>
                <a:close/>
                <a:moveTo>
                  <a:pt x="434708" y="108161"/>
                </a:moveTo>
                <a:cubicBezTo>
                  <a:pt x="402845" y="70020"/>
                  <a:pt x="359602" y="42695"/>
                  <a:pt x="311237" y="30740"/>
                </a:cubicBezTo>
                <a:cubicBezTo>
                  <a:pt x="322617" y="45541"/>
                  <a:pt x="332290" y="61481"/>
                  <a:pt x="339118" y="79128"/>
                </a:cubicBezTo>
                <a:cubicBezTo>
                  <a:pt x="346515" y="96775"/>
                  <a:pt x="352205" y="114423"/>
                  <a:pt x="356188" y="132639"/>
                </a:cubicBezTo>
                <a:cubicBezTo>
                  <a:pt x="383499" y="128085"/>
                  <a:pt x="409673" y="119546"/>
                  <a:pt x="434708" y="108161"/>
                </a:cubicBezTo>
                <a:close/>
                <a:moveTo>
                  <a:pt x="256045" y="0"/>
                </a:moveTo>
                <a:cubicBezTo>
                  <a:pt x="114367" y="0"/>
                  <a:pt x="0" y="114423"/>
                  <a:pt x="0" y="256170"/>
                </a:cubicBezTo>
                <a:cubicBezTo>
                  <a:pt x="0" y="397918"/>
                  <a:pt x="114367" y="512341"/>
                  <a:pt x="256045" y="512341"/>
                </a:cubicBezTo>
                <a:cubicBezTo>
                  <a:pt x="397724" y="512341"/>
                  <a:pt x="512091" y="397918"/>
                  <a:pt x="512091" y="256170"/>
                </a:cubicBezTo>
                <a:cubicBezTo>
                  <a:pt x="512091" y="114992"/>
                  <a:pt x="397724" y="0"/>
                  <a:pt x="256045" y="0"/>
                </a:cubicBezTo>
                <a:close/>
              </a:path>
            </a:pathLst>
          </a:custGeom>
          <a:solidFill>
            <a:srgbClr val="1C2E46"/>
          </a:solidFill>
          <a:ln w="9525" cap="flat">
            <a:solidFill>
              <a:srgbClr val="1C2E46"/>
            </a:solidFill>
            <a:prstDash val="solid"/>
            <a:miter/>
          </a:ln>
        </p:spPr>
        <p:txBody>
          <a:bodyPr rtlCol="0" anchor="ctr"/>
          <a:lstStyle/>
          <a:p>
            <a:endParaRPr lang="en-BR"/>
          </a:p>
        </p:txBody>
      </p:sp>
      <p:sp>
        <p:nvSpPr>
          <p:cNvPr id="13" name="Freeform 12">
            <a:extLst>
              <a:ext uri="{FF2B5EF4-FFF2-40B4-BE49-F238E27FC236}">
                <a16:creationId xmlns:a16="http://schemas.microsoft.com/office/drawing/2014/main" id="{EBC69537-60A3-BC26-7FAE-985DA81AE80C}"/>
              </a:ext>
            </a:extLst>
          </p:cNvPr>
          <p:cNvSpPr/>
          <p:nvPr/>
        </p:nvSpPr>
        <p:spPr>
          <a:xfrm>
            <a:off x="10327644" y="2379785"/>
            <a:ext cx="372119" cy="512910"/>
          </a:xfrm>
          <a:custGeom>
            <a:avLst/>
            <a:gdLst>
              <a:gd name="connsiteX0" fmla="*/ 128592 w 372119"/>
              <a:gd name="connsiteY0" fmla="*/ 339283 h 512910"/>
              <a:gd name="connsiteX1" fmla="*/ 128592 w 372119"/>
              <a:gd name="connsiteY1" fmla="*/ 356362 h 512910"/>
              <a:gd name="connsiteX2" fmla="*/ 128592 w 372119"/>
              <a:gd name="connsiteY2" fmla="*/ 356362 h 512910"/>
              <a:gd name="connsiteX3" fmla="*/ 95590 w 372119"/>
              <a:gd name="connsiteY3" fmla="*/ 389379 h 512910"/>
              <a:gd name="connsiteX4" fmla="*/ 78521 w 372119"/>
              <a:gd name="connsiteY4" fmla="*/ 389379 h 512910"/>
              <a:gd name="connsiteX5" fmla="*/ 58606 w 372119"/>
              <a:gd name="connsiteY5" fmla="*/ 369455 h 512910"/>
              <a:gd name="connsiteX6" fmla="*/ 59175 w 372119"/>
              <a:gd name="connsiteY6" fmla="*/ 352377 h 512910"/>
              <a:gd name="connsiteX7" fmla="*/ 75676 w 372119"/>
              <a:gd name="connsiteY7" fmla="*/ 352377 h 512910"/>
              <a:gd name="connsiteX8" fmla="*/ 87055 w 372119"/>
              <a:gd name="connsiteY8" fmla="*/ 363762 h 512910"/>
              <a:gd name="connsiteX9" fmla="*/ 111522 w 372119"/>
              <a:gd name="connsiteY9" fmla="*/ 339283 h 512910"/>
              <a:gd name="connsiteX10" fmla="*/ 128592 w 372119"/>
              <a:gd name="connsiteY10" fmla="*/ 339283 h 512910"/>
              <a:gd name="connsiteX11" fmla="*/ 128592 w 372119"/>
              <a:gd name="connsiteY11" fmla="*/ 339283 h 512910"/>
              <a:gd name="connsiteX12" fmla="*/ 128592 w 372119"/>
              <a:gd name="connsiteY12" fmla="*/ 244785 h 512910"/>
              <a:gd name="connsiteX13" fmla="*/ 128592 w 372119"/>
              <a:gd name="connsiteY13" fmla="*/ 261863 h 512910"/>
              <a:gd name="connsiteX14" fmla="*/ 128592 w 372119"/>
              <a:gd name="connsiteY14" fmla="*/ 261863 h 512910"/>
              <a:gd name="connsiteX15" fmla="*/ 95590 w 372119"/>
              <a:gd name="connsiteY15" fmla="*/ 294881 h 512910"/>
              <a:gd name="connsiteX16" fmla="*/ 78521 w 372119"/>
              <a:gd name="connsiteY16" fmla="*/ 294881 h 512910"/>
              <a:gd name="connsiteX17" fmla="*/ 78521 w 372119"/>
              <a:gd name="connsiteY17" fmla="*/ 294881 h 512910"/>
              <a:gd name="connsiteX18" fmla="*/ 58606 w 372119"/>
              <a:gd name="connsiteY18" fmla="*/ 274956 h 512910"/>
              <a:gd name="connsiteX19" fmla="*/ 58606 w 372119"/>
              <a:gd name="connsiteY19" fmla="*/ 257878 h 512910"/>
              <a:gd name="connsiteX20" fmla="*/ 75676 w 372119"/>
              <a:gd name="connsiteY20" fmla="*/ 257878 h 512910"/>
              <a:gd name="connsiteX21" fmla="*/ 87055 w 372119"/>
              <a:gd name="connsiteY21" fmla="*/ 269264 h 512910"/>
              <a:gd name="connsiteX22" fmla="*/ 111522 w 372119"/>
              <a:gd name="connsiteY22" fmla="*/ 244785 h 512910"/>
              <a:gd name="connsiteX23" fmla="*/ 128592 w 372119"/>
              <a:gd name="connsiteY23" fmla="*/ 244785 h 512910"/>
              <a:gd name="connsiteX24" fmla="*/ 128592 w 372119"/>
              <a:gd name="connsiteY24" fmla="*/ 244785 h 512910"/>
              <a:gd name="connsiteX25" fmla="*/ 128592 w 372119"/>
              <a:gd name="connsiteY25" fmla="*/ 244785 h 512910"/>
              <a:gd name="connsiteX26" fmla="*/ 128592 w 372119"/>
              <a:gd name="connsiteY26" fmla="*/ 150287 h 512910"/>
              <a:gd name="connsiteX27" fmla="*/ 128592 w 372119"/>
              <a:gd name="connsiteY27" fmla="*/ 167365 h 512910"/>
              <a:gd name="connsiteX28" fmla="*/ 128592 w 372119"/>
              <a:gd name="connsiteY28" fmla="*/ 167365 h 512910"/>
              <a:gd name="connsiteX29" fmla="*/ 95590 w 372119"/>
              <a:gd name="connsiteY29" fmla="*/ 200382 h 512910"/>
              <a:gd name="connsiteX30" fmla="*/ 78521 w 372119"/>
              <a:gd name="connsiteY30" fmla="*/ 200382 h 512910"/>
              <a:gd name="connsiteX31" fmla="*/ 78521 w 372119"/>
              <a:gd name="connsiteY31" fmla="*/ 200382 h 512910"/>
              <a:gd name="connsiteX32" fmla="*/ 58606 w 372119"/>
              <a:gd name="connsiteY32" fmla="*/ 180458 h 512910"/>
              <a:gd name="connsiteX33" fmla="*/ 58606 w 372119"/>
              <a:gd name="connsiteY33" fmla="*/ 163380 h 512910"/>
              <a:gd name="connsiteX34" fmla="*/ 75676 w 372119"/>
              <a:gd name="connsiteY34" fmla="*/ 163380 h 512910"/>
              <a:gd name="connsiteX35" fmla="*/ 87055 w 372119"/>
              <a:gd name="connsiteY35" fmla="*/ 174765 h 512910"/>
              <a:gd name="connsiteX36" fmla="*/ 111522 w 372119"/>
              <a:gd name="connsiteY36" fmla="*/ 150287 h 512910"/>
              <a:gd name="connsiteX37" fmla="*/ 128592 w 372119"/>
              <a:gd name="connsiteY37" fmla="*/ 150287 h 512910"/>
              <a:gd name="connsiteX38" fmla="*/ 128592 w 372119"/>
              <a:gd name="connsiteY38" fmla="*/ 150287 h 512910"/>
              <a:gd name="connsiteX39" fmla="*/ 316358 w 372119"/>
              <a:gd name="connsiteY39" fmla="*/ 364331 h 512910"/>
              <a:gd name="connsiteX40" fmla="*/ 304410 w 372119"/>
              <a:gd name="connsiteY40" fmla="*/ 376286 h 512910"/>
              <a:gd name="connsiteX41" fmla="*/ 304410 w 372119"/>
              <a:gd name="connsiteY41" fmla="*/ 376286 h 512910"/>
              <a:gd name="connsiteX42" fmla="*/ 164438 w 372119"/>
              <a:gd name="connsiteY42" fmla="*/ 376286 h 512910"/>
              <a:gd name="connsiteX43" fmla="*/ 152489 w 372119"/>
              <a:gd name="connsiteY43" fmla="*/ 363762 h 512910"/>
              <a:gd name="connsiteX44" fmla="*/ 164438 w 372119"/>
              <a:gd name="connsiteY44" fmla="*/ 351807 h 512910"/>
              <a:gd name="connsiteX45" fmla="*/ 304410 w 372119"/>
              <a:gd name="connsiteY45" fmla="*/ 351807 h 512910"/>
              <a:gd name="connsiteX46" fmla="*/ 316358 w 372119"/>
              <a:gd name="connsiteY46" fmla="*/ 364331 h 512910"/>
              <a:gd name="connsiteX47" fmla="*/ 316358 w 372119"/>
              <a:gd name="connsiteY47" fmla="*/ 364331 h 512910"/>
              <a:gd name="connsiteX48" fmla="*/ 316358 w 372119"/>
              <a:gd name="connsiteY48" fmla="*/ 269833 h 512910"/>
              <a:gd name="connsiteX49" fmla="*/ 304410 w 372119"/>
              <a:gd name="connsiteY49" fmla="*/ 281787 h 512910"/>
              <a:gd name="connsiteX50" fmla="*/ 164438 w 372119"/>
              <a:gd name="connsiteY50" fmla="*/ 281787 h 512910"/>
              <a:gd name="connsiteX51" fmla="*/ 152489 w 372119"/>
              <a:gd name="connsiteY51" fmla="*/ 269264 h 512910"/>
              <a:gd name="connsiteX52" fmla="*/ 164438 w 372119"/>
              <a:gd name="connsiteY52" fmla="*/ 257309 h 512910"/>
              <a:gd name="connsiteX53" fmla="*/ 304410 w 372119"/>
              <a:gd name="connsiteY53" fmla="*/ 257309 h 512910"/>
              <a:gd name="connsiteX54" fmla="*/ 316358 w 372119"/>
              <a:gd name="connsiteY54" fmla="*/ 269833 h 512910"/>
              <a:gd name="connsiteX55" fmla="*/ 316358 w 372119"/>
              <a:gd name="connsiteY55" fmla="*/ 269833 h 512910"/>
              <a:gd name="connsiteX56" fmla="*/ 316358 w 372119"/>
              <a:gd name="connsiteY56" fmla="*/ 175334 h 512910"/>
              <a:gd name="connsiteX57" fmla="*/ 304410 w 372119"/>
              <a:gd name="connsiteY57" fmla="*/ 187289 h 512910"/>
              <a:gd name="connsiteX58" fmla="*/ 304410 w 372119"/>
              <a:gd name="connsiteY58" fmla="*/ 187289 h 512910"/>
              <a:gd name="connsiteX59" fmla="*/ 164438 w 372119"/>
              <a:gd name="connsiteY59" fmla="*/ 187289 h 512910"/>
              <a:gd name="connsiteX60" fmla="*/ 152489 w 372119"/>
              <a:gd name="connsiteY60" fmla="*/ 175334 h 512910"/>
              <a:gd name="connsiteX61" fmla="*/ 164438 w 372119"/>
              <a:gd name="connsiteY61" fmla="*/ 163380 h 512910"/>
              <a:gd name="connsiteX62" fmla="*/ 304410 w 372119"/>
              <a:gd name="connsiteY62" fmla="*/ 163380 h 512910"/>
              <a:gd name="connsiteX63" fmla="*/ 316358 w 372119"/>
              <a:gd name="connsiteY63" fmla="*/ 175334 h 512910"/>
              <a:gd name="connsiteX64" fmla="*/ 347653 w 372119"/>
              <a:gd name="connsiteY64" fmla="*/ 482739 h 512910"/>
              <a:gd name="connsiteX65" fmla="*/ 347653 w 372119"/>
              <a:gd name="connsiteY65" fmla="*/ 56927 h 512910"/>
              <a:gd name="connsiteX66" fmla="*/ 341963 w 372119"/>
              <a:gd name="connsiteY66" fmla="*/ 51234 h 512910"/>
              <a:gd name="connsiteX67" fmla="*/ 264011 w 372119"/>
              <a:gd name="connsiteY67" fmla="*/ 51234 h 512910"/>
              <a:gd name="connsiteX68" fmla="*/ 264011 w 372119"/>
              <a:gd name="connsiteY68" fmla="*/ 59773 h 512910"/>
              <a:gd name="connsiteX69" fmla="*/ 245803 w 372119"/>
              <a:gd name="connsiteY69" fmla="*/ 77990 h 512910"/>
              <a:gd name="connsiteX70" fmla="*/ 126885 w 372119"/>
              <a:gd name="connsiteY70" fmla="*/ 77990 h 512910"/>
              <a:gd name="connsiteX71" fmla="*/ 108677 w 372119"/>
              <a:gd name="connsiteY71" fmla="*/ 59773 h 512910"/>
              <a:gd name="connsiteX72" fmla="*/ 108677 w 372119"/>
              <a:gd name="connsiteY72" fmla="*/ 51234 h 512910"/>
              <a:gd name="connsiteX73" fmla="*/ 30725 w 372119"/>
              <a:gd name="connsiteY73" fmla="*/ 51234 h 512910"/>
              <a:gd name="connsiteX74" fmla="*/ 25035 w 372119"/>
              <a:gd name="connsiteY74" fmla="*/ 56927 h 512910"/>
              <a:gd name="connsiteX75" fmla="*/ 25035 w 372119"/>
              <a:gd name="connsiteY75" fmla="*/ 482739 h 512910"/>
              <a:gd name="connsiteX76" fmla="*/ 30725 w 372119"/>
              <a:gd name="connsiteY76" fmla="*/ 488432 h 512910"/>
              <a:gd name="connsiteX77" fmla="*/ 342532 w 372119"/>
              <a:gd name="connsiteY77" fmla="*/ 488432 h 512910"/>
              <a:gd name="connsiteX78" fmla="*/ 347653 w 372119"/>
              <a:gd name="connsiteY78" fmla="*/ 482739 h 512910"/>
              <a:gd name="connsiteX79" fmla="*/ 347653 w 372119"/>
              <a:gd name="connsiteY79" fmla="*/ 482739 h 512910"/>
              <a:gd name="connsiteX80" fmla="*/ 132005 w 372119"/>
              <a:gd name="connsiteY80" fmla="*/ 24478 h 512910"/>
              <a:gd name="connsiteX81" fmla="*/ 239545 w 372119"/>
              <a:gd name="connsiteY81" fmla="*/ 24478 h 512910"/>
              <a:gd name="connsiteX82" fmla="*/ 239545 w 372119"/>
              <a:gd name="connsiteY82" fmla="*/ 54080 h 512910"/>
              <a:gd name="connsiteX83" fmla="*/ 132005 w 372119"/>
              <a:gd name="connsiteY83" fmla="*/ 54080 h 512910"/>
              <a:gd name="connsiteX84" fmla="*/ 132005 w 372119"/>
              <a:gd name="connsiteY84" fmla="*/ 24478 h 512910"/>
              <a:gd name="connsiteX85" fmla="*/ 341394 w 372119"/>
              <a:gd name="connsiteY85" fmla="*/ 26756 h 512910"/>
              <a:gd name="connsiteX86" fmla="*/ 263442 w 372119"/>
              <a:gd name="connsiteY86" fmla="*/ 26756 h 512910"/>
              <a:gd name="connsiteX87" fmla="*/ 263442 w 372119"/>
              <a:gd name="connsiteY87" fmla="*/ 18217 h 512910"/>
              <a:gd name="connsiteX88" fmla="*/ 245234 w 372119"/>
              <a:gd name="connsiteY88" fmla="*/ 0 h 512910"/>
              <a:gd name="connsiteX89" fmla="*/ 126315 w 372119"/>
              <a:gd name="connsiteY89" fmla="*/ 0 h 512910"/>
              <a:gd name="connsiteX90" fmla="*/ 108108 w 372119"/>
              <a:gd name="connsiteY90" fmla="*/ 18217 h 512910"/>
              <a:gd name="connsiteX91" fmla="*/ 108108 w 372119"/>
              <a:gd name="connsiteY91" fmla="*/ 26756 h 512910"/>
              <a:gd name="connsiteX92" fmla="*/ 30156 w 372119"/>
              <a:gd name="connsiteY92" fmla="*/ 26756 h 512910"/>
              <a:gd name="connsiteX93" fmla="*/ 0 w 372119"/>
              <a:gd name="connsiteY93" fmla="*/ 56927 h 512910"/>
              <a:gd name="connsiteX94" fmla="*/ 0 w 372119"/>
              <a:gd name="connsiteY94" fmla="*/ 482739 h 512910"/>
              <a:gd name="connsiteX95" fmla="*/ 30156 w 372119"/>
              <a:gd name="connsiteY95" fmla="*/ 512910 h 512910"/>
              <a:gd name="connsiteX96" fmla="*/ 341963 w 372119"/>
              <a:gd name="connsiteY96" fmla="*/ 512910 h 512910"/>
              <a:gd name="connsiteX97" fmla="*/ 372119 w 372119"/>
              <a:gd name="connsiteY97" fmla="*/ 482739 h 512910"/>
              <a:gd name="connsiteX98" fmla="*/ 372119 w 372119"/>
              <a:gd name="connsiteY98" fmla="*/ 56927 h 512910"/>
              <a:gd name="connsiteX99" fmla="*/ 341394 w 372119"/>
              <a:gd name="connsiteY99" fmla="*/ 26756 h 512910"/>
              <a:gd name="connsiteX100" fmla="*/ 341394 w 372119"/>
              <a:gd name="connsiteY100" fmla="*/ 26756 h 51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72119" h="512910">
                <a:moveTo>
                  <a:pt x="128592" y="339283"/>
                </a:moveTo>
                <a:cubicBezTo>
                  <a:pt x="133143" y="343838"/>
                  <a:pt x="133143" y="351807"/>
                  <a:pt x="128592" y="356362"/>
                </a:cubicBezTo>
                <a:cubicBezTo>
                  <a:pt x="128592" y="356362"/>
                  <a:pt x="128592" y="356362"/>
                  <a:pt x="128592" y="356362"/>
                </a:cubicBezTo>
                <a:lnTo>
                  <a:pt x="95590" y="389379"/>
                </a:lnTo>
                <a:cubicBezTo>
                  <a:pt x="91038" y="393933"/>
                  <a:pt x="83072" y="393933"/>
                  <a:pt x="78521" y="389379"/>
                </a:cubicBezTo>
                <a:lnTo>
                  <a:pt x="58606" y="369455"/>
                </a:lnTo>
                <a:cubicBezTo>
                  <a:pt x="54054" y="364331"/>
                  <a:pt x="54054" y="356931"/>
                  <a:pt x="59175" y="352377"/>
                </a:cubicBezTo>
                <a:cubicBezTo>
                  <a:pt x="63727" y="347823"/>
                  <a:pt x="71124" y="347823"/>
                  <a:pt x="75676" y="352377"/>
                </a:cubicBezTo>
                <a:lnTo>
                  <a:pt x="87055" y="363762"/>
                </a:lnTo>
                <a:lnTo>
                  <a:pt x="111522" y="339283"/>
                </a:lnTo>
                <a:cubicBezTo>
                  <a:pt x="116074" y="334729"/>
                  <a:pt x="123471" y="334729"/>
                  <a:pt x="128592" y="339283"/>
                </a:cubicBezTo>
                <a:lnTo>
                  <a:pt x="128592" y="339283"/>
                </a:lnTo>
                <a:close/>
                <a:moveTo>
                  <a:pt x="128592" y="244785"/>
                </a:moveTo>
                <a:cubicBezTo>
                  <a:pt x="133143" y="249339"/>
                  <a:pt x="133143" y="257309"/>
                  <a:pt x="128592" y="261863"/>
                </a:cubicBezTo>
                <a:cubicBezTo>
                  <a:pt x="128592" y="261863"/>
                  <a:pt x="128592" y="261863"/>
                  <a:pt x="128592" y="261863"/>
                </a:cubicBezTo>
                <a:lnTo>
                  <a:pt x="95590" y="294881"/>
                </a:lnTo>
                <a:cubicBezTo>
                  <a:pt x="91038" y="299435"/>
                  <a:pt x="83072" y="299435"/>
                  <a:pt x="78521" y="294881"/>
                </a:cubicBezTo>
                <a:cubicBezTo>
                  <a:pt x="78521" y="294881"/>
                  <a:pt x="78521" y="294881"/>
                  <a:pt x="78521" y="294881"/>
                </a:cubicBezTo>
                <a:lnTo>
                  <a:pt x="58606" y="274956"/>
                </a:lnTo>
                <a:cubicBezTo>
                  <a:pt x="54054" y="270402"/>
                  <a:pt x="54054" y="262432"/>
                  <a:pt x="58606" y="257878"/>
                </a:cubicBezTo>
                <a:cubicBezTo>
                  <a:pt x="63158" y="253324"/>
                  <a:pt x="71124" y="253324"/>
                  <a:pt x="75676" y="257878"/>
                </a:cubicBezTo>
                <a:lnTo>
                  <a:pt x="87055" y="269264"/>
                </a:lnTo>
                <a:lnTo>
                  <a:pt x="111522" y="244785"/>
                </a:lnTo>
                <a:cubicBezTo>
                  <a:pt x="116074" y="240231"/>
                  <a:pt x="123471" y="240231"/>
                  <a:pt x="128592" y="244785"/>
                </a:cubicBezTo>
                <a:cubicBezTo>
                  <a:pt x="128592" y="244785"/>
                  <a:pt x="128592" y="244785"/>
                  <a:pt x="128592" y="244785"/>
                </a:cubicBezTo>
                <a:lnTo>
                  <a:pt x="128592" y="244785"/>
                </a:lnTo>
                <a:close/>
                <a:moveTo>
                  <a:pt x="128592" y="150287"/>
                </a:moveTo>
                <a:cubicBezTo>
                  <a:pt x="133143" y="154841"/>
                  <a:pt x="133143" y="162810"/>
                  <a:pt x="128592" y="167365"/>
                </a:cubicBezTo>
                <a:cubicBezTo>
                  <a:pt x="128592" y="167365"/>
                  <a:pt x="128592" y="167365"/>
                  <a:pt x="128592" y="167365"/>
                </a:cubicBezTo>
                <a:lnTo>
                  <a:pt x="95590" y="200382"/>
                </a:lnTo>
                <a:cubicBezTo>
                  <a:pt x="91038" y="204936"/>
                  <a:pt x="83072" y="204936"/>
                  <a:pt x="78521" y="200382"/>
                </a:cubicBezTo>
                <a:cubicBezTo>
                  <a:pt x="78521" y="200382"/>
                  <a:pt x="78521" y="200382"/>
                  <a:pt x="78521" y="200382"/>
                </a:cubicBezTo>
                <a:lnTo>
                  <a:pt x="58606" y="180458"/>
                </a:lnTo>
                <a:cubicBezTo>
                  <a:pt x="54054" y="175904"/>
                  <a:pt x="54054" y="167934"/>
                  <a:pt x="58606" y="163380"/>
                </a:cubicBezTo>
                <a:cubicBezTo>
                  <a:pt x="63158" y="158826"/>
                  <a:pt x="71124" y="158826"/>
                  <a:pt x="75676" y="163380"/>
                </a:cubicBezTo>
                <a:lnTo>
                  <a:pt x="87055" y="174765"/>
                </a:lnTo>
                <a:lnTo>
                  <a:pt x="111522" y="150287"/>
                </a:lnTo>
                <a:cubicBezTo>
                  <a:pt x="116074" y="145732"/>
                  <a:pt x="123471" y="145732"/>
                  <a:pt x="128592" y="150287"/>
                </a:cubicBezTo>
                <a:lnTo>
                  <a:pt x="128592" y="150287"/>
                </a:lnTo>
                <a:close/>
                <a:moveTo>
                  <a:pt x="316358" y="364331"/>
                </a:moveTo>
                <a:cubicBezTo>
                  <a:pt x="316358" y="371162"/>
                  <a:pt x="311237" y="376286"/>
                  <a:pt x="304410" y="376286"/>
                </a:cubicBezTo>
                <a:lnTo>
                  <a:pt x="304410" y="376286"/>
                </a:lnTo>
                <a:lnTo>
                  <a:pt x="164438" y="376286"/>
                </a:lnTo>
                <a:cubicBezTo>
                  <a:pt x="157610" y="376286"/>
                  <a:pt x="152489" y="370593"/>
                  <a:pt x="152489" y="363762"/>
                </a:cubicBezTo>
                <a:cubicBezTo>
                  <a:pt x="152489" y="357500"/>
                  <a:pt x="157610" y="352377"/>
                  <a:pt x="164438" y="351807"/>
                </a:cubicBezTo>
                <a:lnTo>
                  <a:pt x="304410" y="351807"/>
                </a:lnTo>
                <a:cubicBezTo>
                  <a:pt x="311237" y="352377"/>
                  <a:pt x="316358" y="357500"/>
                  <a:pt x="316358" y="364331"/>
                </a:cubicBezTo>
                <a:cubicBezTo>
                  <a:pt x="316358" y="364331"/>
                  <a:pt x="316358" y="364331"/>
                  <a:pt x="316358" y="364331"/>
                </a:cubicBezTo>
                <a:close/>
                <a:moveTo>
                  <a:pt x="316358" y="269833"/>
                </a:moveTo>
                <a:cubicBezTo>
                  <a:pt x="316358" y="276664"/>
                  <a:pt x="311237" y="281787"/>
                  <a:pt x="304410" y="281787"/>
                </a:cubicBezTo>
                <a:lnTo>
                  <a:pt x="164438" y="281787"/>
                </a:lnTo>
                <a:cubicBezTo>
                  <a:pt x="157610" y="281787"/>
                  <a:pt x="152489" y="276095"/>
                  <a:pt x="152489" y="269264"/>
                </a:cubicBezTo>
                <a:cubicBezTo>
                  <a:pt x="152489" y="263002"/>
                  <a:pt x="157610" y="257878"/>
                  <a:pt x="164438" y="257309"/>
                </a:cubicBezTo>
                <a:lnTo>
                  <a:pt x="304410" y="257309"/>
                </a:lnTo>
                <a:cubicBezTo>
                  <a:pt x="311237" y="257878"/>
                  <a:pt x="316358" y="263002"/>
                  <a:pt x="316358" y="269833"/>
                </a:cubicBezTo>
                <a:cubicBezTo>
                  <a:pt x="316358" y="269833"/>
                  <a:pt x="316358" y="269833"/>
                  <a:pt x="316358" y="269833"/>
                </a:cubicBezTo>
                <a:close/>
                <a:moveTo>
                  <a:pt x="316358" y="175334"/>
                </a:moveTo>
                <a:cubicBezTo>
                  <a:pt x="316358" y="182166"/>
                  <a:pt x="311237" y="187289"/>
                  <a:pt x="304410" y="187289"/>
                </a:cubicBezTo>
                <a:cubicBezTo>
                  <a:pt x="304410" y="187289"/>
                  <a:pt x="304410" y="187289"/>
                  <a:pt x="304410" y="187289"/>
                </a:cubicBezTo>
                <a:lnTo>
                  <a:pt x="164438" y="187289"/>
                </a:lnTo>
                <a:cubicBezTo>
                  <a:pt x="157610" y="187289"/>
                  <a:pt x="152489" y="182166"/>
                  <a:pt x="152489" y="175334"/>
                </a:cubicBezTo>
                <a:cubicBezTo>
                  <a:pt x="152489" y="168503"/>
                  <a:pt x="157610" y="163380"/>
                  <a:pt x="164438" y="163380"/>
                </a:cubicBezTo>
                <a:lnTo>
                  <a:pt x="304410" y="163380"/>
                </a:lnTo>
                <a:cubicBezTo>
                  <a:pt x="311237" y="163380"/>
                  <a:pt x="316358" y="168503"/>
                  <a:pt x="316358" y="175334"/>
                </a:cubicBezTo>
                <a:close/>
                <a:moveTo>
                  <a:pt x="347653" y="482739"/>
                </a:moveTo>
                <a:lnTo>
                  <a:pt x="347653" y="56927"/>
                </a:lnTo>
                <a:cubicBezTo>
                  <a:pt x="347653" y="53511"/>
                  <a:pt x="344808" y="51234"/>
                  <a:pt x="341963" y="51234"/>
                </a:cubicBezTo>
                <a:lnTo>
                  <a:pt x="264011" y="51234"/>
                </a:lnTo>
                <a:lnTo>
                  <a:pt x="264011" y="59773"/>
                </a:lnTo>
                <a:cubicBezTo>
                  <a:pt x="264011" y="70020"/>
                  <a:pt x="255476" y="77990"/>
                  <a:pt x="245803" y="77990"/>
                </a:cubicBezTo>
                <a:lnTo>
                  <a:pt x="126885" y="77990"/>
                </a:lnTo>
                <a:cubicBezTo>
                  <a:pt x="116643" y="77990"/>
                  <a:pt x="108677" y="69451"/>
                  <a:pt x="108677" y="59773"/>
                </a:cubicBezTo>
                <a:lnTo>
                  <a:pt x="108677" y="51234"/>
                </a:lnTo>
                <a:lnTo>
                  <a:pt x="30725" y="51234"/>
                </a:lnTo>
                <a:cubicBezTo>
                  <a:pt x="27311" y="51234"/>
                  <a:pt x="25035" y="54080"/>
                  <a:pt x="25035" y="56927"/>
                </a:cubicBezTo>
                <a:lnTo>
                  <a:pt x="25035" y="482739"/>
                </a:lnTo>
                <a:cubicBezTo>
                  <a:pt x="25035" y="486154"/>
                  <a:pt x="27880" y="488432"/>
                  <a:pt x="30725" y="488432"/>
                </a:cubicBezTo>
                <a:lnTo>
                  <a:pt x="342532" y="488432"/>
                </a:lnTo>
                <a:cubicBezTo>
                  <a:pt x="344808" y="488432"/>
                  <a:pt x="347653" y="485585"/>
                  <a:pt x="347653" y="482739"/>
                </a:cubicBezTo>
                <a:lnTo>
                  <a:pt x="347653" y="482739"/>
                </a:lnTo>
                <a:close/>
                <a:moveTo>
                  <a:pt x="132005" y="24478"/>
                </a:moveTo>
                <a:lnTo>
                  <a:pt x="239545" y="24478"/>
                </a:lnTo>
                <a:lnTo>
                  <a:pt x="239545" y="54080"/>
                </a:lnTo>
                <a:lnTo>
                  <a:pt x="132005" y="54080"/>
                </a:lnTo>
                <a:cubicBezTo>
                  <a:pt x="132005" y="54080"/>
                  <a:pt x="132005" y="24478"/>
                  <a:pt x="132005" y="24478"/>
                </a:cubicBezTo>
                <a:close/>
                <a:moveTo>
                  <a:pt x="341394" y="26756"/>
                </a:moveTo>
                <a:lnTo>
                  <a:pt x="263442" y="26756"/>
                </a:lnTo>
                <a:lnTo>
                  <a:pt x="263442" y="18217"/>
                </a:lnTo>
                <a:cubicBezTo>
                  <a:pt x="263442" y="7970"/>
                  <a:pt x="254907" y="0"/>
                  <a:pt x="245234" y="0"/>
                </a:cubicBezTo>
                <a:lnTo>
                  <a:pt x="126315" y="0"/>
                </a:lnTo>
                <a:cubicBezTo>
                  <a:pt x="116074" y="0"/>
                  <a:pt x="108108" y="8539"/>
                  <a:pt x="108108" y="18217"/>
                </a:cubicBezTo>
                <a:lnTo>
                  <a:pt x="108108" y="26756"/>
                </a:lnTo>
                <a:lnTo>
                  <a:pt x="30156" y="26756"/>
                </a:lnTo>
                <a:cubicBezTo>
                  <a:pt x="13656" y="26756"/>
                  <a:pt x="0" y="40418"/>
                  <a:pt x="0" y="56927"/>
                </a:cubicBezTo>
                <a:lnTo>
                  <a:pt x="0" y="482739"/>
                </a:lnTo>
                <a:cubicBezTo>
                  <a:pt x="0" y="499248"/>
                  <a:pt x="13656" y="512910"/>
                  <a:pt x="30156" y="512910"/>
                </a:cubicBezTo>
                <a:lnTo>
                  <a:pt x="341963" y="512910"/>
                </a:lnTo>
                <a:cubicBezTo>
                  <a:pt x="358464" y="512910"/>
                  <a:pt x="372119" y="499248"/>
                  <a:pt x="372119" y="482739"/>
                </a:cubicBezTo>
                <a:lnTo>
                  <a:pt x="372119" y="56927"/>
                </a:lnTo>
                <a:cubicBezTo>
                  <a:pt x="371550" y="40418"/>
                  <a:pt x="357894" y="26756"/>
                  <a:pt x="341394" y="26756"/>
                </a:cubicBezTo>
                <a:lnTo>
                  <a:pt x="341394" y="26756"/>
                </a:lnTo>
                <a:close/>
              </a:path>
            </a:pathLst>
          </a:custGeom>
          <a:solidFill>
            <a:srgbClr val="1C2E46"/>
          </a:solidFill>
          <a:ln w="9525" cap="flat">
            <a:solidFill>
              <a:srgbClr val="1C2E46"/>
            </a:solidFill>
            <a:prstDash val="solid"/>
            <a:miter/>
          </a:ln>
        </p:spPr>
        <p:txBody>
          <a:bodyPr rtlCol="0" anchor="ctr"/>
          <a:lstStyle/>
          <a:p>
            <a:endParaRPr lang="en-BR"/>
          </a:p>
        </p:txBody>
      </p:sp>
      <p:sp>
        <p:nvSpPr>
          <p:cNvPr id="15" name="Freeform 14">
            <a:extLst>
              <a:ext uri="{FF2B5EF4-FFF2-40B4-BE49-F238E27FC236}">
                <a16:creationId xmlns:a16="http://schemas.microsoft.com/office/drawing/2014/main" id="{ABC51390-A0E1-19A3-432D-D8056FD5E879}"/>
              </a:ext>
            </a:extLst>
          </p:cNvPr>
          <p:cNvSpPr/>
          <p:nvPr/>
        </p:nvSpPr>
        <p:spPr>
          <a:xfrm>
            <a:off x="7622869" y="2375273"/>
            <a:ext cx="455603" cy="456314"/>
          </a:xfrm>
          <a:custGeom>
            <a:avLst/>
            <a:gdLst>
              <a:gd name="connsiteX0" fmla="*/ 231013 w 528593"/>
              <a:gd name="connsiteY0" fmla="*/ 529419 h 529418"/>
              <a:gd name="connsiteX1" fmla="*/ 394313 w 528593"/>
              <a:gd name="connsiteY1" fmla="*/ 461676 h 529418"/>
              <a:gd name="connsiteX2" fmla="*/ 394313 w 528593"/>
              <a:gd name="connsiteY2" fmla="*/ 441752 h 529418"/>
              <a:gd name="connsiteX3" fmla="*/ 394313 w 528593"/>
              <a:gd name="connsiteY3" fmla="*/ 441752 h 529418"/>
              <a:gd name="connsiteX4" fmla="*/ 245237 w 528593"/>
              <a:gd name="connsiteY4" fmla="*/ 292604 h 529418"/>
              <a:gd name="connsiteX5" fmla="*/ 245237 w 528593"/>
              <a:gd name="connsiteY5" fmla="*/ 81405 h 529418"/>
              <a:gd name="connsiteX6" fmla="*/ 231013 w 528593"/>
              <a:gd name="connsiteY6" fmla="*/ 67174 h 529418"/>
              <a:gd name="connsiteX7" fmla="*/ 2 w 528593"/>
              <a:gd name="connsiteY7" fmla="*/ 298296 h 529418"/>
              <a:gd name="connsiteX8" fmla="*/ 231013 w 528593"/>
              <a:gd name="connsiteY8" fmla="*/ 529419 h 529418"/>
              <a:gd name="connsiteX9" fmla="*/ 216788 w 528593"/>
              <a:gd name="connsiteY9" fmla="*/ 95637 h 529418"/>
              <a:gd name="connsiteX10" fmla="*/ 216788 w 528593"/>
              <a:gd name="connsiteY10" fmla="*/ 297727 h 529418"/>
              <a:gd name="connsiteX11" fmla="*/ 220771 w 528593"/>
              <a:gd name="connsiteY11" fmla="*/ 307974 h 529418"/>
              <a:gd name="connsiteX12" fmla="*/ 363587 w 528593"/>
              <a:gd name="connsiteY12" fmla="*/ 450860 h 529418"/>
              <a:gd name="connsiteX13" fmla="*/ 77385 w 528593"/>
              <a:gd name="connsiteY13" fmla="*/ 430366 h 529418"/>
              <a:gd name="connsiteX14" fmla="*/ 97869 w 528593"/>
              <a:gd name="connsiteY14" fmla="*/ 144025 h 529418"/>
              <a:gd name="connsiteX15" fmla="*/ 216788 w 528593"/>
              <a:gd name="connsiteY15" fmla="*/ 95637 h 529418"/>
              <a:gd name="connsiteX16" fmla="*/ 514369 w 528593"/>
              <a:gd name="connsiteY16" fmla="*/ 284065 h 529418"/>
              <a:gd name="connsiteX17" fmla="*/ 330586 w 528593"/>
              <a:gd name="connsiteY17" fmla="*/ 284065 h 529418"/>
              <a:gd name="connsiteX18" fmla="*/ 316361 w 528593"/>
              <a:gd name="connsiteY18" fmla="*/ 298296 h 529418"/>
              <a:gd name="connsiteX19" fmla="*/ 320913 w 528593"/>
              <a:gd name="connsiteY19" fmla="*/ 308543 h 529418"/>
              <a:gd name="connsiteX20" fmla="*/ 459177 w 528593"/>
              <a:gd name="connsiteY20" fmla="*/ 441182 h 529418"/>
              <a:gd name="connsiteX21" fmla="*/ 468850 w 528593"/>
              <a:gd name="connsiteY21" fmla="*/ 445167 h 529418"/>
              <a:gd name="connsiteX22" fmla="*/ 469988 w 528593"/>
              <a:gd name="connsiteY22" fmla="*/ 445167 h 529418"/>
              <a:gd name="connsiteX23" fmla="*/ 480230 w 528593"/>
              <a:gd name="connsiteY23" fmla="*/ 439474 h 529418"/>
              <a:gd name="connsiteX24" fmla="*/ 528594 w 528593"/>
              <a:gd name="connsiteY24" fmla="*/ 298296 h 529418"/>
              <a:gd name="connsiteX25" fmla="*/ 514369 w 528593"/>
              <a:gd name="connsiteY25" fmla="*/ 284065 h 529418"/>
              <a:gd name="connsiteX26" fmla="*/ 467143 w 528593"/>
              <a:gd name="connsiteY26" fmla="*/ 409303 h 529418"/>
              <a:gd name="connsiteX27" fmla="*/ 366432 w 528593"/>
              <a:gd name="connsiteY27" fmla="*/ 312528 h 529418"/>
              <a:gd name="connsiteX28" fmla="*/ 499576 w 528593"/>
              <a:gd name="connsiteY28" fmla="*/ 312528 h 529418"/>
              <a:gd name="connsiteX29" fmla="*/ 467143 w 528593"/>
              <a:gd name="connsiteY29" fmla="*/ 409303 h 529418"/>
              <a:gd name="connsiteX30" fmla="*/ 467143 w 528593"/>
              <a:gd name="connsiteY30" fmla="*/ 409303 h 529418"/>
              <a:gd name="connsiteX31" fmla="*/ 283360 w 528593"/>
              <a:gd name="connsiteY31" fmla="*/ 14232 h 529418"/>
              <a:gd name="connsiteX32" fmla="*/ 283360 w 528593"/>
              <a:gd name="connsiteY32" fmla="*/ 231123 h 529418"/>
              <a:gd name="connsiteX33" fmla="*/ 297584 w 528593"/>
              <a:gd name="connsiteY33" fmla="*/ 245354 h 529418"/>
              <a:gd name="connsiteX34" fmla="*/ 514369 w 528593"/>
              <a:gd name="connsiteY34" fmla="*/ 245354 h 529418"/>
              <a:gd name="connsiteX35" fmla="*/ 528594 w 528593"/>
              <a:gd name="connsiteY35" fmla="*/ 231123 h 529418"/>
              <a:gd name="connsiteX36" fmla="*/ 528594 w 528593"/>
              <a:gd name="connsiteY36" fmla="*/ 231123 h 529418"/>
              <a:gd name="connsiteX37" fmla="*/ 297584 w 528593"/>
              <a:gd name="connsiteY37" fmla="*/ 0 h 529418"/>
              <a:gd name="connsiteX38" fmla="*/ 283360 w 528593"/>
              <a:gd name="connsiteY38" fmla="*/ 14232 h 529418"/>
              <a:gd name="connsiteX39" fmla="*/ 430728 w 528593"/>
              <a:gd name="connsiteY39" fmla="*/ 78559 h 529418"/>
              <a:gd name="connsiteX40" fmla="*/ 312378 w 528593"/>
              <a:gd name="connsiteY40" fmla="*/ 197536 h 529418"/>
              <a:gd name="connsiteX41" fmla="*/ 312378 w 528593"/>
              <a:gd name="connsiteY41" fmla="*/ 133778 h 529418"/>
              <a:gd name="connsiteX42" fmla="*/ 393175 w 528593"/>
              <a:gd name="connsiteY42" fmla="*/ 52942 h 529418"/>
              <a:gd name="connsiteX43" fmla="*/ 430728 w 528593"/>
              <a:gd name="connsiteY43" fmla="*/ 78559 h 529418"/>
              <a:gd name="connsiteX44" fmla="*/ 436418 w 528593"/>
              <a:gd name="connsiteY44" fmla="*/ 217460 h 529418"/>
              <a:gd name="connsiteX45" fmla="*/ 489334 w 528593"/>
              <a:gd name="connsiteY45" fmla="*/ 164518 h 529418"/>
              <a:gd name="connsiteX46" fmla="*/ 500144 w 528593"/>
              <a:gd name="connsiteY46" fmla="*/ 217460 h 529418"/>
              <a:gd name="connsiteX47" fmla="*/ 436418 w 528593"/>
              <a:gd name="connsiteY47" fmla="*/ 217460 h 529418"/>
              <a:gd name="connsiteX48" fmla="*/ 476816 w 528593"/>
              <a:gd name="connsiteY48" fmla="*/ 136055 h 529418"/>
              <a:gd name="connsiteX49" fmla="*/ 396020 w 528593"/>
              <a:gd name="connsiteY49" fmla="*/ 216891 h 529418"/>
              <a:gd name="connsiteX50" fmla="*/ 332293 w 528593"/>
              <a:gd name="connsiteY50" fmla="*/ 216891 h 529418"/>
              <a:gd name="connsiteX51" fmla="*/ 450643 w 528593"/>
              <a:gd name="connsiteY51" fmla="*/ 97914 h 529418"/>
              <a:gd name="connsiteX52" fmla="*/ 476816 w 528593"/>
              <a:gd name="connsiteY52" fmla="*/ 136055 h 529418"/>
              <a:gd name="connsiteX53" fmla="*/ 476816 w 528593"/>
              <a:gd name="connsiteY53" fmla="*/ 136055 h 529418"/>
              <a:gd name="connsiteX54" fmla="*/ 364725 w 528593"/>
              <a:gd name="connsiteY54" fmla="*/ 39849 h 529418"/>
              <a:gd name="connsiteX55" fmla="*/ 311809 w 528593"/>
              <a:gd name="connsiteY55" fmla="*/ 92791 h 529418"/>
              <a:gd name="connsiteX56" fmla="*/ 311809 w 528593"/>
              <a:gd name="connsiteY56" fmla="*/ 29033 h 529418"/>
              <a:gd name="connsiteX57" fmla="*/ 364725 w 528593"/>
              <a:gd name="connsiteY57" fmla="*/ 39849 h 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8593" h="529418">
                <a:moveTo>
                  <a:pt x="231013" y="529419"/>
                </a:moveTo>
                <a:cubicBezTo>
                  <a:pt x="292463" y="529419"/>
                  <a:pt x="351069" y="504940"/>
                  <a:pt x="394313" y="461676"/>
                </a:cubicBezTo>
                <a:cubicBezTo>
                  <a:pt x="400002" y="455983"/>
                  <a:pt x="400002" y="446875"/>
                  <a:pt x="394313" y="441752"/>
                </a:cubicBezTo>
                <a:cubicBezTo>
                  <a:pt x="394313" y="441752"/>
                  <a:pt x="394313" y="441752"/>
                  <a:pt x="394313" y="441752"/>
                </a:cubicBezTo>
                <a:lnTo>
                  <a:pt x="245237" y="292604"/>
                </a:lnTo>
                <a:lnTo>
                  <a:pt x="245237" y="81405"/>
                </a:lnTo>
                <a:cubicBezTo>
                  <a:pt x="245237" y="73435"/>
                  <a:pt x="238978" y="67174"/>
                  <a:pt x="231013" y="67174"/>
                </a:cubicBezTo>
                <a:cubicBezTo>
                  <a:pt x="103559" y="67174"/>
                  <a:pt x="2" y="170780"/>
                  <a:pt x="2" y="298296"/>
                </a:cubicBezTo>
                <a:cubicBezTo>
                  <a:pt x="-567" y="425812"/>
                  <a:pt x="102990" y="529419"/>
                  <a:pt x="231013" y="529419"/>
                </a:cubicBezTo>
                <a:close/>
                <a:moveTo>
                  <a:pt x="216788" y="95637"/>
                </a:moveTo>
                <a:lnTo>
                  <a:pt x="216788" y="297727"/>
                </a:lnTo>
                <a:cubicBezTo>
                  <a:pt x="216788" y="301712"/>
                  <a:pt x="218495" y="305127"/>
                  <a:pt x="220771" y="307974"/>
                </a:cubicBezTo>
                <a:lnTo>
                  <a:pt x="363587" y="450860"/>
                </a:lnTo>
                <a:cubicBezTo>
                  <a:pt x="278807" y="524296"/>
                  <a:pt x="150785" y="515187"/>
                  <a:pt x="77385" y="430366"/>
                </a:cubicBezTo>
                <a:cubicBezTo>
                  <a:pt x="3986" y="345545"/>
                  <a:pt x="13089" y="217460"/>
                  <a:pt x="97869" y="144025"/>
                </a:cubicBezTo>
                <a:cubicBezTo>
                  <a:pt x="131440" y="116131"/>
                  <a:pt x="172975" y="99053"/>
                  <a:pt x="216788" y="95637"/>
                </a:cubicBezTo>
                <a:close/>
                <a:moveTo>
                  <a:pt x="514369" y="284065"/>
                </a:moveTo>
                <a:lnTo>
                  <a:pt x="330586" y="284065"/>
                </a:lnTo>
                <a:cubicBezTo>
                  <a:pt x="322620" y="284065"/>
                  <a:pt x="316361" y="290326"/>
                  <a:pt x="316361" y="298296"/>
                </a:cubicBezTo>
                <a:cubicBezTo>
                  <a:pt x="316361" y="302281"/>
                  <a:pt x="318068" y="305697"/>
                  <a:pt x="320913" y="308543"/>
                </a:cubicBezTo>
                <a:lnTo>
                  <a:pt x="459177" y="441182"/>
                </a:lnTo>
                <a:cubicBezTo>
                  <a:pt x="462022" y="443459"/>
                  <a:pt x="465436" y="445167"/>
                  <a:pt x="468850" y="445167"/>
                </a:cubicBezTo>
                <a:lnTo>
                  <a:pt x="469988" y="445167"/>
                </a:lnTo>
                <a:cubicBezTo>
                  <a:pt x="473971" y="444598"/>
                  <a:pt x="477954" y="442890"/>
                  <a:pt x="480230" y="439474"/>
                </a:cubicBezTo>
                <a:cubicBezTo>
                  <a:pt x="511524" y="399057"/>
                  <a:pt x="528594" y="349530"/>
                  <a:pt x="528594" y="298296"/>
                </a:cubicBezTo>
                <a:cubicBezTo>
                  <a:pt x="528594" y="290326"/>
                  <a:pt x="522335" y="284065"/>
                  <a:pt x="514369" y="284065"/>
                </a:cubicBezTo>
                <a:close/>
                <a:moveTo>
                  <a:pt x="467143" y="409303"/>
                </a:moveTo>
                <a:lnTo>
                  <a:pt x="366432" y="312528"/>
                </a:lnTo>
                <a:lnTo>
                  <a:pt x="499576" y="312528"/>
                </a:lnTo>
                <a:cubicBezTo>
                  <a:pt x="497300" y="346684"/>
                  <a:pt x="486489" y="380271"/>
                  <a:pt x="467143" y="409303"/>
                </a:cubicBezTo>
                <a:lnTo>
                  <a:pt x="467143" y="409303"/>
                </a:lnTo>
                <a:close/>
                <a:moveTo>
                  <a:pt x="283360" y="14232"/>
                </a:moveTo>
                <a:lnTo>
                  <a:pt x="283360" y="231123"/>
                </a:lnTo>
                <a:cubicBezTo>
                  <a:pt x="283360" y="239092"/>
                  <a:pt x="289618" y="245354"/>
                  <a:pt x="297584" y="245354"/>
                </a:cubicBezTo>
                <a:lnTo>
                  <a:pt x="514369" y="245354"/>
                </a:lnTo>
                <a:cubicBezTo>
                  <a:pt x="522335" y="245354"/>
                  <a:pt x="528594" y="239092"/>
                  <a:pt x="528594" y="231123"/>
                </a:cubicBezTo>
                <a:lnTo>
                  <a:pt x="528594" y="231123"/>
                </a:lnTo>
                <a:cubicBezTo>
                  <a:pt x="528594" y="103607"/>
                  <a:pt x="425038" y="0"/>
                  <a:pt x="297584" y="0"/>
                </a:cubicBezTo>
                <a:cubicBezTo>
                  <a:pt x="289618" y="0"/>
                  <a:pt x="283360" y="6262"/>
                  <a:pt x="283360" y="14232"/>
                </a:cubicBezTo>
                <a:close/>
                <a:moveTo>
                  <a:pt x="430728" y="78559"/>
                </a:moveTo>
                <a:lnTo>
                  <a:pt x="312378" y="197536"/>
                </a:lnTo>
                <a:lnTo>
                  <a:pt x="312378" y="133778"/>
                </a:lnTo>
                <a:lnTo>
                  <a:pt x="393175" y="52942"/>
                </a:lnTo>
                <a:cubicBezTo>
                  <a:pt x="406261" y="59773"/>
                  <a:pt x="418779" y="68312"/>
                  <a:pt x="430728" y="78559"/>
                </a:cubicBezTo>
                <a:close/>
                <a:moveTo>
                  <a:pt x="436418" y="217460"/>
                </a:moveTo>
                <a:lnTo>
                  <a:pt x="489334" y="164518"/>
                </a:lnTo>
                <a:cubicBezTo>
                  <a:pt x="495593" y="181596"/>
                  <a:pt x="499007" y="199244"/>
                  <a:pt x="500144" y="217460"/>
                </a:cubicBezTo>
                <a:lnTo>
                  <a:pt x="436418" y="217460"/>
                </a:lnTo>
                <a:close/>
                <a:moveTo>
                  <a:pt x="476816" y="136055"/>
                </a:moveTo>
                <a:lnTo>
                  <a:pt x="396020" y="216891"/>
                </a:lnTo>
                <a:lnTo>
                  <a:pt x="332293" y="216891"/>
                </a:lnTo>
                <a:lnTo>
                  <a:pt x="450643" y="97914"/>
                </a:lnTo>
                <a:cubicBezTo>
                  <a:pt x="460884" y="109869"/>
                  <a:pt x="469419" y="122962"/>
                  <a:pt x="476816" y="136055"/>
                </a:cubicBezTo>
                <a:lnTo>
                  <a:pt x="476816" y="136055"/>
                </a:lnTo>
                <a:close/>
                <a:moveTo>
                  <a:pt x="364725" y="39849"/>
                </a:moveTo>
                <a:lnTo>
                  <a:pt x="311809" y="92791"/>
                </a:lnTo>
                <a:lnTo>
                  <a:pt x="311809" y="29033"/>
                </a:lnTo>
                <a:cubicBezTo>
                  <a:pt x="330016" y="30171"/>
                  <a:pt x="347656" y="34156"/>
                  <a:pt x="364725" y="39849"/>
                </a:cubicBezTo>
                <a:close/>
              </a:path>
            </a:pathLst>
          </a:custGeom>
          <a:solidFill>
            <a:srgbClr val="1C2E46"/>
          </a:solidFill>
          <a:ln w="9525" cap="flat">
            <a:solidFill>
              <a:srgbClr val="000000"/>
            </a:solidFill>
            <a:prstDash val="solid"/>
            <a:miter/>
          </a:ln>
        </p:spPr>
        <p:txBody>
          <a:bodyPr rtlCol="0" anchor="ctr"/>
          <a:lstStyle/>
          <a:p>
            <a:endParaRPr lang="en-BR"/>
          </a:p>
        </p:txBody>
      </p:sp>
      <p:sp>
        <p:nvSpPr>
          <p:cNvPr id="17" name="Freeform 16">
            <a:extLst>
              <a:ext uri="{FF2B5EF4-FFF2-40B4-BE49-F238E27FC236}">
                <a16:creationId xmlns:a16="http://schemas.microsoft.com/office/drawing/2014/main" id="{39485646-0B0D-C205-C73E-88F7A5EBEA82}"/>
              </a:ext>
            </a:extLst>
          </p:cNvPr>
          <p:cNvSpPr/>
          <p:nvPr/>
        </p:nvSpPr>
        <p:spPr>
          <a:xfrm>
            <a:off x="7340333" y="3179803"/>
            <a:ext cx="550316" cy="553385"/>
          </a:xfrm>
          <a:custGeom>
            <a:avLst/>
            <a:gdLst>
              <a:gd name="connsiteX0" fmla="*/ 48997 w 550316"/>
              <a:gd name="connsiteY0" fmla="*/ 404047 h 553385"/>
              <a:gd name="connsiteX1" fmla="*/ 85413 w 550316"/>
              <a:gd name="connsiteY1" fmla="*/ 432510 h 553385"/>
              <a:gd name="connsiteX2" fmla="*/ 101345 w 550316"/>
              <a:gd name="connsiteY2" fmla="*/ 434787 h 553385"/>
              <a:gd name="connsiteX3" fmla="*/ 131501 w 550316"/>
              <a:gd name="connsiteY3" fmla="*/ 426817 h 553385"/>
              <a:gd name="connsiteX4" fmla="*/ 161089 w 550316"/>
              <a:gd name="connsiteY4" fmla="*/ 409739 h 553385"/>
              <a:gd name="connsiteX5" fmla="*/ 196366 w 550316"/>
              <a:gd name="connsiteY5" fmla="*/ 513346 h 553385"/>
              <a:gd name="connsiteX6" fmla="*/ 270903 w 550316"/>
              <a:gd name="connsiteY6" fmla="*/ 550348 h 553385"/>
              <a:gd name="connsiteX7" fmla="*/ 307888 w 550316"/>
              <a:gd name="connsiteY7" fmla="*/ 475774 h 553385"/>
              <a:gd name="connsiteX8" fmla="*/ 304474 w 550316"/>
              <a:gd name="connsiteY8" fmla="*/ 467235 h 553385"/>
              <a:gd name="connsiteX9" fmla="*/ 248144 w 550316"/>
              <a:gd name="connsiteY9" fmla="*/ 360213 h 553385"/>
              <a:gd name="connsiteX10" fmla="*/ 270903 w 550316"/>
              <a:gd name="connsiteY10" fmla="*/ 347120 h 553385"/>
              <a:gd name="connsiteX11" fmla="*/ 440462 w 550316"/>
              <a:gd name="connsiteY11" fmla="*/ 355659 h 553385"/>
              <a:gd name="connsiteX12" fmla="*/ 455825 w 550316"/>
              <a:gd name="connsiteY12" fmla="*/ 342566 h 553385"/>
              <a:gd name="connsiteX13" fmla="*/ 455825 w 550316"/>
              <a:gd name="connsiteY13" fmla="*/ 339719 h 553385"/>
              <a:gd name="connsiteX14" fmla="*/ 267489 w 550316"/>
              <a:gd name="connsiteY14" fmla="*/ 12390 h 553385"/>
              <a:gd name="connsiteX15" fmla="*/ 247575 w 550316"/>
              <a:gd name="connsiteY15" fmla="*/ 14668 h 553385"/>
              <a:gd name="connsiteX16" fmla="*/ 245868 w 550316"/>
              <a:gd name="connsiteY16" fmla="*/ 16945 h 553385"/>
              <a:gd name="connsiteX17" fmla="*/ 168485 w 550316"/>
              <a:gd name="connsiteY17" fmla="*/ 168370 h 553385"/>
              <a:gd name="connsiteX18" fmla="*/ 30221 w 550316"/>
              <a:gd name="connsiteY18" fmla="*/ 248067 h 553385"/>
              <a:gd name="connsiteX19" fmla="*/ 8030 w 550316"/>
              <a:gd name="connsiteY19" fmla="*/ 330611 h 553385"/>
              <a:gd name="connsiteX20" fmla="*/ 48997 w 550316"/>
              <a:gd name="connsiteY20" fmla="*/ 404047 h 553385"/>
              <a:gd name="connsiteX21" fmla="*/ 173037 w 550316"/>
              <a:gd name="connsiteY21" fmla="*/ 197402 h 553385"/>
              <a:gd name="connsiteX22" fmla="*/ 247575 w 550316"/>
              <a:gd name="connsiteY22" fmla="*/ 327195 h 553385"/>
              <a:gd name="connsiteX23" fmla="*/ 201487 w 550316"/>
              <a:gd name="connsiteY23" fmla="*/ 353382 h 553385"/>
              <a:gd name="connsiteX24" fmla="*/ 126949 w 550316"/>
              <a:gd name="connsiteY24" fmla="*/ 223589 h 553385"/>
              <a:gd name="connsiteX25" fmla="*/ 173037 w 550316"/>
              <a:gd name="connsiteY25" fmla="*/ 197402 h 553385"/>
              <a:gd name="connsiteX26" fmla="*/ 278869 w 550316"/>
              <a:gd name="connsiteY26" fmla="*/ 479759 h 553385"/>
              <a:gd name="connsiteX27" fmla="*/ 264644 w 550316"/>
              <a:gd name="connsiteY27" fmla="*/ 520177 h 553385"/>
              <a:gd name="connsiteX28" fmla="*/ 224246 w 550316"/>
              <a:gd name="connsiteY28" fmla="*/ 505946 h 553385"/>
              <a:gd name="connsiteX29" fmla="*/ 223109 w 550316"/>
              <a:gd name="connsiteY29" fmla="*/ 503099 h 553385"/>
              <a:gd name="connsiteX30" fmla="*/ 186124 w 550316"/>
              <a:gd name="connsiteY30" fmla="*/ 393800 h 553385"/>
              <a:gd name="connsiteX31" fmla="*/ 222539 w 550316"/>
              <a:gd name="connsiteY31" fmla="*/ 372737 h 553385"/>
              <a:gd name="connsiteX32" fmla="*/ 278869 w 550316"/>
              <a:gd name="connsiteY32" fmla="*/ 479759 h 553385"/>
              <a:gd name="connsiteX33" fmla="*/ 262368 w 550316"/>
              <a:gd name="connsiteY33" fmla="*/ 44839 h 553385"/>
              <a:gd name="connsiteX34" fmla="*/ 423962 w 550316"/>
              <a:gd name="connsiteY34" fmla="*/ 325488 h 553385"/>
              <a:gd name="connsiteX35" fmla="*/ 275455 w 550316"/>
              <a:gd name="connsiteY35" fmla="*/ 317518 h 553385"/>
              <a:gd name="connsiteX36" fmla="*/ 194659 w 550316"/>
              <a:gd name="connsiteY36" fmla="*/ 176909 h 553385"/>
              <a:gd name="connsiteX37" fmla="*/ 262368 w 550316"/>
              <a:gd name="connsiteY37" fmla="*/ 44839 h 553385"/>
              <a:gd name="connsiteX38" fmla="*/ 42738 w 550316"/>
              <a:gd name="connsiteY38" fmla="*/ 271976 h 553385"/>
              <a:gd name="connsiteX39" fmla="*/ 101914 w 550316"/>
              <a:gd name="connsiteY39" fmla="*/ 237820 h 553385"/>
              <a:gd name="connsiteX40" fmla="*/ 176451 w 550316"/>
              <a:gd name="connsiteY40" fmla="*/ 367613 h 553385"/>
              <a:gd name="connsiteX41" fmla="*/ 117276 w 550316"/>
              <a:gd name="connsiteY41" fmla="*/ 401769 h 553385"/>
              <a:gd name="connsiteX42" fmla="*/ 73464 w 550316"/>
              <a:gd name="connsiteY42" fmla="*/ 389815 h 553385"/>
              <a:gd name="connsiteX43" fmla="*/ 73464 w 550316"/>
              <a:gd name="connsiteY43" fmla="*/ 389815 h 553385"/>
              <a:gd name="connsiteX44" fmla="*/ 30790 w 550316"/>
              <a:gd name="connsiteY44" fmla="*/ 315810 h 553385"/>
              <a:gd name="connsiteX45" fmla="*/ 42738 w 550316"/>
              <a:gd name="connsiteY45" fmla="*/ 271976 h 553385"/>
              <a:gd name="connsiteX46" fmla="*/ 423962 w 550316"/>
              <a:gd name="connsiteY46" fmla="*/ 122828 h 553385"/>
              <a:gd name="connsiteX47" fmla="*/ 491672 w 550316"/>
              <a:gd name="connsiteY47" fmla="*/ 83549 h 553385"/>
              <a:gd name="connsiteX48" fmla="*/ 511017 w 550316"/>
              <a:gd name="connsiteY48" fmla="*/ 89811 h 553385"/>
              <a:gd name="connsiteX49" fmla="*/ 505896 w 550316"/>
              <a:gd name="connsiteY49" fmla="*/ 108597 h 553385"/>
              <a:gd name="connsiteX50" fmla="*/ 438186 w 550316"/>
              <a:gd name="connsiteY50" fmla="*/ 147307 h 553385"/>
              <a:gd name="connsiteX51" fmla="*/ 419410 w 550316"/>
              <a:gd name="connsiteY51" fmla="*/ 139906 h 553385"/>
              <a:gd name="connsiteX52" fmla="*/ 423962 w 550316"/>
              <a:gd name="connsiteY52" fmla="*/ 122828 h 553385"/>
              <a:gd name="connsiteX53" fmla="*/ 377305 w 550316"/>
              <a:gd name="connsiteY53" fmla="*/ 71025 h 553385"/>
              <a:gd name="connsiteX54" fmla="*/ 421685 w 550316"/>
              <a:gd name="connsiteY54" fmla="*/ 6129 h 553385"/>
              <a:gd name="connsiteX55" fmla="*/ 441600 w 550316"/>
              <a:gd name="connsiteY55" fmla="*/ 2144 h 553385"/>
              <a:gd name="connsiteX56" fmla="*/ 445583 w 550316"/>
              <a:gd name="connsiteY56" fmla="*/ 22068 h 553385"/>
              <a:gd name="connsiteX57" fmla="*/ 445583 w 550316"/>
              <a:gd name="connsiteY57" fmla="*/ 22068 h 553385"/>
              <a:gd name="connsiteX58" fmla="*/ 401202 w 550316"/>
              <a:gd name="connsiteY58" fmla="*/ 86964 h 553385"/>
              <a:gd name="connsiteX59" fmla="*/ 381287 w 550316"/>
              <a:gd name="connsiteY59" fmla="*/ 90949 h 553385"/>
              <a:gd name="connsiteX60" fmla="*/ 377305 w 550316"/>
              <a:gd name="connsiteY60" fmla="*/ 71025 h 553385"/>
              <a:gd name="connsiteX61" fmla="*/ 377305 w 550316"/>
              <a:gd name="connsiteY61" fmla="*/ 71025 h 553385"/>
              <a:gd name="connsiteX62" fmla="*/ 456963 w 550316"/>
              <a:gd name="connsiteY62" fmla="*/ 184879 h 553385"/>
              <a:gd name="connsiteX63" fmla="*/ 534915 w 550316"/>
              <a:gd name="connsiteY63" fmla="*/ 179186 h 553385"/>
              <a:gd name="connsiteX64" fmla="*/ 550278 w 550316"/>
              <a:gd name="connsiteY64" fmla="*/ 192279 h 553385"/>
              <a:gd name="connsiteX65" fmla="*/ 537191 w 550316"/>
              <a:gd name="connsiteY65" fmla="*/ 207649 h 553385"/>
              <a:gd name="connsiteX66" fmla="*/ 459239 w 550316"/>
              <a:gd name="connsiteY66" fmla="*/ 213342 h 553385"/>
              <a:gd name="connsiteX67" fmla="*/ 458101 w 550316"/>
              <a:gd name="connsiteY67" fmla="*/ 213342 h 553385"/>
              <a:gd name="connsiteX68" fmla="*/ 443307 w 550316"/>
              <a:gd name="connsiteY68" fmla="*/ 199679 h 553385"/>
              <a:gd name="connsiteX69" fmla="*/ 456963 w 550316"/>
              <a:gd name="connsiteY69" fmla="*/ 184879 h 553385"/>
              <a:gd name="connsiteX70" fmla="*/ 456963 w 550316"/>
              <a:gd name="connsiteY70" fmla="*/ 184879 h 55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50316" h="553385">
                <a:moveTo>
                  <a:pt x="48997" y="404047"/>
                </a:moveTo>
                <a:cubicBezTo>
                  <a:pt x="56963" y="418278"/>
                  <a:pt x="70050" y="428525"/>
                  <a:pt x="85413" y="432510"/>
                </a:cubicBezTo>
                <a:cubicBezTo>
                  <a:pt x="90534" y="433649"/>
                  <a:pt x="95655" y="434787"/>
                  <a:pt x="101345" y="434787"/>
                </a:cubicBezTo>
                <a:cubicBezTo>
                  <a:pt x="112156" y="434787"/>
                  <a:pt x="122397" y="431941"/>
                  <a:pt x="131501" y="426817"/>
                </a:cubicBezTo>
                <a:lnTo>
                  <a:pt x="161089" y="409739"/>
                </a:lnTo>
                <a:lnTo>
                  <a:pt x="196366" y="513346"/>
                </a:lnTo>
                <a:cubicBezTo>
                  <a:pt x="206608" y="544086"/>
                  <a:pt x="240178" y="560595"/>
                  <a:pt x="270903" y="550348"/>
                </a:cubicBezTo>
                <a:cubicBezTo>
                  <a:pt x="301629" y="540102"/>
                  <a:pt x="318130" y="506515"/>
                  <a:pt x="307888" y="475774"/>
                </a:cubicBezTo>
                <a:cubicBezTo>
                  <a:pt x="306750" y="472928"/>
                  <a:pt x="305612" y="470081"/>
                  <a:pt x="304474" y="467235"/>
                </a:cubicBezTo>
                <a:lnTo>
                  <a:pt x="248144" y="360213"/>
                </a:lnTo>
                <a:lnTo>
                  <a:pt x="270903" y="347120"/>
                </a:lnTo>
                <a:lnTo>
                  <a:pt x="440462" y="355659"/>
                </a:lnTo>
                <a:cubicBezTo>
                  <a:pt x="448428" y="356228"/>
                  <a:pt x="455256" y="349966"/>
                  <a:pt x="455825" y="342566"/>
                </a:cubicBezTo>
                <a:cubicBezTo>
                  <a:pt x="455825" y="341427"/>
                  <a:pt x="455825" y="340858"/>
                  <a:pt x="455825" y="339719"/>
                </a:cubicBezTo>
                <a:cubicBezTo>
                  <a:pt x="437617" y="210496"/>
                  <a:pt x="369908" y="93227"/>
                  <a:pt x="267489" y="12390"/>
                </a:cubicBezTo>
                <a:cubicBezTo>
                  <a:pt x="261231" y="7267"/>
                  <a:pt x="252127" y="8406"/>
                  <a:pt x="247575" y="14668"/>
                </a:cubicBezTo>
                <a:cubicBezTo>
                  <a:pt x="247006" y="15237"/>
                  <a:pt x="246437" y="16375"/>
                  <a:pt x="245868" y="16945"/>
                </a:cubicBezTo>
                <a:lnTo>
                  <a:pt x="168485" y="168370"/>
                </a:lnTo>
                <a:lnTo>
                  <a:pt x="30221" y="248067"/>
                </a:lnTo>
                <a:cubicBezTo>
                  <a:pt x="1203" y="264576"/>
                  <a:pt x="-8471" y="301578"/>
                  <a:pt x="8030" y="330611"/>
                </a:cubicBezTo>
                <a:lnTo>
                  <a:pt x="48997" y="404047"/>
                </a:lnTo>
                <a:close/>
                <a:moveTo>
                  <a:pt x="173037" y="197402"/>
                </a:moveTo>
                <a:lnTo>
                  <a:pt x="247575" y="327195"/>
                </a:lnTo>
                <a:lnTo>
                  <a:pt x="201487" y="353382"/>
                </a:lnTo>
                <a:lnTo>
                  <a:pt x="126949" y="223589"/>
                </a:lnTo>
                <a:lnTo>
                  <a:pt x="173037" y="197402"/>
                </a:lnTo>
                <a:close/>
                <a:moveTo>
                  <a:pt x="278869" y="479759"/>
                </a:moveTo>
                <a:cubicBezTo>
                  <a:pt x="286266" y="494560"/>
                  <a:pt x="280008" y="512777"/>
                  <a:pt x="264644" y="520177"/>
                </a:cubicBezTo>
                <a:cubicBezTo>
                  <a:pt x="249851" y="527578"/>
                  <a:pt x="231643" y="521316"/>
                  <a:pt x="224246" y="505946"/>
                </a:cubicBezTo>
                <a:cubicBezTo>
                  <a:pt x="223677" y="505376"/>
                  <a:pt x="223677" y="504237"/>
                  <a:pt x="223109" y="503099"/>
                </a:cubicBezTo>
                <a:lnTo>
                  <a:pt x="186124" y="393800"/>
                </a:lnTo>
                <a:lnTo>
                  <a:pt x="222539" y="372737"/>
                </a:lnTo>
                <a:lnTo>
                  <a:pt x="278869" y="479759"/>
                </a:lnTo>
                <a:close/>
                <a:moveTo>
                  <a:pt x="262368" y="44839"/>
                </a:moveTo>
                <a:cubicBezTo>
                  <a:pt x="347148" y="117136"/>
                  <a:pt x="404047" y="216188"/>
                  <a:pt x="423962" y="325488"/>
                </a:cubicBezTo>
                <a:lnTo>
                  <a:pt x="275455" y="317518"/>
                </a:lnTo>
                <a:lnTo>
                  <a:pt x="194659" y="176909"/>
                </a:lnTo>
                <a:lnTo>
                  <a:pt x="262368" y="44839"/>
                </a:lnTo>
                <a:close/>
                <a:moveTo>
                  <a:pt x="42738" y="271976"/>
                </a:moveTo>
                <a:lnTo>
                  <a:pt x="101914" y="237820"/>
                </a:lnTo>
                <a:lnTo>
                  <a:pt x="176451" y="367613"/>
                </a:lnTo>
                <a:lnTo>
                  <a:pt x="117276" y="401769"/>
                </a:lnTo>
                <a:cubicBezTo>
                  <a:pt x="101914" y="410308"/>
                  <a:pt x="82568" y="405185"/>
                  <a:pt x="73464" y="389815"/>
                </a:cubicBezTo>
                <a:cubicBezTo>
                  <a:pt x="73464" y="389815"/>
                  <a:pt x="73464" y="389815"/>
                  <a:pt x="73464" y="389815"/>
                </a:cubicBezTo>
                <a:lnTo>
                  <a:pt x="30790" y="315810"/>
                </a:lnTo>
                <a:cubicBezTo>
                  <a:pt x="22255" y="300440"/>
                  <a:pt x="27945" y="280515"/>
                  <a:pt x="42738" y="271976"/>
                </a:cubicBezTo>
                <a:close/>
                <a:moveTo>
                  <a:pt x="423962" y="122828"/>
                </a:moveTo>
                <a:lnTo>
                  <a:pt x="491672" y="83549"/>
                </a:lnTo>
                <a:cubicBezTo>
                  <a:pt x="498499" y="80133"/>
                  <a:pt x="507034" y="82410"/>
                  <a:pt x="511017" y="89811"/>
                </a:cubicBezTo>
                <a:cubicBezTo>
                  <a:pt x="514431" y="96073"/>
                  <a:pt x="512155" y="104612"/>
                  <a:pt x="505896" y="108597"/>
                </a:cubicBezTo>
                <a:lnTo>
                  <a:pt x="438186" y="147307"/>
                </a:lnTo>
                <a:cubicBezTo>
                  <a:pt x="430790" y="150153"/>
                  <a:pt x="422824" y="146738"/>
                  <a:pt x="419410" y="139906"/>
                </a:cubicBezTo>
                <a:cubicBezTo>
                  <a:pt x="416565" y="133644"/>
                  <a:pt x="418841" y="126813"/>
                  <a:pt x="423962" y="122828"/>
                </a:cubicBezTo>
                <a:close/>
                <a:moveTo>
                  <a:pt x="377305" y="71025"/>
                </a:moveTo>
                <a:lnTo>
                  <a:pt x="421685" y="6129"/>
                </a:lnTo>
                <a:cubicBezTo>
                  <a:pt x="426238" y="-133"/>
                  <a:pt x="434773" y="-1841"/>
                  <a:pt x="441600" y="2144"/>
                </a:cubicBezTo>
                <a:cubicBezTo>
                  <a:pt x="447860" y="6698"/>
                  <a:pt x="449566" y="15237"/>
                  <a:pt x="445583" y="22068"/>
                </a:cubicBezTo>
                <a:lnTo>
                  <a:pt x="445583" y="22068"/>
                </a:lnTo>
                <a:lnTo>
                  <a:pt x="401202" y="86964"/>
                </a:lnTo>
                <a:cubicBezTo>
                  <a:pt x="396650" y="93227"/>
                  <a:pt x="388116" y="94934"/>
                  <a:pt x="381287" y="90949"/>
                </a:cubicBezTo>
                <a:cubicBezTo>
                  <a:pt x="374460" y="85826"/>
                  <a:pt x="372753" y="77287"/>
                  <a:pt x="377305" y="71025"/>
                </a:cubicBezTo>
                <a:lnTo>
                  <a:pt x="377305" y="71025"/>
                </a:lnTo>
                <a:close/>
                <a:moveTo>
                  <a:pt x="456963" y="184879"/>
                </a:moveTo>
                <a:lnTo>
                  <a:pt x="534915" y="179186"/>
                </a:lnTo>
                <a:cubicBezTo>
                  <a:pt x="542881" y="178617"/>
                  <a:pt x="549708" y="184309"/>
                  <a:pt x="550278" y="192279"/>
                </a:cubicBezTo>
                <a:cubicBezTo>
                  <a:pt x="550847" y="200249"/>
                  <a:pt x="545157" y="207080"/>
                  <a:pt x="537191" y="207649"/>
                </a:cubicBezTo>
                <a:lnTo>
                  <a:pt x="459239" y="213342"/>
                </a:lnTo>
                <a:lnTo>
                  <a:pt x="458101" y="213342"/>
                </a:lnTo>
                <a:cubicBezTo>
                  <a:pt x="450135" y="213342"/>
                  <a:pt x="443876" y="207649"/>
                  <a:pt x="443307" y="199679"/>
                </a:cubicBezTo>
                <a:cubicBezTo>
                  <a:pt x="443307" y="191710"/>
                  <a:pt x="449566" y="185448"/>
                  <a:pt x="456963" y="184879"/>
                </a:cubicBezTo>
                <a:lnTo>
                  <a:pt x="456963" y="184879"/>
                </a:lnTo>
                <a:close/>
              </a:path>
            </a:pathLst>
          </a:custGeom>
          <a:solidFill>
            <a:srgbClr val="1C2E46"/>
          </a:solidFill>
          <a:ln w="6350" cap="flat">
            <a:solidFill>
              <a:srgbClr val="000000"/>
            </a:solidFill>
            <a:prstDash val="solid"/>
            <a:miter/>
          </a:ln>
        </p:spPr>
        <p:txBody>
          <a:bodyPr rtlCol="0" anchor="ctr"/>
          <a:lstStyle/>
          <a:p>
            <a:endParaRPr lang="en-BR"/>
          </a:p>
        </p:txBody>
      </p:sp>
      <p:sp>
        <p:nvSpPr>
          <p:cNvPr id="20" name="Freeform 19">
            <a:extLst>
              <a:ext uri="{FF2B5EF4-FFF2-40B4-BE49-F238E27FC236}">
                <a16:creationId xmlns:a16="http://schemas.microsoft.com/office/drawing/2014/main" id="{F796D705-A787-28A5-9A45-43EC31F04123}"/>
              </a:ext>
            </a:extLst>
          </p:cNvPr>
          <p:cNvSpPr/>
          <p:nvPr/>
        </p:nvSpPr>
        <p:spPr>
          <a:xfrm>
            <a:off x="3812782" y="3261399"/>
            <a:ext cx="455191" cy="455413"/>
          </a:xfrm>
          <a:custGeom>
            <a:avLst/>
            <a:gdLst>
              <a:gd name="connsiteX0" fmla="*/ 5690 w 455191"/>
              <a:gd name="connsiteY0" fmla="*/ 455414 h 455413"/>
              <a:gd name="connsiteX1" fmla="*/ 449502 w 455191"/>
              <a:gd name="connsiteY1" fmla="*/ 455414 h 455413"/>
              <a:gd name="connsiteX2" fmla="*/ 455192 w 455191"/>
              <a:gd name="connsiteY2" fmla="*/ 449721 h 455413"/>
              <a:gd name="connsiteX3" fmla="*/ 455192 w 455191"/>
              <a:gd name="connsiteY3" fmla="*/ 5693 h 455413"/>
              <a:gd name="connsiteX4" fmla="*/ 449502 w 455191"/>
              <a:gd name="connsiteY4" fmla="*/ 0 h 455413"/>
              <a:gd name="connsiteX5" fmla="*/ 5690 w 455191"/>
              <a:gd name="connsiteY5" fmla="*/ 0 h 455413"/>
              <a:gd name="connsiteX6" fmla="*/ 0 w 455191"/>
              <a:gd name="connsiteY6" fmla="*/ 5693 h 455413"/>
              <a:gd name="connsiteX7" fmla="*/ 0 w 455191"/>
              <a:gd name="connsiteY7" fmla="*/ 449721 h 455413"/>
              <a:gd name="connsiteX8" fmla="*/ 5690 w 455191"/>
              <a:gd name="connsiteY8" fmla="*/ 455414 h 455413"/>
              <a:gd name="connsiteX9" fmla="*/ 417639 w 455191"/>
              <a:gd name="connsiteY9" fmla="*/ 95068 h 455413"/>
              <a:gd name="connsiteX10" fmla="*/ 443812 w 455191"/>
              <a:gd name="connsiteY10" fmla="*/ 84252 h 455413"/>
              <a:gd name="connsiteX11" fmla="*/ 443812 w 455191"/>
              <a:gd name="connsiteY11" fmla="*/ 260724 h 455413"/>
              <a:gd name="connsiteX12" fmla="*/ 307823 w 455191"/>
              <a:gd name="connsiteY12" fmla="*/ 90514 h 455413"/>
              <a:gd name="connsiteX13" fmla="*/ 322618 w 455191"/>
              <a:gd name="connsiteY13" fmla="*/ 76851 h 455413"/>
              <a:gd name="connsiteX14" fmla="*/ 354481 w 455191"/>
              <a:gd name="connsiteY14" fmla="*/ 94498 h 455413"/>
              <a:gd name="connsiteX15" fmla="*/ 386344 w 455191"/>
              <a:gd name="connsiteY15" fmla="*/ 76851 h 455413"/>
              <a:gd name="connsiteX16" fmla="*/ 417639 w 455191"/>
              <a:gd name="connsiteY16" fmla="*/ 95068 h 455413"/>
              <a:gd name="connsiteX17" fmla="*/ 163869 w 455191"/>
              <a:gd name="connsiteY17" fmla="*/ 95068 h 455413"/>
              <a:gd name="connsiteX18" fmla="*/ 195733 w 455191"/>
              <a:gd name="connsiteY18" fmla="*/ 77420 h 455413"/>
              <a:gd name="connsiteX19" fmla="*/ 227596 w 455191"/>
              <a:gd name="connsiteY19" fmla="*/ 95068 h 455413"/>
              <a:gd name="connsiteX20" fmla="*/ 259459 w 455191"/>
              <a:gd name="connsiteY20" fmla="*/ 77420 h 455413"/>
              <a:gd name="connsiteX21" fmla="*/ 291323 w 455191"/>
              <a:gd name="connsiteY21" fmla="*/ 95068 h 455413"/>
              <a:gd name="connsiteX22" fmla="*/ 297582 w 455191"/>
              <a:gd name="connsiteY22" fmla="*/ 94498 h 455413"/>
              <a:gd name="connsiteX23" fmla="*/ 435846 w 455191"/>
              <a:gd name="connsiteY23" fmla="*/ 270971 h 455413"/>
              <a:gd name="connsiteX24" fmla="*/ 343670 w 455191"/>
              <a:gd name="connsiteY24" fmla="*/ 444029 h 455413"/>
              <a:gd name="connsiteX25" fmla="*/ 113229 w 455191"/>
              <a:gd name="connsiteY25" fmla="*/ 444029 h 455413"/>
              <a:gd name="connsiteX26" fmla="*/ 21053 w 455191"/>
              <a:gd name="connsiteY26" fmla="*/ 270971 h 455413"/>
              <a:gd name="connsiteX27" fmla="*/ 159317 w 455191"/>
              <a:gd name="connsiteY27" fmla="*/ 94498 h 455413"/>
              <a:gd name="connsiteX28" fmla="*/ 163869 w 455191"/>
              <a:gd name="connsiteY28" fmla="*/ 95068 h 455413"/>
              <a:gd name="connsiteX29" fmla="*/ 380085 w 455191"/>
              <a:gd name="connsiteY29" fmla="*/ 57496 h 455413"/>
              <a:gd name="connsiteX30" fmla="*/ 353912 w 455191"/>
              <a:gd name="connsiteY30" fmla="*/ 83682 h 455413"/>
              <a:gd name="connsiteX31" fmla="*/ 327738 w 455191"/>
              <a:gd name="connsiteY31" fmla="*/ 57496 h 455413"/>
              <a:gd name="connsiteX32" fmla="*/ 327738 w 455191"/>
              <a:gd name="connsiteY32" fmla="*/ 11385 h 455413"/>
              <a:gd name="connsiteX33" fmla="*/ 380085 w 455191"/>
              <a:gd name="connsiteY33" fmla="*/ 11385 h 455413"/>
              <a:gd name="connsiteX34" fmla="*/ 380085 w 455191"/>
              <a:gd name="connsiteY34" fmla="*/ 57496 h 455413"/>
              <a:gd name="connsiteX35" fmla="*/ 316928 w 455191"/>
              <a:gd name="connsiteY35" fmla="*/ 57496 h 455413"/>
              <a:gd name="connsiteX36" fmla="*/ 290754 w 455191"/>
              <a:gd name="connsiteY36" fmla="*/ 83682 h 455413"/>
              <a:gd name="connsiteX37" fmla="*/ 264580 w 455191"/>
              <a:gd name="connsiteY37" fmla="*/ 57496 h 455413"/>
              <a:gd name="connsiteX38" fmla="*/ 264580 w 455191"/>
              <a:gd name="connsiteY38" fmla="*/ 11385 h 455413"/>
              <a:gd name="connsiteX39" fmla="*/ 316928 w 455191"/>
              <a:gd name="connsiteY39" fmla="*/ 11385 h 455413"/>
              <a:gd name="connsiteX40" fmla="*/ 316928 w 455191"/>
              <a:gd name="connsiteY40" fmla="*/ 57496 h 455413"/>
              <a:gd name="connsiteX41" fmla="*/ 253200 w 455191"/>
              <a:gd name="connsiteY41" fmla="*/ 57496 h 455413"/>
              <a:gd name="connsiteX42" fmla="*/ 227027 w 455191"/>
              <a:gd name="connsiteY42" fmla="*/ 83682 h 455413"/>
              <a:gd name="connsiteX43" fmla="*/ 200854 w 455191"/>
              <a:gd name="connsiteY43" fmla="*/ 57496 h 455413"/>
              <a:gd name="connsiteX44" fmla="*/ 200854 w 455191"/>
              <a:gd name="connsiteY44" fmla="*/ 11385 h 455413"/>
              <a:gd name="connsiteX45" fmla="*/ 253200 w 455191"/>
              <a:gd name="connsiteY45" fmla="*/ 11385 h 455413"/>
              <a:gd name="connsiteX46" fmla="*/ 253200 w 455191"/>
              <a:gd name="connsiteY46" fmla="*/ 57496 h 455413"/>
              <a:gd name="connsiteX47" fmla="*/ 189474 w 455191"/>
              <a:gd name="connsiteY47" fmla="*/ 57496 h 455413"/>
              <a:gd name="connsiteX48" fmla="*/ 163300 w 455191"/>
              <a:gd name="connsiteY48" fmla="*/ 83682 h 455413"/>
              <a:gd name="connsiteX49" fmla="*/ 137126 w 455191"/>
              <a:gd name="connsiteY49" fmla="*/ 57496 h 455413"/>
              <a:gd name="connsiteX50" fmla="*/ 137126 w 455191"/>
              <a:gd name="connsiteY50" fmla="*/ 11385 h 455413"/>
              <a:gd name="connsiteX51" fmla="*/ 189474 w 455191"/>
              <a:gd name="connsiteY51" fmla="*/ 11385 h 455413"/>
              <a:gd name="connsiteX52" fmla="*/ 189474 w 455191"/>
              <a:gd name="connsiteY52" fmla="*/ 57496 h 455413"/>
              <a:gd name="connsiteX53" fmla="*/ 126316 w 455191"/>
              <a:gd name="connsiteY53" fmla="*/ 57496 h 455413"/>
              <a:gd name="connsiteX54" fmla="*/ 100142 w 455191"/>
              <a:gd name="connsiteY54" fmla="*/ 83682 h 455413"/>
              <a:gd name="connsiteX55" fmla="*/ 73969 w 455191"/>
              <a:gd name="connsiteY55" fmla="*/ 57496 h 455413"/>
              <a:gd name="connsiteX56" fmla="*/ 73969 w 455191"/>
              <a:gd name="connsiteY56" fmla="*/ 11385 h 455413"/>
              <a:gd name="connsiteX57" fmla="*/ 126316 w 455191"/>
              <a:gd name="connsiteY57" fmla="*/ 11385 h 455413"/>
              <a:gd name="connsiteX58" fmla="*/ 126316 w 455191"/>
              <a:gd name="connsiteY58" fmla="*/ 57496 h 455413"/>
              <a:gd name="connsiteX59" fmla="*/ 68279 w 455191"/>
              <a:gd name="connsiteY59" fmla="*/ 77420 h 455413"/>
              <a:gd name="connsiteX60" fmla="*/ 100142 w 455191"/>
              <a:gd name="connsiteY60" fmla="*/ 95068 h 455413"/>
              <a:gd name="connsiteX61" fmla="*/ 132006 w 455191"/>
              <a:gd name="connsiteY61" fmla="*/ 77420 h 455413"/>
              <a:gd name="connsiteX62" fmla="*/ 147937 w 455191"/>
              <a:gd name="connsiteY62" fmla="*/ 91652 h 455413"/>
              <a:gd name="connsiteX63" fmla="*/ 10811 w 455191"/>
              <a:gd name="connsiteY63" fmla="*/ 261294 h 455413"/>
              <a:gd name="connsiteX64" fmla="*/ 10811 w 455191"/>
              <a:gd name="connsiteY64" fmla="*/ 84252 h 455413"/>
              <a:gd name="connsiteX65" fmla="*/ 36415 w 455191"/>
              <a:gd name="connsiteY65" fmla="*/ 95068 h 455413"/>
              <a:gd name="connsiteX66" fmla="*/ 68279 w 455191"/>
              <a:gd name="connsiteY66" fmla="*/ 77420 h 455413"/>
              <a:gd name="connsiteX67" fmla="*/ 11380 w 455191"/>
              <a:gd name="connsiteY67" fmla="*/ 277233 h 455413"/>
              <a:gd name="connsiteX68" fmla="*/ 101849 w 455191"/>
              <a:gd name="connsiteY68" fmla="*/ 443459 h 455413"/>
              <a:gd name="connsiteX69" fmla="*/ 11380 w 455191"/>
              <a:gd name="connsiteY69" fmla="*/ 443459 h 455413"/>
              <a:gd name="connsiteX70" fmla="*/ 11380 w 455191"/>
              <a:gd name="connsiteY70" fmla="*/ 277233 h 455413"/>
              <a:gd name="connsiteX71" fmla="*/ 354481 w 455191"/>
              <a:gd name="connsiteY71" fmla="*/ 444029 h 455413"/>
              <a:gd name="connsiteX72" fmla="*/ 443812 w 455191"/>
              <a:gd name="connsiteY72" fmla="*/ 278941 h 455413"/>
              <a:gd name="connsiteX73" fmla="*/ 443812 w 455191"/>
              <a:gd name="connsiteY73" fmla="*/ 444029 h 455413"/>
              <a:gd name="connsiteX74" fmla="*/ 354481 w 455191"/>
              <a:gd name="connsiteY74" fmla="*/ 444029 h 455413"/>
              <a:gd name="connsiteX75" fmla="*/ 443812 w 455191"/>
              <a:gd name="connsiteY75" fmla="*/ 57496 h 455413"/>
              <a:gd name="connsiteX76" fmla="*/ 417639 w 455191"/>
              <a:gd name="connsiteY76" fmla="*/ 83682 h 455413"/>
              <a:gd name="connsiteX77" fmla="*/ 391465 w 455191"/>
              <a:gd name="connsiteY77" fmla="*/ 57496 h 455413"/>
              <a:gd name="connsiteX78" fmla="*/ 391465 w 455191"/>
              <a:gd name="connsiteY78" fmla="*/ 11385 h 455413"/>
              <a:gd name="connsiteX79" fmla="*/ 443812 w 455191"/>
              <a:gd name="connsiteY79" fmla="*/ 11385 h 455413"/>
              <a:gd name="connsiteX80" fmla="*/ 443812 w 455191"/>
              <a:gd name="connsiteY80" fmla="*/ 57496 h 455413"/>
              <a:gd name="connsiteX81" fmla="*/ 11380 w 455191"/>
              <a:gd name="connsiteY81" fmla="*/ 11385 h 455413"/>
              <a:gd name="connsiteX82" fmla="*/ 63158 w 455191"/>
              <a:gd name="connsiteY82" fmla="*/ 11385 h 455413"/>
              <a:gd name="connsiteX83" fmla="*/ 63158 w 455191"/>
              <a:gd name="connsiteY83" fmla="*/ 57496 h 455413"/>
              <a:gd name="connsiteX84" fmla="*/ 37553 w 455191"/>
              <a:gd name="connsiteY84" fmla="*/ 83682 h 455413"/>
              <a:gd name="connsiteX85" fmla="*/ 11949 w 455191"/>
              <a:gd name="connsiteY85" fmla="*/ 57496 h 455413"/>
              <a:gd name="connsiteX86" fmla="*/ 11380 w 455191"/>
              <a:gd name="connsiteY86" fmla="*/ 11385 h 455413"/>
              <a:gd name="connsiteX87" fmla="*/ 11380 w 455191"/>
              <a:gd name="connsiteY87" fmla="*/ 11385 h 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5191" h="455413">
                <a:moveTo>
                  <a:pt x="5690" y="455414"/>
                </a:moveTo>
                <a:lnTo>
                  <a:pt x="449502" y="455414"/>
                </a:lnTo>
                <a:cubicBezTo>
                  <a:pt x="452916" y="455414"/>
                  <a:pt x="455192" y="453137"/>
                  <a:pt x="455192" y="449721"/>
                </a:cubicBezTo>
                <a:lnTo>
                  <a:pt x="455192" y="5693"/>
                </a:lnTo>
                <a:cubicBezTo>
                  <a:pt x="455192" y="2277"/>
                  <a:pt x="452916" y="0"/>
                  <a:pt x="449502" y="0"/>
                </a:cubicBezTo>
                <a:lnTo>
                  <a:pt x="5690" y="0"/>
                </a:lnTo>
                <a:cubicBezTo>
                  <a:pt x="2276" y="0"/>
                  <a:pt x="0" y="2277"/>
                  <a:pt x="0" y="5693"/>
                </a:cubicBezTo>
                <a:lnTo>
                  <a:pt x="0" y="449721"/>
                </a:lnTo>
                <a:cubicBezTo>
                  <a:pt x="0" y="452568"/>
                  <a:pt x="2276" y="455414"/>
                  <a:pt x="5690" y="455414"/>
                </a:cubicBezTo>
                <a:close/>
                <a:moveTo>
                  <a:pt x="417639" y="95068"/>
                </a:moveTo>
                <a:cubicBezTo>
                  <a:pt x="427881" y="95068"/>
                  <a:pt x="436984" y="91083"/>
                  <a:pt x="443812" y="84252"/>
                </a:cubicBezTo>
                <a:lnTo>
                  <a:pt x="443812" y="260724"/>
                </a:lnTo>
                <a:cubicBezTo>
                  <a:pt x="335704" y="240800"/>
                  <a:pt x="311238" y="108730"/>
                  <a:pt x="307823" y="90514"/>
                </a:cubicBezTo>
                <a:cubicBezTo>
                  <a:pt x="313513" y="87667"/>
                  <a:pt x="318634" y="82544"/>
                  <a:pt x="322618" y="76851"/>
                </a:cubicBezTo>
                <a:cubicBezTo>
                  <a:pt x="329445" y="87667"/>
                  <a:pt x="340825" y="94498"/>
                  <a:pt x="354481" y="94498"/>
                </a:cubicBezTo>
                <a:cubicBezTo>
                  <a:pt x="368137" y="94498"/>
                  <a:pt x="379517" y="87667"/>
                  <a:pt x="386344" y="76851"/>
                </a:cubicBezTo>
                <a:cubicBezTo>
                  <a:pt x="392603" y="88236"/>
                  <a:pt x="403983" y="95068"/>
                  <a:pt x="417639" y="95068"/>
                </a:cubicBezTo>
                <a:close/>
                <a:moveTo>
                  <a:pt x="163869" y="95068"/>
                </a:moveTo>
                <a:cubicBezTo>
                  <a:pt x="177525" y="95068"/>
                  <a:pt x="188905" y="88236"/>
                  <a:pt x="195733" y="77420"/>
                </a:cubicBezTo>
                <a:cubicBezTo>
                  <a:pt x="202560" y="88236"/>
                  <a:pt x="213940" y="95068"/>
                  <a:pt x="227596" y="95068"/>
                </a:cubicBezTo>
                <a:cubicBezTo>
                  <a:pt x="241252" y="95068"/>
                  <a:pt x="252632" y="88236"/>
                  <a:pt x="259459" y="77420"/>
                </a:cubicBezTo>
                <a:cubicBezTo>
                  <a:pt x="266287" y="88236"/>
                  <a:pt x="277667" y="95068"/>
                  <a:pt x="291323" y="95068"/>
                </a:cubicBezTo>
                <a:cubicBezTo>
                  <a:pt x="293599" y="95068"/>
                  <a:pt x="295306" y="95068"/>
                  <a:pt x="297582" y="94498"/>
                </a:cubicBezTo>
                <a:cubicBezTo>
                  <a:pt x="302133" y="119546"/>
                  <a:pt x="328876" y="246493"/>
                  <a:pt x="435846" y="270971"/>
                </a:cubicBezTo>
                <a:cubicBezTo>
                  <a:pt x="413656" y="296019"/>
                  <a:pt x="345377" y="377425"/>
                  <a:pt x="343670" y="444029"/>
                </a:cubicBezTo>
                <a:lnTo>
                  <a:pt x="113229" y="444029"/>
                </a:lnTo>
                <a:cubicBezTo>
                  <a:pt x="111522" y="377425"/>
                  <a:pt x="43813" y="296019"/>
                  <a:pt x="21053" y="270971"/>
                </a:cubicBezTo>
                <a:cubicBezTo>
                  <a:pt x="127454" y="246493"/>
                  <a:pt x="154766" y="120685"/>
                  <a:pt x="159317" y="94498"/>
                </a:cubicBezTo>
                <a:cubicBezTo>
                  <a:pt x="160456" y="95068"/>
                  <a:pt x="162162" y="95068"/>
                  <a:pt x="163869" y="95068"/>
                </a:cubicBezTo>
                <a:close/>
                <a:moveTo>
                  <a:pt x="380085" y="57496"/>
                </a:moveTo>
                <a:cubicBezTo>
                  <a:pt x="380085" y="71728"/>
                  <a:pt x="368137" y="83682"/>
                  <a:pt x="353912" y="83682"/>
                </a:cubicBezTo>
                <a:cubicBezTo>
                  <a:pt x="339687" y="83682"/>
                  <a:pt x="327738" y="71728"/>
                  <a:pt x="327738" y="57496"/>
                </a:cubicBezTo>
                <a:lnTo>
                  <a:pt x="327738" y="11385"/>
                </a:lnTo>
                <a:lnTo>
                  <a:pt x="380085" y="11385"/>
                </a:lnTo>
                <a:cubicBezTo>
                  <a:pt x="380085" y="11385"/>
                  <a:pt x="380085" y="57496"/>
                  <a:pt x="380085" y="57496"/>
                </a:cubicBezTo>
                <a:close/>
                <a:moveTo>
                  <a:pt x="316928" y="57496"/>
                </a:moveTo>
                <a:cubicBezTo>
                  <a:pt x="316928" y="71728"/>
                  <a:pt x="304978" y="83682"/>
                  <a:pt x="290754" y="83682"/>
                </a:cubicBezTo>
                <a:cubicBezTo>
                  <a:pt x="276529" y="83682"/>
                  <a:pt x="264580" y="71728"/>
                  <a:pt x="264580" y="57496"/>
                </a:cubicBezTo>
                <a:lnTo>
                  <a:pt x="264580" y="11385"/>
                </a:lnTo>
                <a:lnTo>
                  <a:pt x="316928" y="11385"/>
                </a:lnTo>
                <a:lnTo>
                  <a:pt x="316928" y="57496"/>
                </a:lnTo>
                <a:close/>
                <a:moveTo>
                  <a:pt x="253200" y="57496"/>
                </a:moveTo>
                <a:cubicBezTo>
                  <a:pt x="253200" y="71728"/>
                  <a:pt x="241252" y="83682"/>
                  <a:pt x="227027" y="83682"/>
                </a:cubicBezTo>
                <a:cubicBezTo>
                  <a:pt x="212802" y="83682"/>
                  <a:pt x="200854" y="71728"/>
                  <a:pt x="200854" y="57496"/>
                </a:cubicBezTo>
                <a:lnTo>
                  <a:pt x="200854" y="11385"/>
                </a:lnTo>
                <a:lnTo>
                  <a:pt x="253200" y="11385"/>
                </a:lnTo>
                <a:lnTo>
                  <a:pt x="253200" y="57496"/>
                </a:lnTo>
                <a:close/>
                <a:moveTo>
                  <a:pt x="189474" y="57496"/>
                </a:moveTo>
                <a:cubicBezTo>
                  <a:pt x="189474" y="71728"/>
                  <a:pt x="177525" y="83682"/>
                  <a:pt x="163300" y="83682"/>
                </a:cubicBezTo>
                <a:cubicBezTo>
                  <a:pt x="149076" y="83682"/>
                  <a:pt x="137126" y="71728"/>
                  <a:pt x="137126" y="57496"/>
                </a:cubicBezTo>
                <a:lnTo>
                  <a:pt x="137126" y="11385"/>
                </a:lnTo>
                <a:lnTo>
                  <a:pt x="189474" y="11385"/>
                </a:lnTo>
                <a:cubicBezTo>
                  <a:pt x="189474" y="11385"/>
                  <a:pt x="189474" y="57496"/>
                  <a:pt x="189474" y="57496"/>
                </a:cubicBezTo>
                <a:close/>
                <a:moveTo>
                  <a:pt x="126316" y="57496"/>
                </a:moveTo>
                <a:cubicBezTo>
                  <a:pt x="126316" y="71728"/>
                  <a:pt x="114367" y="83682"/>
                  <a:pt x="100142" y="83682"/>
                </a:cubicBezTo>
                <a:cubicBezTo>
                  <a:pt x="85917" y="83682"/>
                  <a:pt x="73969" y="71728"/>
                  <a:pt x="73969" y="57496"/>
                </a:cubicBezTo>
                <a:lnTo>
                  <a:pt x="73969" y="11385"/>
                </a:lnTo>
                <a:lnTo>
                  <a:pt x="126316" y="11385"/>
                </a:lnTo>
                <a:lnTo>
                  <a:pt x="126316" y="57496"/>
                </a:lnTo>
                <a:close/>
                <a:moveTo>
                  <a:pt x="68279" y="77420"/>
                </a:moveTo>
                <a:cubicBezTo>
                  <a:pt x="75107" y="88236"/>
                  <a:pt x="86487" y="95068"/>
                  <a:pt x="100142" y="95068"/>
                </a:cubicBezTo>
                <a:cubicBezTo>
                  <a:pt x="113798" y="95068"/>
                  <a:pt x="125178" y="88236"/>
                  <a:pt x="132006" y="77420"/>
                </a:cubicBezTo>
                <a:cubicBezTo>
                  <a:pt x="135989" y="83682"/>
                  <a:pt x="141679" y="88806"/>
                  <a:pt x="147937" y="91652"/>
                </a:cubicBezTo>
                <a:cubicBezTo>
                  <a:pt x="144524" y="112715"/>
                  <a:pt x="118919" y="242508"/>
                  <a:pt x="10811" y="261294"/>
                </a:cubicBezTo>
                <a:lnTo>
                  <a:pt x="10811" y="84252"/>
                </a:lnTo>
                <a:cubicBezTo>
                  <a:pt x="17639" y="90514"/>
                  <a:pt x="26743" y="95068"/>
                  <a:pt x="36415" y="95068"/>
                </a:cubicBezTo>
                <a:cubicBezTo>
                  <a:pt x="50071" y="95068"/>
                  <a:pt x="62020" y="88236"/>
                  <a:pt x="68279" y="77420"/>
                </a:cubicBezTo>
                <a:close/>
                <a:moveTo>
                  <a:pt x="11380" y="277233"/>
                </a:moveTo>
                <a:cubicBezTo>
                  <a:pt x="31294" y="299435"/>
                  <a:pt x="100142" y="380840"/>
                  <a:pt x="101849" y="443459"/>
                </a:cubicBezTo>
                <a:lnTo>
                  <a:pt x="11380" y="443459"/>
                </a:lnTo>
                <a:cubicBezTo>
                  <a:pt x="11380" y="444029"/>
                  <a:pt x="11380" y="277233"/>
                  <a:pt x="11380" y="277233"/>
                </a:cubicBezTo>
                <a:close/>
                <a:moveTo>
                  <a:pt x="354481" y="444029"/>
                </a:moveTo>
                <a:cubicBezTo>
                  <a:pt x="356187" y="382548"/>
                  <a:pt x="422191" y="302850"/>
                  <a:pt x="443812" y="278941"/>
                </a:cubicBezTo>
                <a:lnTo>
                  <a:pt x="443812" y="444029"/>
                </a:lnTo>
                <a:lnTo>
                  <a:pt x="354481" y="444029"/>
                </a:lnTo>
                <a:close/>
                <a:moveTo>
                  <a:pt x="443812" y="57496"/>
                </a:moveTo>
                <a:cubicBezTo>
                  <a:pt x="443812" y="71728"/>
                  <a:pt x="431863" y="83682"/>
                  <a:pt x="417639" y="83682"/>
                </a:cubicBezTo>
                <a:cubicBezTo>
                  <a:pt x="403414" y="83682"/>
                  <a:pt x="391465" y="71728"/>
                  <a:pt x="391465" y="57496"/>
                </a:cubicBezTo>
                <a:lnTo>
                  <a:pt x="391465" y="11385"/>
                </a:lnTo>
                <a:lnTo>
                  <a:pt x="443812" y="11385"/>
                </a:lnTo>
                <a:cubicBezTo>
                  <a:pt x="443812" y="11385"/>
                  <a:pt x="443812" y="57496"/>
                  <a:pt x="443812" y="57496"/>
                </a:cubicBezTo>
                <a:close/>
                <a:moveTo>
                  <a:pt x="11380" y="11385"/>
                </a:moveTo>
                <a:lnTo>
                  <a:pt x="63158" y="11385"/>
                </a:lnTo>
                <a:lnTo>
                  <a:pt x="63158" y="57496"/>
                </a:lnTo>
                <a:cubicBezTo>
                  <a:pt x="63158" y="71728"/>
                  <a:pt x="51778" y="83682"/>
                  <a:pt x="37553" y="83682"/>
                </a:cubicBezTo>
                <a:cubicBezTo>
                  <a:pt x="23328" y="83682"/>
                  <a:pt x="11949" y="71728"/>
                  <a:pt x="11949" y="57496"/>
                </a:cubicBezTo>
                <a:lnTo>
                  <a:pt x="11380" y="11385"/>
                </a:lnTo>
                <a:lnTo>
                  <a:pt x="11380" y="11385"/>
                </a:lnTo>
                <a:close/>
              </a:path>
            </a:pathLst>
          </a:custGeom>
          <a:solidFill>
            <a:srgbClr val="1C2E46"/>
          </a:solidFill>
          <a:ln w="25400" cap="flat">
            <a:solidFill>
              <a:srgbClr val="1C2E46"/>
            </a:solidFill>
            <a:prstDash val="solid"/>
            <a:miter/>
          </a:ln>
        </p:spPr>
        <p:txBody>
          <a:bodyPr rtlCol="0" anchor="ctr"/>
          <a:lstStyle/>
          <a:p>
            <a:endParaRPr lang="en-BR"/>
          </a:p>
        </p:txBody>
      </p:sp>
      <p:sp>
        <p:nvSpPr>
          <p:cNvPr id="21" name="Freeform 20">
            <a:extLst>
              <a:ext uri="{FF2B5EF4-FFF2-40B4-BE49-F238E27FC236}">
                <a16:creationId xmlns:a16="http://schemas.microsoft.com/office/drawing/2014/main" id="{50702C37-B61C-3079-0481-B48EC4C28917}"/>
              </a:ext>
            </a:extLst>
          </p:cNvPr>
          <p:cNvSpPr/>
          <p:nvPr/>
        </p:nvSpPr>
        <p:spPr>
          <a:xfrm>
            <a:off x="6475267" y="3282883"/>
            <a:ext cx="455191" cy="454844"/>
          </a:xfrm>
          <a:custGeom>
            <a:avLst/>
            <a:gdLst>
              <a:gd name="connsiteX0" fmla="*/ 455192 w 455191"/>
              <a:gd name="connsiteY0" fmla="*/ 33587 h 454844"/>
              <a:gd name="connsiteX1" fmla="*/ 421621 w 455191"/>
              <a:gd name="connsiteY1" fmla="*/ 0 h 454844"/>
              <a:gd name="connsiteX2" fmla="*/ 388051 w 455191"/>
              <a:gd name="connsiteY2" fmla="*/ 33587 h 454844"/>
              <a:gd name="connsiteX3" fmla="*/ 409673 w 455191"/>
              <a:gd name="connsiteY3" fmla="*/ 64897 h 454844"/>
              <a:gd name="connsiteX4" fmla="*/ 152489 w 455191"/>
              <a:gd name="connsiteY4" fmla="*/ 122393 h 454844"/>
              <a:gd name="connsiteX5" fmla="*/ 45519 w 455191"/>
              <a:gd name="connsiteY5" fmla="*/ 64897 h 454844"/>
              <a:gd name="connsiteX6" fmla="*/ 67140 w 455191"/>
              <a:gd name="connsiteY6" fmla="*/ 33587 h 454844"/>
              <a:gd name="connsiteX7" fmla="*/ 33570 w 455191"/>
              <a:gd name="connsiteY7" fmla="*/ 0 h 454844"/>
              <a:gd name="connsiteX8" fmla="*/ 0 w 455191"/>
              <a:gd name="connsiteY8" fmla="*/ 33587 h 454844"/>
              <a:gd name="connsiteX9" fmla="*/ 27880 w 455191"/>
              <a:gd name="connsiteY9" fmla="*/ 66604 h 454844"/>
              <a:gd name="connsiteX10" fmla="*/ 27880 w 455191"/>
              <a:gd name="connsiteY10" fmla="*/ 416134 h 454844"/>
              <a:gd name="connsiteX11" fmla="*/ 0 w 455191"/>
              <a:gd name="connsiteY11" fmla="*/ 449152 h 454844"/>
              <a:gd name="connsiteX12" fmla="*/ 5690 w 455191"/>
              <a:gd name="connsiteY12" fmla="*/ 454845 h 454844"/>
              <a:gd name="connsiteX13" fmla="*/ 61450 w 455191"/>
              <a:gd name="connsiteY13" fmla="*/ 454845 h 454844"/>
              <a:gd name="connsiteX14" fmla="*/ 67140 w 455191"/>
              <a:gd name="connsiteY14" fmla="*/ 449152 h 454844"/>
              <a:gd name="connsiteX15" fmla="*/ 39260 w 455191"/>
              <a:gd name="connsiteY15" fmla="*/ 416134 h 454844"/>
              <a:gd name="connsiteX16" fmla="*/ 39260 w 455191"/>
              <a:gd name="connsiteY16" fmla="*/ 80267 h 454844"/>
              <a:gd name="connsiteX17" fmla="*/ 83641 w 455191"/>
              <a:gd name="connsiteY17" fmla="*/ 128654 h 454844"/>
              <a:gd name="connsiteX18" fmla="*/ 227596 w 455191"/>
              <a:gd name="connsiteY18" fmla="*/ 195259 h 454844"/>
              <a:gd name="connsiteX19" fmla="*/ 231010 w 455191"/>
              <a:gd name="connsiteY19" fmla="*/ 195259 h 454844"/>
              <a:gd name="connsiteX20" fmla="*/ 415931 w 455191"/>
              <a:gd name="connsiteY20" fmla="*/ 80267 h 454844"/>
              <a:gd name="connsiteX21" fmla="*/ 415931 w 455191"/>
              <a:gd name="connsiteY21" fmla="*/ 415565 h 454844"/>
              <a:gd name="connsiteX22" fmla="*/ 388051 w 455191"/>
              <a:gd name="connsiteY22" fmla="*/ 448583 h 454844"/>
              <a:gd name="connsiteX23" fmla="*/ 393741 w 455191"/>
              <a:gd name="connsiteY23" fmla="*/ 454275 h 454844"/>
              <a:gd name="connsiteX24" fmla="*/ 449502 w 455191"/>
              <a:gd name="connsiteY24" fmla="*/ 454275 h 454844"/>
              <a:gd name="connsiteX25" fmla="*/ 455192 w 455191"/>
              <a:gd name="connsiteY25" fmla="*/ 448583 h 454844"/>
              <a:gd name="connsiteX26" fmla="*/ 427311 w 455191"/>
              <a:gd name="connsiteY26" fmla="*/ 415565 h 454844"/>
              <a:gd name="connsiteX27" fmla="*/ 427311 w 455191"/>
              <a:gd name="connsiteY27" fmla="*/ 66035 h 454844"/>
              <a:gd name="connsiteX28" fmla="*/ 455192 w 455191"/>
              <a:gd name="connsiteY28" fmla="*/ 33587 h 454844"/>
              <a:gd name="connsiteX29" fmla="*/ 399431 w 455191"/>
              <a:gd name="connsiteY29" fmla="*/ 33587 h 454844"/>
              <a:gd name="connsiteX30" fmla="*/ 421621 w 455191"/>
              <a:gd name="connsiteY30" fmla="*/ 11385 h 454844"/>
              <a:gd name="connsiteX31" fmla="*/ 443812 w 455191"/>
              <a:gd name="connsiteY31" fmla="*/ 33587 h 454844"/>
              <a:gd name="connsiteX32" fmla="*/ 421621 w 455191"/>
              <a:gd name="connsiteY32" fmla="*/ 55788 h 454844"/>
              <a:gd name="connsiteX33" fmla="*/ 399431 w 455191"/>
              <a:gd name="connsiteY33" fmla="*/ 33587 h 454844"/>
              <a:gd name="connsiteX34" fmla="*/ 11380 w 455191"/>
              <a:gd name="connsiteY34" fmla="*/ 33587 h 454844"/>
              <a:gd name="connsiteX35" fmla="*/ 33570 w 455191"/>
              <a:gd name="connsiteY35" fmla="*/ 11385 h 454844"/>
              <a:gd name="connsiteX36" fmla="*/ 55761 w 455191"/>
              <a:gd name="connsiteY36" fmla="*/ 33587 h 454844"/>
              <a:gd name="connsiteX37" fmla="*/ 33570 w 455191"/>
              <a:gd name="connsiteY37" fmla="*/ 55788 h 454844"/>
              <a:gd name="connsiteX38" fmla="*/ 11380 w 455191"/>
              <a:gd name="connsiteY38" fmla="*/ 33587 h 454844"/>
              <a:gd name="connsiteX39" fmla="*/ 55192 w 455191"/>
              <a:gd name="connsiteY39" fmla="*/ 443460 h 454844"/>
              <a:gd name="connsiteX40" fmla="*/ 11949 w 455191"/>
              <a:gd name="connsiteY40" fmla="*/ 443460 h 454844"/>
              <a:gd name="connsiteX41" fmla="*/ 33570 w 455191"/>
              <a:gd name="connsiteY41" fmla="*/ 426951 h 454844"/>
              <a:gd name="connsiteX42" fmla="*/ 55192 w 455191"/>
              <a:gd name="connsiteY42" fmla="*/ 443460 h 454844"/>
              <a:gd name="connsiteX43" fmla="*/ 228165 w 455191"/>
              <a:gd name="connsiteY43" fmla="*/ 184443 h 454844"/>
              <a:gd name="connsiteX44" fmla="*/ 64295 w 455191"/>
              <a:gd name="connsiteY44" fmla="*/ 92221 h 454844"/>
              <a:gd name="connsiteX45" fmla="*/ 231010 w 455191"/>
              <a:gd name="connsiteY45" fmla="*/ 145163 h 454844"/>
              <a:gd name="connsiteX46" fmla="*/ 393172 w 455191"/>
              <a:gd name="connsiteY46" fmla="*/ 92221 h 454844"/>
              <a:gd name="connsiteX47" fmla="*/ 228165 w 455191"/>
              <a:gd name="connsiteY47" fmla="*/ 184443 h 454844"/>
              <a:gd name="connsiteX48" fmla="*/ 443242 w 455191"/>
              <a:gd name="connsiteY48" fmla="*/ 443460 h 454844"/>
              <a:gd name="connsiteX49" fmla="*/ 399999 w 455191"/>
              <a:gd name="connsiteY49" fmla="*/ 443460 h 454844"/>
              <a:gd name="connsiteX50" fmla="*/ 421621 w 455191"/>
              <a:gd name="connsiteY50" fmla="*/ 426951 h 454844"/>
              <a:gd name="connsiteX51" fmla="*/ 443242 w 455191"/>
              <a:gd name="connsiteY51" fmla="*/ 443460 h 4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5191" h="454844">
                <a:moveTo>
                  <a:pt x="455192" y="33587"/>
                </a:moveTo>
                <a:cubicBezTo>
                  <a:pt x="455192" y="14801"/>
                  <a:pt x="439829" y="0"/>
                  <a:pt x="421621" y="0"/>
                </a:cubicBezTo>
                <a:cubicBezTo>
                  <a:pt x="402844" y="0"/>
                  <a:pt x="388051" y="15370"/>
                  <a:pt x="388051" y="33587"/>
                </a:cubicBezTo>
                <a:cubicBezTo>
                  <a:pt x="388051" y="47819"/>
                  <a:pt x="397154" y="60342"/>
                  <a:pt x="409673" y="64897"/>
                </a:cubicBezTo>
                <a:cubicBezTo>
                  <a:pt x="328307" y="130362"/>
                  <a:pt x="241821" y="149717"/>
                  <a:pt x="152489" y="122393"/>
                </a:cubicBezTo>
                <a:cubicBezTo>
                  <a:pt x="100711" y="106453"/>
                  <a:pt x="62019" y="78559"/>
                  <a:pt x="45519" y="64897"/>
                </a:cubicBezTo>
                <a:cubicBezTo>
                  <a:pt x="58037" y="60342"/>
                  <a:pt x="67140" y="47819"/>
                  <a:pt x="67140" y="33587"/>
                </a:cubicBezTo>
                <a:cubicBezTo>
                  <a:pt x="67140" y="14801"/>
                  <a:pt x="51778" y="0"/>
                  <a:pt x="33570" y="0"/>
                </a:cubicBezTo>
                <a:cubicBezTo>
                  <a:pt x="14794" y="0"/>
                  <a:pt x="0" y="15370"/>
                  <a:pt x="0" y="33587"/>
                </a:cubicBezTo>
                <a:cubicBezTo>
                  <a:pt x="0" y="50095"/>
                  <a:pt x="11949" y="63758"/>
                  <a:pt x="27880" y="66604"/>
                </a:cubicBezTo>
                <a:lnTo>
                  <a:pt x="27880" y="416134"/>
                </a:lnTo>
                <a:cubicBezTo>
                  <a:pt x="11949" y="418981"/>
                  <a:pt x="0" y="432643"/>
                  <a:pt x="0" y="449152"/>
                </a:cubicBezTo>
                <a:cubicBezTo>
                  <a:pt x="0" y="452568"/>
                  <a:pt x="2275" y="454845"/>
                  <a:pt x="5690" y="454845"/>
                </a:cubicBezTo>
                <a:lnTo>
                  <a:pt x="61450" y="454845"/>
                </a:lnTo>
                <a:cubicBezTo>
                  <a:pt x="64864" y="454845"/>
                  <a:pt x="67140" y="452568"/>
                  <a:pt x="67140" y="449152"/>
                </a:cubicBezTo>
                <a:cubicBezTo>
                  <a:pt x="67140" y="432643"/>
                  <a:pt x="55192" y="418981"/>
                  <a:pt x="39260" y="416134"/>
                </a:cubicBezTo>
                <a:lnTo>
                  <a:pt x="39260" y="80267"/>
                </a:lnTo>
                <a:cubicBezTo>
                  <a:pt x="48933" y="92791"/>
                  <a:pt x="63727" y="110438"/>
                  <a:pt x="83641" y="128654"/>
                </a:cubicBezTo>
                <a:cubicBezTo>
                  <a:pt x="129729" y="171349"/>
                  <a:pt x="179801" y="194690"/>
                  <a:pt x="227596" y="195259"/>
                </a:cubicBezTo>
                <a:cubicBezTo>
                  <a:pt x="228734" y="195259"/>
                  <a:pt x="229871" y="195259"/>
                  <a:pt x="231010" y="195259"/>
                </a:cubicBezTo>
                <a:cubicBezTo>
                  <a:pt x="295875" y="195259"/>
                  <a:pt x="357894" y="156549"/>
                  <a:pt x="415931" y="80267"/>
                </a:cubicBezTo>
                <a:lnTo>
                  <a:pt x="415931" y="415565"/>
                </a:lnTo>
                <a:cubicBezTo>
                  <a:pt x="399999" y="418412"/>
                  <a:pt x="388051" y="432074"/>
                  <a:pt x="388051" y="448583"/>
                </a:cubicBezTo>
                <a:cubicBezTo>
                  <a:pt x="388051" y="451999"/>
                  <a:pt x="390327" y="454275"/>
                  <a:pt x="393741" y="454275"/>
                </a:cubicBezTo>
                <a:lnTo>
                  <a:pt x="449502" y="454275"/>
                </a:lnTo>
                <a:cubicBezTo>
                  <a:pt x="452916" y="454275"/>
                  <a:pt x="455192" y="451999"/>
                  <a:pt x="455192" y="448583"/>
                </a:cubicBezTo>
                <a:cubicBezTo>
                  <a:pt x="455192" y="432074"/>
                  <a:pt x="443242" y="418412"/>
                  <a:pt x="427311" y="415565"/>
                </a:cubicBezTo>
                <a:lnTo>
                  <a:pt x="427311" y="66035"/>
                </a:lnTo>
                <a:cubicBezTo>
                  <a:pt x="443242" y="63758"/>
                  <a:pt x="455192" y="50095"/>
                  <a:pt x="455192" y="33587"/>
                </a:cubicBezTo>
                <a:close/>
                <a:moveTo>
                  <a:pt x="399431" y="33587"/>
                </a:moveTo>
                <a:cubicBezTo>
                  <a:pt x="399431" y="21063"/>
                  <a:pt x="409673" y="11385"/>
                  <a:pt x="421621" y="11385"/>
                </a:cubicBezTo>
                <a:cubicBezTo>
                  <a:pt x="434139" y="11385"/>
                  <a:pt x="443812" y="21632"/>
                  <a:pt x="443812" y="33587"/>
                </a:cubicBezTo>
                <a:cubicBezTo>
                  <a:pt x="443812" y="46111"/>
                  <a:pt x="433570" y="55788"/>
                  <a:pt x="421621" y="55788"/>
                </a:cubicBezTo>
                <a:cubicBezTo>
                  <a:pt x="409673" y="55788"/>
                  <a:pt x="399431" y="45541"/>
                  <a:pt x="399431" y="33587"/>
                </a:cubicBezTo>
                <a:close/>
                <a:moveTo>
                  <a:pt x="11380" y="33587"/>
                </a:moveTo>
                <a:cubicBezTo>
                  <a:pt x="11380" y="21063"/>
                  <a:pt x="21621" y="11385"/>
                  <a:pt x="33570" y="11385"/>
                </a:cubicBezTo>
                <a:cubicBezTo>
                  <a:pt x="46088" y="11385"/>
                  <a:pt x="55761" y="21632"/>
                  <a:pt x="55761" y="33587"/>
                </a:cubicBezTo>
                <a:cubicBezTo>
                  <a:pt x="55761" y="46111"/>
                  <a:pt x="45519" y="55788"/>
                  <a:pt x="33570" y="55788"/>
                </a:cubicBezTo>
                <a:cubicBezTo>
                  <a:pt x="21621" y="55788"/>
                  <a:pt x="11380" y="45541"/>
                  <a:pt x="11380" y="33587"/>
                </a:cubicBezTo>
                <a:close/>
                <a:moveTo>
                  <a:pt x="55192" y="443460"/>
                </a:moveTo>
                <a:lnTo>
                  <a:pt x="11949" y="443460"/>
                </a:lnTo>
                <a:cubicBezTo>
                  <a:pt x="14225" y="433782"/>
                  <a:pt x="23328" y="426951"/>
                  <a:pt x="33570" y="426951"/>
                </a:cubicBezTo>
                <a:cubicBezTo>
                  <a:pt x="44381" y="426951"/>
                  <a:pt x="52916" y="434351"/>
                  <a:pt x="55192" y="443460"/>
                </a:cubicBezTo>
                <a:close/>
                <a:moveTo>
                  <a:pt x="228165" y="184443"/>
                </a:moveTo>
                <a:cubicBezTo>
                  <a:pt x="155903" y="182735"/>
                  <a:pt x="96159" y="128654"/>
                  <a:pt x="64295" y="92221"/>
                </a:cubicBezTo>
                <a:cubicBezTo>
                  <a:pt x="99573" y="115561"/>
                  <a:pt x="158748" y="145163"/>
                  <a:pt x="231010" y="145163"/>
                </a:cubicBezTo>
                <a:cubicBezTo>
                  <a:pt x="280512" y="145163"/>
                  <a:pt x="335134" y="131501"/>
                  <a:pt x="393172" y="92221"/>
                </a:cubicBezTo>
                <a:cubicBezTo>
                  <a:pt x="340255" y="154271"/>
                  <a:pt x="285064" y="185581"/>
                  <a:pt x="228165" y="184443"/>
                </a:cubicBezTo>
                <a:close/>
                <a:moveTo>
                  <a:pt x="443242" y="443460"/>
                </a:moveTo>
                <a:lnTo>
                  <a:pt x="399999" y="443460"/>
                </a:lnTo>
                <a:cubicBezTo>
                  <a:pt x="402275" y="433782"/>
                  <a:pt x="411379" y="426951"/>
                  <a:pt x="421621" y="426951"/>
                </a:cubicBezTo>
                <a:cubicBezTo>
                  <a:pt x="431863" y="426951"/>
                  <a:pt x="440967" y="434351"/>
                  <a:pt x="443242" y="443460"/>
                </a:cubicBezTo>
                <a:close/>
              </a:path>
            </a:pathLst>
          </a:custGeom>
          <a:solidFill>
            <a:srgbClr val="1C2E46"/>
          </a:solidFill>
          <a:ln w="22225" cap="flat">
            <a:solidFill>
              <a:srgbClr val="1C2E46"/>
            </a:solidFill>
            <a:prstDash val="solid"/>
            <a:miter/>
          </a:ln>
        </p:spPr>
        <p:txBody>
          <a:bodyPr rtlCol="0" anchor="ctr"/>
          <a:lstStyle/>
          <a:p>
            <a:endParaRPr lang="en-BR"/>
          </a:p>
        </p:txBody>
      </p:sp>
      <p:grpSp>
        <p:nvGrpSpPr>
          <p:cNvPr id="22" name="Graphic 2">
            <a:extLst>
              <a:ext uri="{FF2B5EF4-FFF2-40B4-BE49-F238E27FC236}">
                <a16:creationId xmlns:a16="http://schemas.microsoft.com/office/drawing/2014/main" id="{E1E00AB4-52F6-BEE0-96EE-1E999AC5E234}"/>
              </a:ext>
            </a:extLst>
          </p:cNvPr>
          <p:cNvGrpSpPr/>
          <p:nvPr/>
        </p:nvGrpSpPr>
        <p:grpSpPr>
          <a:xfrm>
            <a:off x="9025868" y="3249523"/>
            <a:ext cx="455192" cy="455414"/>
            <a:chOff x="6715814" y="4736875"/>
            <a:chExt cx="455192" cy="455414"/>
          </a:xfrm>
          <a:solidFill>
            <a:srgbClr val="1C2E46"/>
          </a:solidFill>
        </p:grpSpPr>
        <p:sp>
          <p:nvSpPr>
            <p:cNvPr id="23" name="Freeform 22">
              <a:extLst>
                <a:ext uri="{FF2B5EF4-FFF2-40B4-BE49-F238E27FC236}">
                  <a16:creationId xmlns:a16="http://schemas.microsoft.com/office/drawing/2014/main" id="{B2E204B4-6905-DF52-5E44-9917F4ECEF78}"/>
                </a:ext>
              </a:extLst>
            </p:cNvPr>
            <p:cNvSpPr/>
            <p:nvPr/>
          </p:nvSpPr>
          <p:spPr>
            <a:xfrm>
              <a:off x="6715814" y="4736875"/>
              <a:ext cx="455192" cy="455414"/>
            </a:xfrm>
            <a:custGeom>
              <a:avLst/>
              <a:gdLst>
                <a:gd name="connsiteX0" fmla="*/ 227596 w 455192"/>
                <a:gd name="connsiteY0" fmla="*/ 0 h 455414"/>
                <a:gd name="connsiteX1" fmla="*/ 0 w 455192"/>
                <a:gd name="connsiteY1" fmla="*/ 227707 h 455414"/>
                <a:gd name="connsiteX2" fmla="*/ 227596 w 455192"/>
                <a:gd name="connsiteY2" fmla="*/ 455414 h 455414"/>
                <a:gd name="connsiteX3" fmla="*/ 455192 w 455192"/>
                <a:gd name="connsiteY3" fmla="*/ 227707 h 455414"/>
                <a:gd name="connsiteX4" fmla="*/ 227596 w 455192"/>
                <a:gd name="connsiteY4" fmla="*/ 0 h 455414"/>
                <a:gd name="connsiteX5" fmla="*/ 227596 w 455192"/>
                <a:gd name="connsiteY5" fmla="*/ 444029 h 455414"/>
                <a:gd name="connsiteX6" fmla="*/ 11380 w 455192"/>
                <a:gd name="connsiteY6" fmla="*/ 227707 h 455414"/>
                <a:gd name="connsiteX7" fmla="*/ 227596 w 455192"/>
                <a:gd name="connsiteY7" fmla="*/ 11385 h 455414"/>
                <a:gd name="connsiteX8" fmla="*/ 443812 w 455192"/>
                <a:gd name="connsiteY8" fmla="*/ 227707 h 455414"/>
                <a:gd name="connsiteX9" fmla="*/ 227596 w 455192"/>
                <a:gd name="connsiteY9" fmla="*/ 444029 h 45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192" h="455414">
                  <a:moveTo>
                    <a:pt x="227596" y="0"/>
                  </a:moveTo>
                  <a:cubicBezTo>
                    <a:pt x="101849" y="0"/>
                    <a:pt x="0" y="101899"/>
                    <a:pt x="0" y="227707"/>
                  </a:cubicBezTo>
                  <a:cubicBezTo>
                    <a:pt x="0" y="353515"/>
                    <a:pt x="101849" y="455414"/>
                    <a:pt x="227596" y="455414"/>
                  </a:cubicBezTo>
                  <a:cubicBezTo>
                    <a:pt x="353343" y="455414"/>
                    <a:pt x="455192" y="353515"/>
                    <a:pt x="455192" y="227707"/>
                  </a:cubicBezTo>
                  <a:cubicBezTo>
                    <a:pt x="455192" y="101899"/>
                    <a:pt x="353343" y="0"/>
                    <a:pt x="227596" y="0"/>
                  </a:cubicBezTo>
                  <a:close/>
                  <a:moveTo>
                    <a:pt x="227596" y="444029"/>
                  </a:moveTo>
                  <a:cubicBezTo>
                    <a:pt x="108108" y="444029"/>
                    <a:pt x="11380" y="347253"/>
                    <a:pt x="11380" y="227707"/>
                  </a:cubicBezTo>
                  <a:cubicBezTo>
                    <a:pt x="11380" y="108161"/>
                    <a:pt x="108108" y="11385"/>
                    <a:pt x="227596" y="11385"/>
                  </a:cubicBezTo>
                  <a:cubicBezTo>
                    <a:pt x="347084" y="11385"/>
                    <a:pt x="443812" y="108161"/>
                    <a:pt x="443812" y="227707"/>
                  </a:cubicBezTo>
                  <a:cubicBezTo>
                    <a:pt x="443812" y="347253"/>
                    <a:pt x="347084" y="444029"/>
                    <a:pt x="227596" y="444029"/>
                  </a:cubicBezTo>
                  <a:close/>
                </a:path>
              </a:pathLst>
            </a:custGeom>
            <a:grpFill/>
            <a:ln w="25400" cap="flat">
              <a:solidFill>
                <a:srgbClr val="1C2E46"/>
              </a:solidFill>
              <a:prstDash val="solid"/>
              <a:miter/>
            </a:ln>
          </p:spPr>
          <p:txBody>
            <a:bodyPr rtlCol="0" anchor="ctr"/>
            <a:lstStyle/>
            <a:p>
              <a:endParaRPr lang="en-BR"/>
            </a:p>
          </p:txBody>
        </p:sp>
        <p:sp>
          <p:nvSpPr>
            <p:cNvPr id="24" name="Freeform 23">
              <a:extLst>
                <a:ext uri="{FF2B5EF4-FFF2-40B4-BE49-F238E27FC236}">
                  <a16:creationId xmlns:a16="http://schemas.microsoft.com/office/drawing/2014/main" id="{4BDB76FE-067C-082F-07B9-099E0CD0C3DC}"/>
                </a:ext>
              </a:extLst>
            </p:cNvPr>
            <p:cNvSpPr/>
            <p:nvPr/>
          </p:nvSpPr>
          <p:spPr>
            <a:xfrm>
              <a:off x="6807208" y="4828385"/>
              <a:ext cx="273541" cy="259779"/>
            </a:xfrm>
            <a:custGeom>
              <a:avLst/>
              <a:gdLst>
                <a:gd name="connsiteX0" fmla="*/ 267639 w 273541"/>
                <a:gd name="connsiteY0" fmla="*/ 94641 h 259779"/>
                <a:gd name="connsiteX1" fmla="*/ 180583 w 273541"/>
                <a:gd name="connsiteY1" fmla="*/ 82117 h 259779"/>
                <a:gd name="connsiteX2" fmla="*/ 141322 w 273541"/>
                <a:gd name="connsiteY2" fmla="*/ 2989 h 259779"/>
                <a:gd name="connsiteX3" fmla="*/ 131081 w 273541"/>
                <a:gd name="connsiteY3" fmla="*/ 2989 h 259779"/>
                <a:gd name="connsiteX4" fmla="*/ 91821 w 273541"/>
                <a:gd name="connsiteY4" fmla="*/ 82117 h 259779"/>
                <a:gd name="connsiteX5" fmla="*/ 4765 w 273541"/>
                <a:gd name="connsiteY5" fmla="*/ 94641 h 259779"/>
                <a:gd name="connsiteX6" fmla="*/ 213 w 273541"/>
                <a:gd name="connsiteY6" fmla="*/ 98626 h 259779"/>
                <a:gd name="connsiteX7" fmla="*/ 1920 w 273541"/>
                <a:gd name="connsiteY7" fmla="*/ 104318 h 259779"/>
                <a:gd name="connsiteX8" fmla="*/ 65078 w 273541"/>
                <a:gd name="connsiteY8" fmla="*/ 165799 h 259779"/>
                <a:gd name="connsiteX9" fmla="*/ 50284 w 273541"/>
                <a:gd name="connsiteY9" fmla="*/ 252897 h 259779"/>
                <a:gd name="connsiteX10" fmla="*/ 52560 w 273541"/>
                <a:gd name="connsiteY10" fmla="*/ 258590 h 259779"/>
                <a:gd name="connsiteX11" fmla="*/ 58819 w 273541"/>
                <a:gd name="connsiteY11" fmla="*/ 259159 h 259779"/>
                <a:gd name="connsiteX12" fmla="*/ 136771 w 273541"/>
                <a:gd name="connsiteY12" fmla="*/ 218172 h 259779"/>
                <a:gd name="connsiteX13" fmla="*/ 214722 w 273541"/>
                <a:gd name="connsiteY13" fmla="*/ 259159 h 259779"/>
                <a:gd name="connsiteX14" fmla="*/ 217567 w 273541"/>
                <a:gd name="connsiteY14" fmla="*/ 259729 h 259779"/>
                <a:gd name="connsiteX15" fmla="*/ 220981 w 273541"/>
                <a:gd name="connsiteY15" fmla="*/ 258590 h 259779"/>
                <a:gd name="connsiteX16" fmla="*/ 223257 w 273541"/>
                <a:gd name="connsiteY16" fmla="*/ 252897 h 259779"/>
                <a:gd name="connsiteX17" fmla="*/ 208463 w 273541"/>
                <a:gd name="connsiteY17" fmla="*/ 165799 h 259779"/>
                <a:gd name="connsiteX18" fmla="*/ 271621 w 273541"/>
                <a:gd name="connsiteY18" fmla="*/ 104318 h 259779"/>
                <a:gd name="connsiteX19" fmla="*/ 273328 w 273541"/>
                <a:gd name="connsiteY19" fmla="*/ 98626 h 259779"/>
                <a:gd name="connsiteX20" fmla="*/ 267639 w 273541"/>
                <a:gd name="connsiteY20" fmla="*/ 94641 h 259779"/>
                <a:gd name="connsiteX21" fmla="*/ 197652 w 273541"/>
                <a:gd name="connsiteY21" fmla="*/ 160107 h 259779"/>
                <a:gd name="connsiteX22" fmla="*/ 195946 w 273541"/>
                <a:gd name="connsiteY22" fmla="*/ 165230 h 259779"/>
                <a:gd name="connsiteX23" fmla="*/ 209601 w 273541"/>
                <a:gd name="connsiteY23" fmla="*/ 243789 h 259779"/>
                <a:gd name="connsiteX24" fmla="*/ 139047 w 273541"/>
                <a:gd name="connsiteY24" fmla="*/ 206786 h 259779"/>
                <a:gd name="connsiteX25" fmla="*/ 136202 w 273541"/>
                <a:gd name="connsiteY25" fmla="*/ 206217 h 259779"/>
                <a:gd name="connsiteX26" fmla="*/ 133357 w 273541"/>
                <a:gd name="connsiteY26" fmla="*/ 206786 h 259779"/>
                <a:gd name="connsiteX27" fmla="*/ 63371 w 273541"/>
                <a:gd name="connsiteY27" fmla="*/ 243220 h 259779"/>
                <a:gd name="connsiteX28" fmla="*/ 77027 w 273541"/>
                <a:gd name="connsiteY28" fmla="*/ 164661 h 259779"/>
                <a:gd name="connsiteX29" fmla="*/ 75320 w 273541"/>
                <a:gd name="connsiteY29" fmla="*/ 159537 h 259779"/>
                <a:gd name="connsiteX30" fmla="*/ 18421 w 273541"/>
                <a:gd name="connsiteY30" fmla="*/ 103749 h 259779"/>
                <a:gd name="connsiteX31" fmla="*/ 96942 w 273541"/>
                <a:gd name="connsiteY31" fmla="*/ 92364 h 259779"/>
                <a:gd name="connsiteX32" fmla="*/ 101493 w 273541"/>
                <a:gd name="connsiteY32" fmla="*/ 89517 h 259779"/>
                <a:gd name="connsiteX33" fmla="*/ 136771 w 273541"/>
                <a:gd name="connsiteY33" fmla="*/ 18359 h 259779"/>
                <a:gd name="connsiteX34" fmla="*/ 172048 w 273541"/>
                <a:gd name="connsiteY34" fmla="*/ 89517 h 259779"/>
                <a:gd name="connsiteX35" fmla="*/ 176600 w 273541"/>
                <a:gd name="connsiteY35" fmla="*/ 92364 h 259779"/>
                <a:gd name="connsiteX36" fmla="*/ 255120 w 273541"/>
                <a:gd name="connsiteY36" fmla="*/ 103749 h 259779"/>
                <a:gd name="connsiteX37" fmla="*/ 197652 w 273541"/>
                <a:gd name="connsiteY37" fmla="*/ 160107 h 25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3541" h="259779">
                  <a:moveTo>
                    <a:pt x="267639" y="94641"/>
                  </a:moveTo>
                  <a:lnTo>
                    <a:pt x="180583" y="82117"/>
                  </a:lnTo>
                  <a:lnTo>
                    <a:pt x="141322" y="2989"/>
                  </a:lnTo>
                  <a:cubicBezTo>
                    <a:pt x="139616" y="-996"/>
                    <a:pt x="132788" y="-996"/>
                    <a:pt x="131081" y="2989"/>
                  </a:cubicBezTo>
                  <a:lnTo>
                    <a:pt x="91821" y="82117"/>
                  </a:lnTo>
                  <a:lnTo>
                    <a:pt x="4765" y="94641"/>
                  </a:lnTo>
                  <a:cubicBezTo>
                    <a:pt x="2489" y="95210"/>
                    <a:pt x="782" y="96349"/>
                    <a:pt x="213" y="98626"/>
                  </a:cubicBezTo>
                  <a:cubicBezTo>
                    <a:pt x="-356" y="100903"/>
                    <a:pt x="213" y="103180"/>
                    <a:pt x="1920" y="104318"/>
                  </a:cubicBezTo>
                  <a:lnTo>
                    <a:pt x="65078" y="165799"/>
                  </a:lnTo>
                  <a:lnTo>
                    <a:pt x="50284" y="252897"/>
                  </a:lnTo>
                  <a:cubicBezTo>
                    <a:pt x="49715" y="255174"/>
                    <a:pt x="50854" y="257451"/>
                    <a:pt x="52560" y="258590"/>
                  </a:cubicBezTo>
                  <a:cubicBezTo>
                    <a:pt x="54267" y="259729"/>
                    <a:pt x="56543" y="260298"/>
                    <a:pt x="58819" y="259159"/>
                  </a:cubicBezTo>
                  <a:lnTo>
                    <a:pt x="136771" y="218172"/>
                  </a:lnTo>
                  <a:lnTo>
                    <a:pt x="214722" y="259159"/>
                  </a:lnTo>
                  <a:cubicBezTo>
                    <a:pt x="215291" y="259729"/>
                    <a:pt x="216429" y="259729"/>
                    <a:pt x="217567" y="259729"/>
                  </a:cubicBezTo>
                  <a:cubicBezTo>
                    <a:pt x="218706" y="259729"/>
                    <a:pt x="219843" y="259159"/>
                    <a:pt x="220981" y="258590"/>
                  </a:cubicBezTo>
                  <a:cubicBezTo>
                    <a:pt x="222688" y="257451"/>
                    <a:pt x="223826" y="255174"/>
                    <a:pt x="223257" y="252897"/>
                  </a:cubicBezTo>
                  <a:lnTo>
                    <a:pt x="208463" y="165799"/>
                  </a:lnTo>
                  <a:lnTo>
                    <a:pt x="271621" y="104318"/>
                  </a:lnTo>
                  <a:cubicBezTo>
                    <a:pt x="273328" y="102611"/>
                    <a:pt x="273897" y="100334"/>
                    <a:pt x="273328" y="98626"/>
                  </a:cubicBezTo>
                  <a:cubicBezTo>
                    <a:pt x="271621" y="96349"/>
                    <a:pt x="269915" y="95210"/>
                    <a:pt x="267639" y="94641"/>
                  </a:cubicBezTo>
                  <a:close/>
                  <a:moveTo>
                    <a:pt x="197652" y="160107"/>
                  </a:moveTo>
                  <a:cubicBezTo>
                    <a:pt x="196515" y="161245"/>
                    <a:pt x="195946" y="163522"/>
                    <a:pt x="195946" y="165230"/>
                  </a:cubicBezTo>
                  <a:lnTo>
                    <a:pt x="209601" y="243789"/>
                  </a:lnTo>
                  <a:lnTo>
                    <a:pt x="139047" y="206786"/>
                  </a:lnTo>
                  <a:cubicBezTo>
                    <a:pt x="138477" y="206217"/>
                    <a:pt x="137340" y="206217"/>
                    <a:pt x="136202" y="206217"/>
                  </a:cubicBezTo>
                  <a:cubicBezTo>
                    <a:pt x="135064" y="206217"/>
                    <a:pt x="134495" y="206217"/>
                    <a:pt x="133357" y="206786"/>
                  </a:cubicBezTo>
                  <a:lnTo>
                    <a:pt x="63371" y="243220"/>
                  </a:lnTo>
                  <a:lnTo>
                    <a:pt x="77027" y="164661"/>
                  </a:lnTo>
                  <a:cubicBezTo>
                    <a:pt x="77596" y="162953"/>
                    <a:pt x="76458" y="160676"/>
                    <a:pt x="75320" y="159537"/>
                  </a:cubicBezTo>
                  <a:lnTo>
                    <a:pt x="18421" y="103749"/>
                  </a:lnTo>
                  <a:lnTo>
                    <a:pt x="96942" y="92364"/>
                  </a:lnTo>
                  <a:cubicBezTo>
                    <a:pt x="98648" y="92364"/>
                    <a:pt x="100355" y="90656"/>
                    <a:pt x="101493" y="89517"/>
                  </a:cubicBezTo>
                  <a:lnTo>
                    <a:pt x="136771" y="18359"/>
                  </a:lnTo>
                  <a:lnTo>
                    <a:pt x="172048" y="89517"/>
                  </a:lnTo>
                  <a:cubicBezTo>
                    <a:pt x="172617" y="91225"/>
                    <a:pt x="174324" y="92364"/>
                    <a:pt x="176600" y="92364"/>
                  </a:cubicBezTo>
                  <a:lnTo>
                    <a:pt x="255120" y="103749"/>
                  </a:lnTo>
                  <a:lnTo>
                    <a:pt x="197652" y="160107"/>
                  </a:lnTo>
                  <a:close/>
                </a:path>
              </a:pathLst>
            </a:custGeom>
            <a:grpFill/>
            <a:ln w="25400" cap="flat">
              <a:solidFill>
                <a:srgbClr val="1C2E46"/>
              </a:solidFill>
              <a:prstDash val="solid"/>
              <a:miter/>
            </a:ln>
          </p:spPr>
          <p:txBody>
            <a:bodyPr rtlCol="0" anchor="ctr"/>
            <a:lstStyle/>
            <a:p>
              <a:endParaRPr lang="en-BR"/>
            </a:p>
          </p:txBody>
        </p:sp>
      </p:grpSp>
      <p:sp>
        <p:nvSpPr>
          <p:cNvPr id="25" name="Freeform 24">
            <a:extLst>
              <a:ext uri="{FF2B5EF4-FFF2-40B4-BE49-F238E27FC236}">
                <a16:creationId xmlns:a16="http://schemas.microsoft.com/office/drawing/2014/main" id="{F69183C7-BCCC-C896-D048-8C418E81414C}"/>
              </a:ext>
            </a:extLst>
          </p:cNvPr>
          <p:cNvSpPr/>
          <p:nvPr/>
        </p:nvSpPr>
        <p:spPr>
          <a:xfrm>
            <a:off x="10998921" y="2315756"/>
            <a:ext cx="451326" cy="539860"/>
          </a:xfrm>
          <a:custGeom>
            <a:avLst/>
            <a:gdLst>
              <a:gd name="connsiteX0" fmla="*/ 104125 w 334565"/>
              <a:gd name="connsiteY0" fmla="*/ 370593 h 400195"/>
              <a:gd name="connsiteX1" fmla="*/ 95021 w 334565"/>
              <a:gd name="connsiteY1" fmla="*/ 348961 h 400195"/>
              <a:gd name="connsiteX2" fmla="*/ 95021 w 334565"/>
              <a:gd name="connsiteY2" fmla="*/ 348961 h 400195"/>
              <a:gd name="connsiteX3" fmla="*/ 72830 w 334565"/>
              <a:gd name="connsiteY3" fmla="*/ 339853 h 400195"/>
              <a:gd name="connsiteX4" fmla="*/ 50640 w 334565"/>
              <a:gd name="connsiteY4" fmla="*/ 348961 h 400195"/>
              <a:gd name="connsiteX5" fmla="*/ 44950 w 334565"/>
              <a:gd name="connsiteY5" fmla="*/ 354654 h 400195"/>
              <a:gd name="connsiteX6" fmla="*/ 31294 w 334565"/>
              <a:gd name="connsiteY6" fmla="*/ 360346 h 400195"/>
              <a:gd name="connsiteX7" fmla="*/ 17639 w 334565"/>
              <a:gd name="connsiteY7" fmla="*/ 354654 h 400195"/>
              <a:gd name="connsiteX8" fmla="*/ 17639 w 334565"/>
              <a:gd name="connsiteY8" fmla="*/ 354654 h 400195"/>
              <a:gd name="connsiteX9" fmla="*/ 11949 w 334565"/>
              <a:gd name="connsiteY9" fmla="*/ 340991 h 400195"/>
              <a:gd name="connsiteX10" fmla="*/ 17639 w 334565"/>
              <a:gd name="connsiteY10" fmla="*/ 326760 h 400195"/>
              <a:gd name="connsiteX11" fmla="*/ 33001 w 334565"/>
              <a:gd name="connsiteY11" fmla="*/ 310820 h 400195"/>
              <a:gd name="connsiteX12" fmla="*/ 38122 w 334565"/>
              <a:gd name="connsiteY12" fmla="*/ 315944 h 400195"/>
              <a:gd name="connsiteX13" fmla="*/ 45519 w 334565"/>
              <a:gd name="connsiteY13" fmla="*/ 316513 h 400195"/>
              <a:gd name="connsiteX14" fmla="*/ 67140 w 334565"/>
              <a:gd name="connsiteY14" fmla="*/ 298865 h 400195"/>
              <a:gd name="connsiteX15" fmla="*/ 77382 w 334565"/>
              <a:gd name="connsiteY15" fmla="*/ 309112 h 400195"/>
              <a:gd name="connsiteX16" fmla="*/ 85348 w 334565"/>
              <a:gd name="connsiteY16" fmla="*/ 309112 h 400195"/>
              <a:gd name="connsiteX17" fmla="*/ 257183 w 334565"/>
              <a:gd name="connsiteY17" fmla="*/ 152564 h 400195"/>
              <a:gd name="connsiteX18" fmla="*/ 312376 w 334565"/>
              <a:gd name="connsiteY18" fmla="*/ 130362 h 400195"/>
              <a:gd name="connsiteX19" fmla="*/ 334566 w 334565"/>
              <a:gd name="connsiteY19" fmla="*/ 76282 h 400195"/>
              <a:gd name="connsiteX20" fmla="*/ 312376 w 334565"/>
              <a:gd name="connsiteY20" fmla="*/ 22202 h 400195"/>
              <a:gd name="connsiteX21" fmla="*/ 312376 w 334565"/>
              <a:gd name="connsiteY21" fmla="*/ 22202 h 400195"/>
              <a:gd name="connsiteX22" fmla="*/ 258321 w 334565"/>
              <a:gd name="connsiteY22" fmla="*/ 0 h 400195"/>
              <a:gd name="connsiteX23" fmla="*/ 204267 w 334565"/>
              <a:gd name="connsiteY23" fmla="*/ 22771 h 400195"/>
              <a:gd name="connsiteX24" fmla="*/ 182077 w 334565"/>
              <a:gd name="connsiteY24" fmla="*/ 77990 h 400195"/>
              <a:gd name="connsiteX25" fmla="*/ 27311 w 334565"/>
              <a:gd name="connsiteY25" fmla="*/ 251616 h 400195"/>
              <a:gd name="connsiteX26" fmla="*/ 27311 w 334565"/>
              <a:gd name="connsiteY26" fmla="*/ 259586 h 400195"/>
              <a:gd name="connsiteX27" fmla="*/ 27311 w 334565"/>
              <a:gd name="connsiteY27" fmla="*/ 259586 h 400195"/>
              <a:gd name="connsiteX28" fmla="*/ 37553 w 334565"/>
              <a:gd name="connsiteY28" fmla="*/ 269833 h 400195"/>
              <a:gd name="connsiteX29" fmla="*/ 19915 w 334565"/>
              <a:gd name="connsiteY29" fmla="*/ 291465 h 400195"/>
              <a:gd name="connsiteX30" fmla="*/ 20483 w 334565"/>
              <a:gd name="connsiteY30" fmla="*/ 298865 h 400195"/>
              <a:gd name="connsiteX31" fmla="*/ 20483 w 334565"/>
              <a:gd name="connsiteY31" fmla="*/ 298865 h 400195"/>
              <a:gd name="connsiteX32" fmla="*/ 25036 w 334565"/>
              <a:gd name="connsiteY32" fmla="*/ 303420 h 400195"/>
              <a:gd name="connsiteX33" fmla="*/ 10241 w 334565"/>
              <a:gd name="connsiteY33" fmla="*/ 318221 h 400195"/>
              <a:gd name="connsiteX34" fmla="*/ 9104 w 334565"/>
              <a:gd name="connsiteY34" fmla="*/ 319359 h 400195"/>
              <a:gd name="connsiteX35" fmla="*/ 0 w 334565"/>
              <a:gd name="connsiteY35" fmla="*/ 341561 h 400195"/>
              <a:gd name="connsiteX36" fmla="*/ 9104 w 334565"/>
              <a:gd name="connsiteY36" fmla="*/ 363193 h 400195"/>
              <a:gd name="connsiteX37" fmla="*/ 9104 w 334565"/>
              <a:gd name="connsiteY37" fmla="*/ 363193 h 400195"/>
              <a:gd name="connsiteX38" fmla="*/ 31294 w 334565"/>
              <a:gd name="connsiteY38" fmla="*/ 372301 h 400195"/>
              <a:gd name="connsiteX39" fmla="*/ 53485 w 334565"/>
              <a:gd name="connsiteY39" fmla="*/ 363193 h 400195"/>
              <a:gd name="connsiteX40" fmla="*/ 59175 w 334565"/>
              <a:gd name="connsiteY40" fmla="*/ 357500 h 400195"/>
              <a:gd name="connsiteX41" fmla="*/ 72830 w 334565"/>
              <a:gd name="connsiteY41" fmla="*/ 351807 h 400195"/>
              <a:gd name="connsiteX42" fmla="*/ 86486 w 334565"/>
              <a:gd name="connsiteY42" fmla="*/ 357500 h 400195"/>
              <a:gd name="connsiteX43" fmla="*/ 86486 w 334565"/>
              <a:gd name="connsiteY43" fmla="*/ 357500 h 400195"/>
              <a:gd name="connsiteX44" fmla="*/ 92176 w 334565"/>
              <a:gd name="connsiteY44" fmla="*/ 371163 h 400195"/>
              <a:gd name="connsiteX45" fmla="*/ 86486 w 334565"/>
              <a:gd name="connsiteY45" fmla="*/ 384825 h 400195"/>
              <a:gd name="connsiteX46" fmla="*/ 80796 w 334565"/>
              <a:gd name="connsiteY46" fmla="*/ 390518 h 400195"/>
              <a:gd name="connsiteX47" fmla="*/ 80796 w 334565"/>
              <a:gd name="connsiteY47" fmla="*/ 398487 h 400195"/>
              <a:gd name="connsiteX48" fmla="*/ 80796 w 334565"/>
              <a:gd name="connsiteY48" fmla="*/ 398487 h 400195"/>
              <a:gd name="connsiteX49" fmla="*/ 88762 w 334565"/>
              <a:gd name="connsiteY49" fmla="*/ 398487 h 400195"/>
              <a:gd name="connsiteX50" fmla="*/ 94452 w 334565"/>
              <a:gd name="connsiteY50" fmla="*/ 392795 h 400195"/>
              <a:gd name="connsiteX51" fmla="*/ 104125 w 334565"/>
              <a:gd name="connsiteY51" fmla="*/ 370593 h 400195"/>
              <a:gd name="connsiteX52" fmla="*/ 257752 w 334565"/>
              <a:gd name="connsiteY52" fmla="*/ 10816 h 400195"/>
              <a:gd name="connsiteX53" fmla="*/ 303841 w 334565"/>
              <a:gd name="connsiteY53" fmla="*/ 29602 h 400195"/>
              <a:gd name="connsiteX54" fmla="*/ 323186 w 334565"/>
              <a:gd name="connsiteY54" fmla="*/ 75713 h 400195"/>
              <a:gd name="connsiteX55" fmla="*/ 304410 w 334565"/>
              <a:gd name="connsiteY55" fmla="*/ 121823 h 400195"/>
              <a:gd name="connsiteX56" fmla="*/ 293030 w 334565"/>
              <a:gd name="connsiteY56" fmla="*/ 130932 h 400195"/>
              <a:gd name="connsiteX57" fmla="*/ 203129 w 334565"/>
              <a:gd name="connsiteY57" fmla="*/ 41556 h 400195"/>
              <a:gd name="connsiteX58" fmla="*/ 212233 w 334565"/>
              <a:gd name="connsiteY58" fmla="*/ 30171 h 400195"/>
              <a:gd name="connsiteX59" fmla="*/ 257752 w 334565"/>
              <a:gd name="connsiteY59" fmla="*/ 10816 h 400195"/>
              <a:gd name="connsiteX60" fmla="*/ 197439 w 334565"/>
              <a:gd name="connsiteY60" fmla="*/ 51804 h 400195"/>
              <a:gd name="connsiteX61" fmla="*/ 282219 w 334565"/>
              <a:gd name="connsiteY61" fmla="*/ 136055 h 400195"/>
              <a:gd name="connsiteX62" fmla="*/ 254907 w 334565"/>
              <a:gd name="connsiteY62" fmla="*/ 140609 h 400195"/>
              <a:gd name="connsiteX63" fmla="*/ 192888 w 334565"/>
              <a:gd name="connsiteY63" fmla="*/ 79128 h 400195"/>
              <a:gd name="connsiteX64" fmla="*/ 197439 w 334565"/>
              <a:gd name="connsiteY64" fmla="*/ 51804 h 400195"/>
              <a:gd name="connsiteX65" fmla="*/ 186628 w 334565"/>
              <a:gd name="connsiteY65" fmla="*/ 88806 h 400195"/>
              <a:gd name="connsiteX66" fmla="*/ 245803 w 334565"/>
              <a:gd name="connsiteY66" fmla="*/ 147440 h 400195"/>
              <a:gd name="connsiteX67" fmla="*/ 81935 w 334565"/>
              <a:gd name="connsiteY67" fmla="*/ 296589 h 400195"/>
              <a:gd name="connsiteX68" fmla="*/ 38691 w 334565"/>
              <a:gd name="connsiteY68" fmla="*/ 253894 h 400195"/>
              <a:gd name="connsiteX69" fmla="*/ 186628 w 334565"/>
              <a:gd name="connsiteY69" fmla="*/ 88806 h 400195"/>
              <a:gd name="connsiteX70" fmla="*/ 45519 w 334565"/>
              <a:gd name="connsiteY70" fmla="*/ 276664 h 400195"/>
              <a:gd name="connsiteX71" fmla="*/ 59175 w 334565"/>
              <a:gd name="connsiteY71" fmla="*/ 290326 h 400195"/>
              <a:gd name="connsiteX72" fmla="*/ 42674 w 334565"/>
              <a:gd name="connsiteY72" fmla="*/ 303989 h 400195"/>
              <a:gd name="connsiteX73" fmla="*/ 31863 w 334565"/>
              <a:gd name="connsiteY73" fmla="*/ 293173 h 400195"/>
              <a:gd name="connsiteX74" fmla="*/ 45519 w 334565"/>
              <a:gd name="connsiteY74" fmla="*/ 276664 h 40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4565" h="400195">
                <a:moveTo>
                  <a:pt x="104125" y="370593"/>
                </a:moveTo>
                <a:cubicBezTo>
                  <a:pt x="104125" y="362624"/>
                  <a:pt x="100711" y="354654"/>
                  <a:pt x="95021" y="348961"/>
                </a:cubicBezTo>
                <a:cubicBezTo>
                  <a:pt x="95021" y="348961"/>
                  <a:pt x="95021" y="348961"/>
                  <a:pt x="95021" y="348961"/>
                </a:cubicBezTo>
                <a:cubicBezTo>
                  <a:pt x="89331" y="343268"/>
                  <a:pt x="81365" y="339853"/>
                  <a:pt x="72830" y="339853"/>
                </a:cubicBezTo>
                <a:cubicBezTo>
                  <a:pt x="64295" y="339853"/>
                  <a:pt x="56899" y="343268"/>
                  <a:pt x="50640" y="348961"/>
                </a:cubicBezTo>
                <a:lnTo>
                  <a:pt x="44950" y="354654"/>
                </a:lnTo>
                <a:cubicBezTo>
                  <a:pt x="41536" y="358639"/>
                  <a:pt x="36415" y="360346"/>
                  <a:pt x="31294" y="360346"/>
                </a:cubicBezTo>
                <a:cubicBezTo>
                  <a:pt x="26173" y="360346"/>
                  <a:pt x="21052" y="358069"/>
                  <a:pt x="17639" y="354654"/>
                </a:cubicBezTo>
                <a:cubicBezTo>
                  <a:pt x="17639" y="354654"/>
                  <a:pt x="17639" y="354654"/>
                  <a:pt x="17639" y="354654"/>
                </a:cubicBezTo>
                <a:cubicBezTo>
                  <a:pt x="14225" y="351238"/>
                  <a:pt x="11949" y="346115"/>
                  <a:pt x="11949" y="340991"/>
                </a:cubicBezTo>
                <a:cubicBezTo>
                  <a:pt x="11949" y="335868"/>
                  <a:pt x="14225" y="330745"/>
                  <a:pt x="17639" y="326760"/>
                </a:cubicBezTo>
                <a:lnTo>
                  <a:pt x="33001" y="310820"/>
                </a:lnTo>
                <a:lnTo>
                  <a:pt x="38122" y="315944"/>
                </a:lnTo>
                <a:cubicBezTo>
                  <a:pt x="40398" y="318221"/>
                  <a:pt x="43243" y="318221"/>
                  <a:pt x="45519" y="316513"/>
                </a:cubicBezTo>
                <a:lnTo>
                  <a:pt x="67140" y="298865"/>
                </a:lnTo>
                <a:lnTo>
                  <a:pt x="77382" y="309112"/>
                </a:lnTo>
                <a:cubicBezTo>
                  <a:pt x="79659" y="311389"/>
                  <a:pt x="83072" y="311389"/>
                  <a:pt x="85348" y="309112"/>
                </a:cubicBezTo>
                <a:lnTo>
                  <a:pt x="257183" y="152564"/>
                </a:lnTo>
                <a:cubicBezTo>
                  <a:pt x="277667" y="152564"/>
                  <a:pt x="297581" y="144594"/>
                  <a:pt x="312376" y="130362"/>
                </a:cubicBezTo>
                <a:cubicBezTo>
                  <a:pt x="326600" y="116131"/>
                  <a:pt x="334566" y="96775"/>
                  <a:pt x="334566" y="76282"/>
                </a:cubicBezTo>
                <a:cubicBezTo>
                  <a:pt x="334566" y="55788"/>
                  <a:pt x="326600" y="37002"/>
                  <a:pt x="312376" y="22202"/>
                </a:cubicBezTo>
                <a:cubicBezTo>
                  <a:pt x="312376" y="22202"/>
                  <a:pt x="312376" y="22202"/>
                  <a:pt x="312376" y="22202"/>
                </a:cubicBezTo>
                <a:cubicBezTo>
                  <a:pt x="298151" y="7970"/>
                  <a:pt x="278805" y="0"/>
                  <a:pt x="258321" y="0"/>
                </a:cubicBezTo>
                <a:cubicBezTo>
                  <a:pt x="237837" y="0"/>
                  <a:pt x="218492" y="7970"/>
                  <a:pt x="204267" y="22771"/>
                </a:cubicBezTo>
                <a:cubicBezTo>
                  <a:pt x="189473" y="37572"/>
                  <a:pt x="182077" y="57496"/>
                  <a:pt x="182077" y="77990"/>
                </a:cubicBezTo>
                <a:lnTo>
                  <a:pt x="27311" y="251616"/>
                </a:lnTo>
                <a:cubicBezTo>
                  <a:pt x="25036" y="253894"/>
                  <a:pt x="25605" y="257309"/>
                  <a:pt x="27311" y="259586"/>
                </a:cubicBezTo>
                <a:cubicBezTo>
                  <a:pt x="27311" y="259586"/>
                  <a:pt x="27311" y="259586"/>
                  <a:pt x="27311" y="259586"/>
                </a:cubicBezTo>
                <a:lnTo>
                  <a:pt x="37553" y="269833"/>
                </a:lnTo>
                <a:lnTo>
                  <a:pt x="19915" y="291465"/>
                </a:lnTo>
                <a:cubicBezTo>
                  <a:pt x="18207" y="293742"/>
                  <a:pt x="18207" y="297158"/>
                  <a:pt x="20483" y="298865"/>
                </a:cubicBezTo>
                <a:cubicBezTo>
                  <a:pt x="20483" y="298865"/>
                  <a:pt x="20483" y="298865"/>
                  <a:pt x="20483" y="298865"/>
                </a:cubicBezTo>
                <a:lnTo>
                  <a:pt x="25036" y="303420"/>
                </a:lnTo>
                <a:lnTo>
                  <a:pt x="10241" y="318221"/>
                </a:lnTo>
                <a:lnTo>
                  <a:pt x="9104" y="319359"/>
                </a:lnTo>
                <a:cubicBezTo>
                  <a:pt x="3414" y="325052"/>
                  <a:pt x="0" y="333022"/>
                  <a:pt x="0" y="341561"/>
                </a:cubicBezTo>
                <a:cubicBezTo>
                  <a:pt x="0" y="349530"/>
                  <a:pt x="3414" y="357500"/>
                  <a:pt x="9104" y="363193"/>
                </a:cubicBezTo>
                <a:cubicBezTo>
                  <a:pt x="9104" y="363193"/>
                  <a:pt x="9104" y="363193"/>
                  <a:pt x="9104" y="363193"/>
                </a:cubicBezTo>
                <a:cubicBezTo>
                  <a:pt x="14794" y="368885"/>
                  <a:pt x="22760" y="372301"/>
                  <a:pt x="31294" y="372301"/>
                </a:cubicBezTo>
                <a:cubicBezTo>
                  <a:pt x="39829" y="372301"/>
                  <a:pt x="47226" y="368885"/>
                  <a:pt x="53485" y="363193"/>
                </a:cubicBezTo>
                <a:lnTo>
                  <a:pt x="59175" y="357500"/>
                </a:lnTo>
                <a:cubicBezTo>
                  <a:pt x="62589" y="353515"/>
                  <a:pt x="67710" y="351807"/>
                  <a:pt x="72830" y="351807"/>
                </a:cubicBezTo>
                <a:cubicBezTo>
                  <a:pt x="77951" y="351807"/>
                  <a:pt x="83072" y="354085"/>
                  <a:pt x="86486" y="357500"/>
                </a:cubicBezTo>
                <a:cubicBezTo>
                  <a:pt x="86486" y="357500"/>
                  <a:pt x="86486" y="357500"/>
                  <a:pt x="86486" y="357500"/>
                </a:cubicBezTo>
                <a:cubicBezTo>
                  <a:pt x="89900" y="360916"/>
                  <a:pt x="92176" y="366039"/>
                  <a:pt x="92176" y="371163"/>
                </a:cubicBezTo>
                <a:cubicBezTo>
                  <a:pt x="92176" y="376286"/>
                  <a:pt x="89900" y="381409"/>
                  <a:pt x="86486" y="384825"/>
                </a:cubicBezTo>
                <a:lnTo>
                  <a:pt x="80796" y="390518"/>
                </a:lnTo>
                <a:cubicBezTo>
                  <a:pt x="78520" y="392795"/>
                  <a:pt x="78520" y="396210"/>
                  <a:pt x="80796" y="398487"/>
                </a:cubicBezTo>
                <a:cubicBezTo>
                  <a:pt x="80796" y="398487"/>
                  <a:pt x="80796" y="398487"/>
                  <a:pt x="80796" y="398487"/>
                </a:cubicBezTo>
                <a:cubicBezTo>
                  <a:pt x="83072" y="400765"/>
                  <a:pt x="86486" y="400765"/>
                  <a:pt x="88762" y="398487"/>
                </a:cubicBezTo>
                <a:lnTo>
                  <a:pt x="94452" y="392795"/>
                </a:lnTo>
                <a:cubicBezTo>
                  <a:pt x="100711" y="386533"/>
                  <a:pt x="104125" y="378563"/>
                  <a:pt x="104125" y="370593"/>
                </a:cubicBezTo>
                <a:close/>
                <a:moveTo>
                  <a:pt x="257752" y="10816"/>
                </a:moveTo>
                <a:cubicBezTo>
                  <a:pt x="275391" y="10816"/>
                  <a:pt x="291322" y="17648"/>
                  <a:pt x="303841" y="29602"/>
                </a:cubicBezTo>
                <a:cubicBezTo>
                  <a:pt x="316358" y="42126"/>
                  <a:pt x="323186" y="58065"/>
                  <a:pt x="323186" y="75713"/>
                </a:cubicBezTo>
                <a:cubicBezTo>
                  <a:pt x="323186" y="93360"/>
                  <a:pt x="316358" y="109299"/>
                  <a:pt x="304410" y="121823"/>
                </a:cubicBezTo>
                <a:cubicBezTo>
                  <a:pt x="300996" y="125239"/>
                  <a:pt x="297012" y="128085"/>
                  <a:pt x="293030" y="130932"/>
                </a:cubicBezTo>
                <a:lnTo>
                  <a:pt x="203129" y="41556"/>
                </a:lnTo>
                <a:cubicBezTo>
                  <a:pt x="205974" y="37572"/>
                  <a:pt x="208819" y="33587"/>
                  <a:pt x="212233" y="30171"/>
                </a:cubicBezTo>
                <a:cubicBezTo>
                  <a:pt x="224182" y="17648"/>
                  <a:pt x="240682" y="10816"/>
                  <a:pt x="257752" y="10816"/>
                </a:cubicBezTo>
                <a:close/>
                <a:moveTo>
                  <a:pt x="197439" y="51804"/>
                </a:moveTo>
                <a:lnTo>
                  <a:pt x="282219" y="136055"/>
                </a:lnTo>
                <a:cubicBezTo>
                  <a:pt x="273684" y="139471"/>
                  <a:pt x="264580" y="141178"/>
                  <a:pt x="254907" y="140609"/>
                </a:cubicBezTo>
                <a:lnTo>
                  <a:pt x="192888" y="79128"/>
                </a:lnTo>
                <a:cubicBezTo>
                  <a:pt x="192318" y="70020"/>
                  <a:pt x="194025" y="60912"/>
                  <a:pt x="197439" y="51804"/>
                </a:cubicBezTo>
                <a:close/>
                <a:moveTo>
                  <a:pt x="186628" y="88806"/>
                </a:moveTo>
                <a:lnTo>
                  <a:pt x="245803" y="147440"/>
                </a:lnTo>
                <a:lnTo>
                  <a:pt x="81935" y="296589"/>
                </a:lnTo>
                <a:lnTo>
                  <a:pt x="38691" y="253894"/>
                </a:lnTo>
                <a:lnTo>
                  <a:pt x="186628" y="88806"/>
                </a:lnTo>
                <a:close/>
                <a:moveTo>
                  <a:pt x="45519" y="276664"/>
                </a:moveTo>
                <a:lnTo>
                  <a:pt x="59175" y="290326"/>
                </a:lnTo>
                <a:lnTo>
                  <a:pt x="42674" y="303989"/>
                </a:lnTo>
                <a:lnTo>
                  <a:pt x="31863" y="293173"/>
                </a:lnTo>
                <a:lnTo>
                  <a:pt x="45519" y="276664"/>
                </a:lnTo>
                <a:close/>
              </a:path>
            </a:pathLst>
          </a:custGeom>
          <a:solidFill>
            <a:srgbClr val="1C2E46"/>
          </a:solidFill>
          <a:ln w="19050" cap="flat">
            <a:solidFill>
              <a:srgbClr val="1C2E46"/>
            </a:solidFill>
            <a:prstDash val="solid"/>
            <a:miter/>
          </a:ln>
        </p:spPr>
        <p:txBody>
          <a:bodyPr rtlCol="0" anchor="ctr"/>
          <a:lstStyle/>
          <a:p>
            <a:endParaRPr lang="en-BR"/>
          </a:p>
        </p:txBody>
      </p:sp>
      <p:grpSp>
        <p:nvGrpSpPr>
          <p:cNvPr id="26" name="Graphic 2">
            <a:extLst>
              <a:ext uri="{FF2B5EF4-FFF2-40B4-BE49-F238E27FC236}">
                <a16:creationId xmlns:a16="http://schemas.microsoft.com/office/drawing/2014/main" id="{13EB4B73-5F08-33CD-95C4-D681D1FA5296}"/>
              </a:ext>
            </a:extLst>
          </p:cNvPr>
          <p:cNvGrpSpPr/>
          <p:nvPr/>
        </p:nvGrpSpPr>
        <p:grpSpPr>
          <a:xfrm>
            <a:off x="9793438" y="3250093"/>
            <a:ext cx="454696" cy="454844"/>
            <a:chOff x="6879041" y="5336314"/>
            <a:chExt cx="454696" cy="454844"/>
          </a:xfrm>
          <a:solidFill>
            <a:srgbClr val="1C2E46"/>
          </a:solidFill>
        </p:grpSpPr>
        <p:sp>
          <p:nvSpPr>
            <p:cNvPr id="27" name="Freeform 26">
              <a:extLst>
                <a:ext uri="{FF2B5EF4-FFF2-40B4-BE49-F238E27FC236}">
                  <a16:creationId xmlns:a16="http://schemas.microsoft.com/office/drawing/2014/main" id="{F623C871-C07D-10FD-FCC7-7E616197279D}"/>
                </a:ext>
              </a:extLst>
            </p:cNvPr>
            <p:cNvSpPr/>
            <p:nvPr/>
          </p:nvSpPr>
          <p:spPr>
            <a:xfrm>
              <a:off x="7032741" y="5385271"/>
              <a:ext cx="47795" cy="11385"/>
            </a:xfrm>
            <a:custGeom>
              <a:avLst/>
              <a:gdLst>
                <a:gd name="connsiteX0" fmla="*/ 5690 w 47795"/>
                <a:gd name="connsiteY0" fmla="*/ 11385 h 11385"/>
                <a:gd name="connsiteX1" fmla="*/ 42105 w 47795"/>
                <a:gd name="connsiteY1" fmla="*/ 11385 h 11385"/>
                <a:gd name="connsiteX2" fmla="*/ 47795 w 47795"/>
                <a:gd name="connsiteY2" fmla="*/ 5693 h 11385"/>
                <a:gd name="connsiteX3" fmla="*/ 42105 w 47795"/>
                <a:gd name="connsiteY3" fmla="*/ 0 h 11385"/>
                <a:gd name="connsiteX4" fmla="*/ 5690 w 47795"/>
                <a:gd name="connsiteY4" fmla="*/ 0 h 11385"/>
                <a:gd name="connsiteX5" fmla="*/ 0 w 47795"/>
                <a:gd name="connsiteY5" fmla="*/ 5693 h 11385"/>
                <a:gd name="connsiteX6" fmla="*/ 5690 w 47795"/>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5" h="11385">
                  <a:moveTo>
                    <a:pt x="5690" y="11385"/>
                  </a:moveTo>
                  <a:lnTo>
                    <a:pt x="42105" y="11385"/>
                  </a:lnTo>
                  <a:cubicBezTo>
                    <a:pt x="45519" y="11385"/>
                    <a:pt x="47795" y="9108"/>
                    <a:pt x="47795" y="5693"/>
                  </a:cubicBezTo>
                  <a:cubicBezTo>
                    <a:pt x="47795" y="2277"/>
                    <a:pt x="45519" y="0"/>
                    <a:pt x="42105"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28" name="Freeform 27">
              <a:extLst>
                <a:ext uri="{FF2B5EF4-FFF2-40B4-BE49-F238E27FC236}">
                  <a16:creationId xmlns:a16="http://schemas.microsoft.com/office/drawing/2014/main" id="{E81FBCC2-A43C-64C5-2740-7DEE70DD58D3}"/>
                </a:ext>
              </a:extLst>
            </p:cNvPr>
            <p:cNvSpPr/>
            <p:nvPr/>
          </p:nvSpPr>
          <p:spPr>
            <a:xfrm>
              <a:off x="7032741" y="5429674"/>
              <a:ext cx="204836" cy="11385"/>
            </a:xfrm>
            <a:custGeom>
              <a:avLst/>
              <a:gdLst>
                <a:gd name="connsiteX0" fmla="*/ 5690 w 204836"/>
                <a:gd name="connsiteY0" fmla="*/ 11385 h 11385"/>
                <a:gd name="connsiteX1" fmla="*/ 199146 w 204836"/>
                <a:gd name="connsiteY1" fmla="*/ 11385 h 11385"/>
                <a:gd name="connsiteX2" fmla="*/ 204836 w 204836"/>
                <a:gd name="connsiteY2" fmla="*/ 5693 h 11385"/>
                <a:gd name="connsiteX3" fmla="*/ 199146 w 204836"/>
                <a:gd name="connsiteY3" fmla="*/ 0 h 11385"/>
                <a:gd name="connsiteX4" fmla="*/ 5690 w 204836"/>
                <a:gd name="connsiteY4" fmla="*/ 0 h 11385"/>
                <a:gd name="connsiteX5" fmla="*/ 0 w 204836"/>
                <a:gd name="connsiteY5" fmla="*/ 5693 h 11385"/>
                <a:gd name="connsiteX6" fmla="*/ 5690 w 204836"/>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36" h="11385">
                  <a:moveTo>
                    <a:pt x="5690" y="11385"/>
                  </a:moveTo>
                  <a:lnTo>
                    <a:pt x="199146" y="11385"/>
                  </a:lnTo>
                  <a:cubicBezTo>
                    <a:pt x="202560" y="11385"/>
                    <a:pt x="204836" y="9108"/>
                    <a:pt x="204836" y="5693"/>
                  </a:cubicBezTo>
                  <a:cubicBezTo>
                    <a:pt x="204836" y="2277"/>
                    <a:pt x="202560" y="0"/>
                    <a:pt x="199146"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29" name="Freeform 28">
              <a:extLst>
                <a:ext uri="{FF2B5EF4-FFF2-40B4-BE49-F238E27FC236}">
                  <a16:creationId xmlns:a16="http://schemas.microsoft.com/office/drawing/2014/main" id="{605764ED-83B6-E600-B895-CB5FBC0DB5C8}"/>
                </a:ext>
              </a:extLst>
            </p:cNvPr>
            <p:cNvSpPr/>
            <p:nvPr/>
          </p:nvSpPr>
          <p:spPr>
            <a:xfrm>
              <a:off x="7032741" y="5474077"/>
              <a:ext cx="204836" cy="11385"/>
            </a:xfrm>
            <a:custGeom>
              <a:avLst/>
              <a:gdLst>
                <a:gd name="connsiteX0" fmla="*/ 5690 w 204836"/>
                <a:gd name="connsiteY0" fmla="*/ 11385 h 11385"/>
                <a:gd name="connsiteX1" fmla="*/ 199146 w 204836"/>
                <a:gd name="connsiteY1" fmla="*/ 11385 h 11385"/>
                <a:gd name="connsiteX2" fmla="*/ 204836 w 204836"/>
                <a:gd name="connsiteY2" fmla="*/ 5693 h 11385"/>
                <a:gd name="connsiteX3" fmla="*/ 199146 w 204836"/>
                <a:gd name="connsiteY3" fmla="*/ 0 h 11385"/>
                <a:gd name="connsiteX4" fmla="*/ 5690 w 204836"/>
                <a:gd name="connsiteY4" fmla="*/ 0 h 11385"/>
                <a:gd name="connsiteX5" fmla="*/ 0 w 204836"/>
                <a:gd name="connsiteY5" fmla="*/ 5693 h 11385"/>
                <a:gd name="connsiteX6" fmla="*/ 5690 w 204836"/>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36" h="11385">
                  <a:moveTo>
                    <a:pt x="5690" y="11385"/>
                  </a:moveTo>
                  <a:lnTo>
                    <a:pt x="199146" y="11385"/>
                  </a:lnTo>
                  <a:cubicBezTo>
                    <a:pt x="202560" y="11385"/>
                    <a:pt x="204836" y="9108"/>
                    <a:pt x="204836" y="5693"/>
                  </a:cubicBezTo>
                  <a:cubicBezTo>
                    <a:pt x="204836" y="2277"/>
                    <a:pt x="202560" y="0"/>
                    <a:pt x="199146"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30" name="Freeform 29">
              <a:extLst>
                <a:ext uri="{FF2B5EF4-FFF2-40B4-BE49-F238E27FC236}">
                  <a16:creationId xmlns:a16="http://schemas.microsoft.com/office/drawing/2014/main" id="{E0514144-5686-32BC-7B23-4762B251FF06}"/>
                </a:ext>
              </a:extLst>
            </p:cNvPr>
            <p:cNvSpPr/>
            <p:nvPr/>
          </p:nvSpPr>
          <p:spPr>
            <a:xfrm>
              <a:off x="7032741" y="5540112"/>
              <a:ext cx="47795" cy="11385"/>
            </a:xfrm>
            <a:custGeom>
              <a:avLst/>
              <a:gdLst>
                <a:gd name="connsiteX0" fmla="*/ 5690 w 47795"/>
                <a:gd name="connsiteY0" fmla="*/ 11385 h 11385"/>
                <a:gd name="connsiteX1" fmla="*/ 42105 w 47795"/>
                <a:gd name="connsiteY1" fmla="*/ 11385 h 11385"/>
                <a:gd name="connsiteX2" fmla="*/ 47795 w 47795"/>
                <a:gd name="connsiteY2" fmla="*/ 5693 h 11385"/>
                <a:gd name="connsiteX3" fmla="*/ 42105 w 47795"/>
                <a:gd name="connsiteY3" fmla="*/ 0 h 11385"/>
                <a:gd name="connsiteX4" fmla="*/ 5690 w 47795"/>
                <a:gd name="connsiteY4" fmla="*/ 0 h 11385"/>
                <a:gd name="connsiteX5" fmla="*/ 0 w 47795"/>
                <a:gd name="connsiteY5" fmla="*/ 5693 h 11385"/>
                <a:gd name="connsiteX6" fmla="*/ 5690 w 47795"/>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5" h="11385">
                  <a:moveTo>
                    <a:pt x="5690" y="11385"/>
                  </a:moveTo>
                  <a:lnTo>
                    <a:pt x="42105" y="11385"/>
                  </a:lnTo>
                  <a:cubicBezTo>
                    <a:pt x="45519" y="11385"/>
                    <a:pt x="47795" y="9108"/>
                    <a:pt x="47795" y="5693"/>
                  </a:cubicBezTo>
                  <a:cubicBezTo>
                    <a:pt x="47795" y="2277"/>
                    <a:pt x="45519" y="0"/>
                    <a:pt x="42105"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31" name="Freeform 30">
              <a:extLst>
                <a:ext uri="{FF2B5EF4-FFF2-40B4-BE49-F238E27FC236}">
                  <a16:creationId xmlns:a16="http://schemas.microsoft.com/office/drawing/2014/main" id="{6A2F5257-D545-08E9-E826-06FB9846D734}"/>
                </a:ext>
              </a:extLst>
            </p:cNvPr>
            <p:cNvSpPr/>
            <p:nvPr/>
          </p:nvSpPr>
          <p:spPr>
            <a:xfrm>
              <a:off x="7032741" y="5584514"/>
              <a:ext cx="204836" cy="11385"/>
            </a:xfrm>
            <a:custGeom>
              <a:avLst/>
              <a:gdLst>
                <a:gd name="connsiteX0" fmla="*/ 5690 w 204836"/>
                <a:gd name="connsiteY0" fmla="*/ 11385 h 11385"/>
                <a:gd name="connsiteX1" fmla="*/ 199146 w 204836"/>
                <a:gd name="connsiteY1" fmla="*/ 11385 h 11385"/>
                <a:gd name="connsiteX2" fmla="*/ 204836 w 204836"/>
                <a:gd name="connsiteY2" fmla="*/ 5693 h 11385"/>
                <a:gd name="connsiteX3" fmla="*/ 199146 w 204836"/>
                <a:gd name="connsiteY3" fmla="*/ 0 h 11385"/>
                <a:gd name="connsiteX4" fmla="*/ 5690 w 204836"/>
                <a:gd name="connsiteY4" fmla="*/ 0 h 11385"/>
                <a:gd name="connsiteX5" fmla="*/ 0 w 204836"/>
                <a:gd name="connsiteY5" fmla="*/ 5693 h 11385"/>
                <a:gd name="connsiteX6" fmla="*/ 5690 w 204836"/>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36" h="11385">
                  <a:moveTo>
                    <a:pt x="5690" y="11385"/>
                  </a:moveTo>
                  <a:lnTo>
                    <a:pt x="199146" y="11385"/>
                  </a:lnTo>
                  <a:cubicBezTo>
                    <a:pt x="202560" y="11385"/>
                    <a:pt x="204836" y="9108"/>
                    <a:pt x="204836" y="5693"/>
                  </a:cubicBezTo>
                  <a:cubicBezTo>
                    <a:pt x="204836" y="2277"/>
                    <a:pt x="202560" y="0"/>
                    <a:pt x="199146"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32" name="Freeform 31">
              <a:extLst>
                <a:ext uri="{FF2B5EF4-FFF2-40B4-BE49-F238E27FC236}">
                  <a16:creationId xmlns:a16="http://schemas.microsoft.com/office/drawing/2014/main" id="{3232EE85-F65F-54F9-F7C2-6EA101ED225D}"/>
                </a:ext>
              </a:extLst>
            </p:cNvPr>
            <p:cNvSpPr/>
            <p:nvPr/>
          </p:nvSpPr>
          <p:spPr>
            <a:xfrm>
              <a:off x="7032741" y="5628348"/>
              <a:ext cx="204836" cy="11385"/>
            </a:xfrm>
            <a:custGeom>
              <a:avLst/>
              <a:gdLst>
                <a:gd name="connsiteX0" fmla="*/ 5690 w 204836"/>
                <a:gd name="connsiteY0" fmla="*/ 11385 h 11385"/>
                <a:gd name="connsiteX1" fmla="*/ 199146 w 204836"/>
                <a:gd name="connsiteY1" fmla="*/ 11385 h 11385"/>
                <a:gd name="connsiteX2" fmla="*/ 204836 w 204836"/>
                <a:gd name="connsiteY2" fmla="*/ 5693 h 11385"/>
                <a:gd name="connsiteX3" fmla="*/ 199146 w 204836"/>
                <a:gd name="connsiteY3" fmla="*/ 0 h 11385"/>
                <a:gd name="connsiteX4" fmla="*/ 5690 w 204836"/>
                <a:gd name="connsiteY4" fmla="*/ 0 h 11385"/>
                <a:gd name="connsiteX5" fmla="*/ 0 w 204836"/>
                <a:gd name="connsiteY5" fmla="*/ 5693 h 11385"/>
                <a:gd name="connsiteX6" fmla="*/ 5690 w 204836"/>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836" h="11385">
                  <a:moveTo>
                    <a:pt x="5690" y="11385"/>
                  </a:moveTo>
                  <a:lnTo>
                    <a:pt x="199146" y="11385"/>
                  </a:lnTo>
                  <a:cubicBezTo>
                    <a:pt x="202560" y="11385"/>
                    <a:pt x="204836" y="9108"/>
                    <a:pt x="204836" y="5693"/>
                  </a:cubicBezTo>
                  <a:cubicBezTo>
                    <a:pt x="204836" y="2277"/>
                    <a:pt x="202560" y="0"/>
                    <a:pt x="199146"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33" name="Freeform 32">
              <a:extLst>
                <a:ext uri="{FF2B5EF4-FFF2-40B4-BE49-F238E27FC236}">
                  <a16:creationId xmlns:a16="http://schemas.microsoft.com/office/drawing/2014/main" id="{5CC4FB64-04B0-49A8-C880-040C1B24113B}"/>
                </a:ext>
              </a:extLst>
            </p:cNvPr>
            <p:cNvSpPr/>
            <p:nvPr/>
          </p:nvSpPr>
          <p:spPr>
            <a:xfrm>
              <a:off x="6879041" y="5336314"/>
              <a:ext cx="454696" cy="454844"/>
            </a:xfrm>
            <a:custGeom>
              <a:avLst/>
              <a:gdLst>
                <a:gd name="connsiteX0" fmla="*/ 5194 w 454696"/>
                <a:gd name="connsiteY0" fmla="*/ 96775 h 454844"/>
                <a:gd name="connsiteX1" fmla="*/ 84284 w 454696"/>
                <a:gd name="connsiteY1" fmla="*/ 96775 h 454844"/>
                <a:gd name="connsiteX2" fmla="*/ 84284 w 454696"/>
                <a:gd name="connsiteY2" fmla="*/ 397918 h 454844"/>
                <a:gd name="connsiteX3" fmla="*/ 140613 w 454696"/>
                <a:gd name="connsiteY3" fmla="*/ 454845 h 454844"/>
                <a:gd name="connsiteX4" fmla="*/ 145166 w 454696"/>
                <a:gd name="connsiteY4" fmla="*/ 454845 h 454844"/>
                <a:gd name="connsiteX5" fmla="*/ 145166 w 454696"/>
                <a:gd name="connsiteY5" fmla="*/ 454845 h 454844"/>
                <a:gd name="connsiteX6" fmla="*/ 145166 w 454696"/>
                <a:gd name="connsiteY6" fmla="*/ 454845 h 454844"/>
                <a:gd name="connsiteX7" fmla="*/ 397797 w 454696"/>
                <a:gd name="connsiteY7" fmla="*/ 454845 h 454844"/>
                <a:gd name="connsiteX8" fmla="*/ 454696 w 454696"/>
                <a:gd name="connsiteY8" fmla="*/ 397918 h 454844"/>
                <a:gd name="connsiteX9" fmla="*/ 454696 w 454696"/>
                <a:gd name="connsiteY9" fmla="*/ 348392 h 454844"/>
                <a:gd name="connsiteX10" fmla="*/ 449006 w 454696"/>
                <a:gd name="connsiteY10" fmla="*/ 342699 h 454844"/>
                <a:gd name="connsiteX11" fmla="*/ 420557 w 454696"/>
                <a:gd name="connsiteY11" fmla="*/ 342699 h 454844"/>
                <a:gd name="connsiteX12" fmla="*/ 420557 w 454696"/>
                <a:gd name="connsiteY12" fmla="*/ 56927 h 454844"/>
                <a:gd name="connsiteX13" fmla="*/ 364227 w 454696"/>
                <a:gd name="connsiteY13" fmla="*/ 0 h 454844"/>
                <a:gd name="connsiteX14" fmla="*/ 49575 w 454696"/>
                <a:gd name="connsiteY14" fmla="*/ 0 h 454844"/>
                <a:gd name="connsiteX15" fmla="*/ 49575 w 454696"/>
                <a:gd name="connsiteY15" fmla="*/ 0 h 454844"/>
                <a:gd name="connsiteX16" fmla="*/ 49575 w 454696"/>
                <a:gd name="connsiteY16" fmla="*/ 0 h 454844"/>
                <a:gd name="connsiteX17" fmla="*/ 49006 w 454696"/>
                <a:gd name="connsiteY17" fmla="*/ 0 h 454844"/>
                <a:gd name="connsiteX18" fmla="*/ 73 w 454696"/>
                <a:gd name="connsiteY18" fmla="*/ 48957 h 454844"/>
                <a:gd name="connsiteX19" fmla="*/ 73 w 454696"/>
                <a:gd name="connsiteY19" fmla="*/ 91083 h 454844"/>
                <a:gd name="connsiteX20" fmla="*/ 5194 w 454696"/>
                <a:gd name="connsiteY20" fmla="*/ 96775 h 454844"/>
                <a:gd name="connsiteX21" fmla="*/ 443316 w 454696"/>
                <a:gd name="connsiteY21" fmla="*/ 398487 h 454844"/>
                <a:gd name="connsiteX22" fmla="*/ 397797 w 454696"/>
                <a:gd name="connsiteY22" fmla="*/ 444029 h 454844"/>
                <a:gd name="connsiteX23" fmla="*/ 179305 w 454696"/>
                <a:gd name="connsiteY23" fmla="*/ 444029 h 454844"/>
                <a:gd name="connsiteX24" fmla="*/ 202065 w 454696"/>
                <a:gd name="connsiteY24" fmla="*/ 398487 h 454844"/>
                <a:gd name="connsiteX25" fmla="*/ 202065 w 454696"/>
                <a:gd name="connsiteY25" fmla="*/ 354654 h 454844"/>
                <a:gd name="connsiteX26" fmla="*/ 443316 w 454696"/>
                <a:gd name="connsiteY26" fmla="*/ 354654 h 454844"/>
                <a:gd name="connsiteX27" fmla="*/ 443316 w 454696"/>
                <a:gd name="connsiteY27" fmla="*/ 398487 h 454844"/>
                <a:gd name="connsiteX28" fmla="*/ 364227 w 454696"/>
                <a:gd name="connsiteY28" fmla="*/ 11385 h 454844"/>
                <a:gd name="connsiteX29" fmla="*/ 409177 w 454696"/>
                <a:gd name="connsiteY29" fmla="*/ 56927 h 454844"/>
                <a:gd name="connsiteX30" fmla="*/ 409177 w 454696"/>
                <a:gd name="connsiteY30" fmla="*/ 342699 h 454844"/>
                <a:gd name="connsiteX31" fmla="*/ 196375 w 454696"/>
                <a:gd name="connsiteY31" fmla="*/ 342699 h 454844"/>
                <a:gd name="connsiteX32" fmla="*/ 190685 w 454696"/>
                <a:gd name="connsiteY32" fmla="*/ 348392 h 454844"/>
                <a:gd name="connsiteX33" fmla="*/ 190685 w 454696"/>
                <a:gd name="connsiteY33" fmla="*/ 397918 h 454844"/>
                <a:gd name="connsiteX34" fmla="*/ 145166 w 454696"/>
                <a:gd name="connsiteY34" fmla="*/ 443460 h 454844"/>
                <a:gd name="connsiteX35" fmla="*/ 140613 w 454696"/>
                <a:gd name="connsiteY35" fmla="*/ 443460 h 454844"/>
                <a:gd name="connsiteX36" fmla="*/ 95664 w 454696"/>
                <a:gd name="connsiteY36" fmla="*/ 397918 h 454844"/>
                <a:gd name="connsiteX37" fmla="*/ 95664 w 454696"/>
                <a:gd name="connsiteY37" fmla="*/ 46111 h 454844"/>
                <a:gd name="connsiteX38" fmla="*/ 79732 w 454696"/>
                <a:gd name="connsiteY38" fmla="*/ 11385 h 454844"/>
                <a:gd name="connsiteX39" fmla="*/ 364227 w 454696"/>
                <a:gd name="connsiteY39" fmla="*/ 11385 h 454844"/>
                <a:gd name="connsiteX40" fmla="*/ 10884 w 454696"/>
                <a:gd name="connsiteY40" fmla="*/ 48957 h 454844"/>
                <a:gd name="connsiteX41" fmla="*/ 48437 w 454696"/>
                <a:gd name="connsiteY41" fmla="*/ 11385 h 454844"/>
                <a:gd name="connsiteX42" fmla="*/ 49006 w 454696"/>
                <a:gd name="connsiteY42" fmla="*/ 11385 h 454844"/>
                <a:gd name="connsiteX43" fmla="*/ 83714 w 454696"/>
                <a:gd name="connsiteY43" fmla="*/ 46111 h 454844"/>
                <a:gd name="connsiteX44" fmla="*/ 83714 w 454696"/>
                <a:gd name="connsiteY44" fmla="*/ 85390 h 454844"/>
                <a:gd name="connsiteX45" fmla="*/ 10315 w 454696"/>
                <a:gd name="connsiteY45" fmla="*/ 85390 h 454844"/>
                <a:gd name="connsiteX46" fmla="*/ 10315 w 454696"/>
                <a:gd name="connsiteY46" fmla="*/ 48957 h 4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4696" h="454844">
                  <a:moveTo>
                    <a:pt x="5194" y="96775"/>
                  </a:moveTo>
                  <a:lnTo>
                    <a:pt x="84284" y="96775"/>
                  </a:lnTo>
                  <a:lnTo>
                    <a:pt x="84284" y="397918"/>
                  </a:lnTo>
                  <a:cubicBezTo>
                    <a:pt x="84284" y="429228"/>
                    <a:pt x="109319" y="454845"/>
                    <a:pt x="140613" y="454845"/>
                  </a:cubicBezTo>
                  <a:lnTo>
                    <a:pt x="145166" y="454845"/>
                  </a:lnTo>
                  <a:cubicBezTo>
                    <a:pt x="145166" y="454845"/>
                    <a:pt x="145166" y="454845"/>
                    <a:pt x="145166" y="454845"/>
                  </a:cubicBezTo>
                  <a:lnTo>
                    <a:pt x="145166" y="454845"/>
                  </a:lnTo>
                  <a:lnTo>
                    <a:pt x="397797" y="454845"/>
                  </a:lnTo>
                  <a:cubicBezTo>
                    <a:pt x="429092" y="454845"/>
                    <a:pt x="454696" y="429228"/>
                    <a:pt x="454696" y="397918"/>
                  </a:cubicBezTo>
                  <a:lnTo>
                    <a:pt x="454696" y="348392"/>
                  </a:lnTo>
                  <a:cubicBezTo>
                    <a:pt x="454696" y="344976"/>
                    <a:pt x="452420" y="342699"/>
                    <a:pt x="449006" y="342699"/>
                  </a:cubicBezTo>
                  <a:lnTo>
                    <a:pt x="420557" y="342699"/>
                  </a:lnTo>
                  <a:lnTo>
                    <a:pt x="420557" y="56927"/>
                  </a:lnTo>
                  <a:cubicBezTo>
                    <a:pt x="420557" y="25617"/>
                    <a:pt x="395521" y="0"/>
                    <a:pt x="364227" y="0"/>
                  </a:cubicBezTo>
                  <a:lnTo>
                    <a:pt x="49575" y="0"/>
                  </a:lnTo>
                  <a:cubicBezTo>
                    <a:pt x="49575" y="0"/>
                    <a:pt x="49575" y="0"/>
                    <a:pt x="49575" y="0"/>
                  </a:cubicBezTo>
                  <a:cubicBezTo>
                    <a:pt x="49575" y="0"/>
                    <a:pt x="49575" y="0"/>
                    <a:pt x="49575" y="0"/>
                  </a:cubicBezTo>
                  <a:lnTo>
                    <a:pt x="49006" y="0"/>
                  </a:lnTo>
                  <a:cubicBezTo>
                    <a:pt x="21695" y="0"/>
                    <a:pt x="73" y="22202"/>
                    <a:pt x="73" y="48957"/>
                  </a:cubicBezTo>
                  <a:lnTo>
                    <a:pt x="73" y="91083"/>
                  </a:lnTo>
                  <a:cubicBezTo>
                    <a:pt x="-496" y="94498"/>
                    <a:pt x="2349" y="96775"/>
                    <a:pt x="5194" y="96775"/>
                  </a:cubicBezTo>
                  <a:close/>
                  <a:moveTo>
                    <a:pt x="443316" y="398487"/>
                  </a:moveTo>
                  <a:cubicBezTo>
                    <a:pt x="443316" y="423535"/>
                    <a:pt x="422833" y="444029"/>
                    <a:pt x="397797" y="444029"/>
                  </a:cubicBezTo>
                  <a:lnTo>
                    <a:pt x="179305" y="444029"/>
                  </a:lnTo>
                  <a:cubicBezTo>
                    <a:pt x="192961" y="433782"/>
                    <a:pt x="202065" y="416704"/>
                    <a:pt x="202065" y="398487"/>
                  </a:cubicBezTo>
                  <a:lnTo>
                    <a:pt x="202065" y="354654"/>
                  </a:lnTo>
                  <a:lnTo>
                    <a:pt x="443316" y="354654"/>
                  </a:lnTo>
                  <a:lnTo>
                    <a:pt x="443316" y="398487"/>
                  </a:lnTo>
                  <a:close/>
                  <a:moveTo>
                    <a:pt x="364227" y="11385"/>
                  </a:moveTo>
                  <a:cubicBezTo>
                    <a:pt x="389262" y="11385"/>
                    <a:pt x="409177" y="31879"/>
                    <a:pt x="409177" y="56927"/>
                  </a:cubicBezTo>
                  <a:lnTo>
                    <a:pt x="409177" y="342699"/>
                  </a:lnTo>
                  <a:lnTo>
                    <a:pt x="196375" y="342699"/>
                  </a:lnTo>
                  <a:cubicBezTo>
                    <a:pt x="192961" y="342699"/>
                    <a:pt x="190685" y="344976"/>
                    <a:pt x="190685" y="348392"/>
                  </a:cubicBezTo>
                  <a:lnTo>
                    <a:pt x="190685" y="397918"/>
                  </a:lnTo>
                  <a:cubicBezTo>
                    <a:pt x="190685" y="422966"/>
                    <a:pt x="170201" y="443460"/>
                    <a:pt x="145166" y="443460"/>
                  </a:cubicBezTo>
                  <a:lnTo>
                    <a:pt x="140613" y="443460"/>
                  </a:lnTo>
                  <a:cubicBezTo>
                    <a:pt x="115578" y="443460"/>
                    <a:pt x="95664" y="422966"/>
                    <a:pt x="95664" y="397918"/>
                  </a:cubicBezTo>
                  <a:lnTo>
                    <a:pt x="95664" y="46111"/>
                  </a:lnTo>
                  <a:cubicBezTo>
                    <a:pt x="95664" y="31879"/>
                    <a:pt x="89404" y="19924"/>
                    <a:pt x="79732" y="11385"/>
                  </a:cubicBezTo>
                  <a:lnTo>
                    <a:pt x="364227" y="11385"/>
                  </a:lnTo>
                  <a:close/>
                  <a:moveTo>
                    <a:pt x="10884" y="48957"/>
                  </a:moveTo>
                  <a:cubicBezTo>
                    <a:pt x="10884" y="27894"/>
                    <a:pt x="27954" y="11385"/>
                    <a:pt x="48437" y="11385"/>
                  </a:cubicBezTo>
                  <a:lnTo>
                    <a:pt x="49006" y="11385"/>
                  </a:lnTo>
                  <a:cubicBezTo>
                    <a:pt x="68352" y="11385"/>
                    <a:pt x="83714" y="27325"/>
                    <a:pt x="83714" y="46111"/>
                  </a:cubicBezTo>
                  <a:lnTo>
                    <a:pt x="83714" y="85390"/>
                  </a:lnTo>
                  <a:lnTo>
                    <a:pt x="10315" y="85390"/>
                  </a:lnTo>
                  <a:lnTo>
                    <a:pt x="10315" y="48957"/>
                  </a:lnTo>
                  <a:close/>
                </a:path>
              </a:pathLst>
            </a:custGeom>
            <a:grpFill/>
            <a:ln w="25400" cap="flat">
              <a:solidFill>
                <a:srgbClr val="1C2E46"/>
              </a:solidFill>
              <a:prstDash val="solid"/>
              <a:miter/>
            </a:ln>
          </p:spPr>
          <p:txBody>
            <a:bodyPr rtlCol="0" anchor="ctr"/>
            <a:lstStyle/>
            <a:p>
              <a:endParaRPr lang="en-BR"/>
            </a:p>
          </p:txBody>
        </p:sp>
      </p:grpSp>
      <p:grpSp>
        <p:nvGrpSpPr>
          <p:cNvPr id="34" name="Graphic 2">
            <a:extLst>
              <a:ext uri="{FF2B5EF4-FFF2-40B4-BE49-F238E27FC236}">
                <a16:creationId xmlns:a16="http://schemas.microsoft.com/office/drawing/2014/main" id="{4BF3FC88-5095-CC90-0D9C-BA454F6F99D6}"/>
              </a:ext>
            </a:extLst>
          </p:cNvPr>
          <p:cNvGrpSpPr/>
          <p:nvPr/>
        </p:nvGrpSpPr>
        <p:grpSpPr>
          <a:xfrm rot="19355835">
            <a:off x="8280312" y="3202598"/>
            <a:ext cx="300037" cy="524339"/>
            <a:chOff x="4761903" y="4819988"/>
            <a:chExt cx="260597" cy="455414"/>
          </a:xfrm>
          <a:solidFill>
            <a:srgbClr val="1C2E46"/>
          </a:solidFill>
        </p:grpSpPr>
        <p:sp>
          <p:nvSpPr>
            <p:cNvPr id="35" name="Freeform 34">
              <a:extLst>
                <a:ext uri="{FF2B5EF4-FFF2-40B4-BE49-F238E27FC236}">
                  <a16:creationId xmlns:a16="http://schemas.microsoft.com/office/drawing/2014/main" id="{407E25FE-C6DA-CA8F-E969-0288798D7D31}"/>
                </a:ext>
              </a:extLst>
            </p:cNvPr>
            <p:cNvSpPr/>
            <p:nvPr/>
          </p:nvSpPr>
          <p:spPr>
            <a:xfrm>
              <a:off x="4761903" y="4819988"/>
              <a:ext cx="260597" cy="455414"/>
            </a:xfrm>
            <a:custGeom>
              <a:avLst/>
              <a:gdLst>
                <a:gd name="connsiteX0" fmla="*/ 47795 w 260597"/>
                <a:gd name="connsiteY0" fmla="*/ 43265 h 455414"/>
                <a:gd name="connsiteX1" fmla="*/ 5690 w 260597"/>
                <a:gd name="connsiteY1" fmla="*/ 43265 h 455414"/>
                <a:gd name="connsiteX2" fmla="*/ 0 w 260597"/>
                <a:gd name="connsiteY2" fmla="*/ 48957 h 455414"/>
                <a:gd name="connsiteX3" fmla="*/ 0 w 260597"/>
                <a:gd name="connsiteY3" fmla="*/ 406457 h 455414"/>
                <a:gd name="connsiteX4" fmla="*/ 5690 w 260597"/>
                <a:gd name="connsiteY4" fmla="*/ 412150 h 455414"/>
                <a:gd name="connsiteX5" fmla="*/ 47795 w 260597"/>
                <a:gd name="connsiteY5" fmla="*/ 412150 h 455414"/>
                <a:gd name="connsiteX6" fmla="*/ 130298 w 260597"/>
                <a:gd name="connsiteY6" fmla="*/ 455414 h 455414"/>
                <a:gd name="connsiteX7" fmla="*/ 212802 w 260597"/>
                <a:gd name="connsiteY7" fmla="*/ 412150 h 455414"/>
                <a:gd name="connsiteX8" fmla="*/ 254907 w 260597"/>
                <a:gd name="connsiteY8" fmla="*/ 412150 h 455414"/>
                <a:gd name="connsiteX9" fmla="*/ 260597 w 260597"/>
                <a:gd name="connsiteY9" fmla="*/ 406457 h 455414"/>
                <a:gd name="connsiteX10" fmla="*/ 260597 w 260597"/>
                <a:gd name="connsiteY10" fmla="*/ 48957 h 455414"/>
                <a:gd name="connsiteX11" fmla="*/ 254907 w 260597"/>
                <a:gd name="connsiteY11" fmla="*/ 43265 h 455414"/>
                <a:gd name="connsiteX12" fmla="*/ 212802 w 260597"/>
                <a:gd name="connsiteY12" fmla="*/ 43265 h 455414"/>
                <a:gd name="connsiteX13" fmla="*/ 130298 w 260597"/>
                <a:gd name="connsiteY13" fmla="*/ 0 h 455414"/>
                <a:gd name="connsiteX14" fmla="*/ 47795 w 260597"/>
                <a:gd name="connsiteY14" fmla="*/ 43265 h 455414"/>
                <a:gd name="connsiteX15" fmla="*/ 130298 w 260597"/>
                <a:gd name="connsiteY15" fmla="*/ 11385 h 455414"/>
                <a:gd name="connsiteX16" fmla="*/ 204836 w 260597"/>
                <a:gd name="connsiteY16" fmla="*/ 51804 h 455414"/>
                <a:gd name="connsiteX17" fmla="*/ 209388 w 260597"/>
                <a:gd name="connsiteY17" fmla="*/ 54650 h 455414"/>
                <a:gd name="connsiteX18" fmla="*/ 248648 w 260597"/>
                <a:gd name="connsiteY18" fmla="*/ 54650 h 455414"/>
                <a:gd name="connsiteX19" fmla="*/ 248648 w 260597"/>
                <a:gd name="connsiteY19" fmla="*/ 91083 h 455414"/>
                <a:gd name="connsiteX20" fmla="*/ 216785 w 260597"/>
                <a:gd name="connsiteY20" fmla="*/ 91083 h 455414"/>
                <a:gd name="connsiteX21" fmla="*/ 211095 w 260597"/>
                <a:gd name="connsiteY21" fmla="*/ 96775 h 455414"/>
                <a:gd name="connsiteX22" fmla="*/ 216785 w 260597"/>
                <a:gd name="connsiteY22" fmla="*/ 102468 h 455414"/>
                <a:gd name="connsiteX23" fmla="*/ 248648 w 260597"/>
                <a:gd name="connsiteY23" fmla="*/ 102468 h 455414"/>
                <a:gd name="connsiteX24" fmla="*/ 248648 w 260597"/>
                <a:gd name="connsiteY24" fmla="*/ 353515 h 455414"/>
                <a:gd name="connsiteX25" fmla="*/ 216785 w 260597"/>
                <a:gd name="connsiteY25" fmla="*/ 353515 h 455414"/>
                <a:gd name="connsiteX26" fmla="*/ 211095 w 260597"/>
                <a:gd name="connsiteY26" fmla="*/ 359208 h 455414"/>
                <a:gd name="connsiteX27" fmla="*/ 216785 w 260597"/>
                <a:gd name="connsiteY27" fmla="*/ 364901 h 455414"/>
                <a:gd name="connsiteX28" fmla="*/ 248648 w 260597"/>
                <a:gd name="connsiteY28" fmla="*/ 364901 h 455414"/>
                <a:gd name="connsiteX29" fmla="*/ 248648 w 260597"/>
                <a:gd name="connsiteY29" fmla="*/ 401334 h 455414"/>
                <a:gd name="connsiteX30" fmla="*/ 209388 w 260597"/>
                <a:gd name="connsiteY30" fmla="*/ 401334 h 455414"/>
                <a:gd name="connsiteX31" fmla="*/ 204836 w 260597"/>
                <a:gd name="connsiteY31" fmla="*/ 404180 h 455414"/>
                <a:gd name="connsiteX32" fmla="*/ 130298 w 260597"/>
                <a:gd name="connsiteY32" fmla="*/ 444598 h 455414"/>
                <a:gd name="connsiteX33" fmla="*/ 55761 w 260597"/>
                <a:gd name="connsiteY33" fmla="*/ 404180 h 455414"/>
                <a:gd name="connsiteX34" fmla="*/ 51209 w 260597"/>
                <a:gd name="connsiteY34" fmla="*/ 401334 h 455414"/>
                <a:gd name="connsiteX35" fmla="*/ 11949 w 260597"/>
                <a:gd name="connsiteY35" fmla="*/ 401334 h 455414"/>
                <a:gd name="connsiteX36" fmla="*/ 11949 w 260597"/>
                <a:gd name="connsiteY36" fmla="*/ 364901 h 455414"/>
                <a:gd name="connsiteX37" fmla="*/ 43812 w 260597"/>
                <a:gd name="connsiteY37" fmla="*/ 364901 h 455414"/>
                <a:gd name="connsiteX38" fmla="*/ 49502 w 260597"/>
                <a:gd name="connsiteY38" fmla="*/ 359208 h 455414"/>
                <a:gd name="connsiteX39" fmla="*/ 43812 w 260597"/>
                <a:gd name="connsiteY39" fmla="*/ 353515 h 455414"/>
                <a:gd name="connsiteX40" fmla="*/ 11949 w 260597"/>
                <a:gd name="connsiteY40" fmla="*/ 353515 h 455414"/>
                <a:gd name="connsiteX41" fmla="*/ 11949 w 260597"/>
                <a:gd name="connsiteY41" fmla="*/ 102468 h 455414"/>
                <a:gd name="connsiteX42" fmla="*/ 43812 w 260597"/>
                <a:gd name="connsiteY42" fmla="*/ 102468 h 455414"/>
                <a:gd name="connsiteX43" fmla="*/ 49502 w 260597"/>
                <a:gd name="connsiteY43" fmla="*/ 96775 h 455414"/>
                <a:gd name="connsiteX44" fmla="*/ 43812 w 260597"/>
                <a:gd name="connsiteY44" fmla="*/ 91083 h 455414"/>
                <a:gd name="connsiteX45" fmla="*/ 11949 w 260597"/>
                <a:gd name="connsiteY45" fmla="*/ 91083 h 455414"/>
                <a:gd name="connsiteX46" fmla="*/ 11949 w 260597"/>
                <a:gd name="connsiteY46" fmla="*/ 54650 h 455414"/>
                <a:gd name="connsiteX47" fmla="*/ 51209 w 260597"/>
                <a:gd name="connsiteY47" fmla="*/ 54650 h 455414"/>
                <a:gd name="connsiteX48" fmla="*/ 55761 w 260597"/>
                <a:gd name="connsiteY48" fmla="*/ 51804 h 455414"/>
                <a:gd name="connsiteX49" fmla="*/ 130298 w 260597"/>
                <a:gd name="connsiteY49" fmla="*/ 11385 h 45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0597" h="455414">
                  <a:moveTo>
                    <a:pt x="47795" y="43265"/>
                  </a:moveTo>
                  <a:lnTo>
                    <a:pt x="5690" y="43265"/>
                  </a:lnTo>
                  <a:cubicBezTo>
                    <a:pt x="2276" y="43265"/>
                    <a:pt x="0" y="45541"/>
                    <a:pt x="0" y="48957"/>
                  </a:cubicBezTo>
                  <a:lnTo>
                    <a:pt x="0" y="406457"/>
                  </a:lnTo>
                  <a:cubicBezTo>
                    <a:pt x="0" y="409873"/>
                    <a:pt x="2276" y="412150"/>
                    <a:pt x="5690" y="412150"/>
                  </a:cubicBezTo>
                  <a:lnTo>
                    <a:pt x="47795" y="412150"/>
                  </a:lnTo>
                  <a:cubicBezTo>
                    <a:pt x="66572" y="439475"/>
                    <a:pt x="97297" y="455414"/>
                    <a:pt x="130298" y="455414"/>
                  </a:cubicBezTo>
                  <a:cubicBezTo>
                    <a:pt x="163300" y="455414"/>
                    <a:pt x="194025" y="439475"/>
                    <a:pt x="212802" y="412150"/>
                  </a:cubicBezTo>
                  <a:lnTo>
                    <a:pt x="254907" y="412150"/>
                  </a:lnTo>
                  <a:cubicBezTo>
                    <a:pt x="258321" y="412150"/>
                    <a:pt x="260597" y="409873"/>
                    <a:pt x="260597" y="406457"/>
                  </a:cubicBezTo>
                  <a:lnTo>
                    <a:pt x="260597" y="48957"/>
                  </a:lnTo>
                  <a:cubicBezTo>
                    <a:pt x="260597" y="45541"/>
                    <a:pt x="258321" y="43265"/>
                    <a:pt x="254907" y="43265"/>
                  </a:cubicBezTo>
                  <a:lnTo>
                    <a:pt x="212802" y="43265"/>
                  </a:lnTo>
                  <a:cubicBezTo>
                    <a:pt x="194025" y="15939"/>
                    <a:pt x="163300" y="0"/>
                    <a:pt x="130298" y="0"/>
                  </a:cubicBezTo>
                  <a:cubicBezTo>
                    <a:pt x="97297" y="0"/>
                    <a:pt x="66572" y="15939"/>
                    <a:pt x="47795" y="43265"/>
                  </a:cubicBezTo>
                  <a:close/>
                  <a:moveTo>
                    <a:pt x="130298" y="11385"/>
                  </a:moveTo>
                  <a:cubicBezTo>
                    <a:pt x="160455" y="11385"/>
                    <a:pt x="188335" y="26756"/>
                    <a:pt x="204836" y="51804"/>
                  </a:cubicBezTo>
                  <a:cubicBezTo>
                    <a:pt x="205974" y="53511"/>
                    <a:pt x="207681" y="54650"/>
                    <a:pt x="209388" y="54650"/>
                  </a:cubicBezTo>
                  <a:lnTo>
                    <a:pt x="248648" y="54650"/>
                  </a:lnTo>
                  <a:lnTo>
                    <a:pt x="248648" y="91083"/>
                  </a:lnTo>
                  <a:lnTo>
                    <a:pt x="216785" y="91083"/>
                  </a:lnTo>
                  <a:cubicBezTo>
                    <a:pt x="213371" y="91083"/>
                    <a:pt x="211095" y="93360"/>
                    <a:pt x="211095" y="96775"/>
                  </a:cubicBezTo>
                  <a:cubicBezTo>
                    <a:pt x="211095" y="100191"/>
                    <a:pt x="213371" y="102468"/>
                    <a:pt x="216785" y="102468"/>
                  </a:cubicBezTo>
                  <a:lnTo>
                    <a:pt x="248648" y="102468"/>
                  </a:lnTo>
                  <a:lnTo>
                    <a:pt x="248648" y="353515"/>
                  </a:lnTo>
                  <a:lnTo>
                    <a:pt x="216785" y="353515"/>
                  </a:lnTo>
                  <a:cubicBezTo>
                    <a:pt x="213371" y="353515"/>
                    <a:pt x="211095" y="355792"/>
                    <a:pt x="211095" y="359208"/>
                  </a:cubicBezTo>
                  <a:cubicBezTo>
                    <a:pt x="211095" y="362624"/>
                    <a:pt x="213371" y="364901"/>
                    <a:pt x="216785" y="364901"/>
                  </a:cubicBezTo>
                  <a:lnTo>
                    <a:pt x="248648" y="364901"/>
                  </a:lnTo>
                  <a:lnTo>
                    <a:pt x="248648" y="401334"/>
                  </a:lnTo>
                  <a:lnTo>
                    <a:pt x="209388" y="401334"/>
                  </a:lnTo>
                  <a:cubicBezTo>
                    <a:pt x="207681" y="401334"/>
                    <a:pt x="205405" y="402472"/>
                    <a:pt x="204836" y="404180"/>
                  </a:cubicBezTo>
                  <a:cubicBezTo>
                    <a:pt x="188335" y="429797"/>
                    <a:pt x="160455" y="444598"/>
                    <a:pt x="130298" y="444598"/>
                  </a:cubicBezTo>
                  <a:cubicBezTo>
                    <a:pt x="100142" y="444598"/>
                    <a:pt x="72261" y="429228"/>
                    <a:pt x="55761" y="404180"/>
                  </a:cubicBezTo>
                  <a:cubicBezTo>
                    <a:pt x="54623" y="402472"/>
                    <a:pt x="52916" y="401334"/>
                    <a:pt x="51209" y="401334"/>
                  </a:cubicBezTo>
                  <a:lnTo>
                    <a:pt x="11949" y="401334"/>
                  </a:lnTo>
                  <a:lnTo>
                    <a:pt x="11949" y="364901"/>
                  </a:lnTo>
                  <a:lnTo>
                    <a:pt x="43812" y="364901"/>
                  </a:lnTo>
                  <a:cubicBezTo>
                    <a:pt x="47226" y="364901"/>
                    <a:pt x="49502" y="362624"/>
                    <a:pt x="49502" y="359208"/>
                  </a:cubicBezTo>
                  <a:cubicBezTo>
                    <a:pt x="49502" y="355792"/>
                    <a:pt x="47226" y="353515"/>
                    <a:pt x="43812" y="353515"/>
                  </a:cubicBezTo>
                  <a:lnTo>
                    <a:pt x="11949" y="353515"/>
                  </a:lnTo>
                  <a:lnTo>
                    <a:pt x="11949" y="102468"/>
                  </a:lnTo>
                  <a:lnTo>
                    <a:pt x="43812" y="102468"/>
                  </a:lnTo>
                  <a:cubicBezTo>
                    <a:pt x="47226" y="102468"/>
                    <a:pt x="49502" y="100191"/>
                    <a:pt x="49502" y="96775"/>
                  </a:cubicBezTo>
                  <a:cubicBezTo>
                    <a:pt x="49502" y="93360"/>
                    <a:pt x="47226" y="91083"/>
                    <a:pt x="43812" y="91083"/>
                  </a:cubicBezTo>
                  <a:lnTo>
                    <a:pt x="11949" y="91083"/>
                  </a:lnTo>
                  <a:lnTo>
                    <a:pt x="11949" y="54650"/>
                  </a:lnTo>
                  <a:lnTo>
                    <a:pt x="51209" y="54650"/>
                  </a:lnTo>
                  <a:cubicBezTo>
                    <a:pt x="52916" y="54650"/>
                    <a:pt x="55192" y="53511"/>
                    <a:pt x="55761" y="51804"/>
                  </a:cubicBezTo>
                  <a:cubicBezTo>
                    <a:pt x="72261" y="26756"/>
                    <a:pt x="100142" y="11385"/>
                    <a:pt x="130298" y="11385"/>
                  </a:cubicBezTo>
                  <a:close/>
                </a:path>
              </a:pathLst>
            </a:custGeom>
            <a:grpFill/>
            <a:ln w="25400" cap="flat">
              <a:solidFill>
                <a:srgbClr val="1C2E46"/>
              </a:solidFill>
              <a:prstDash val="solid"/>
              <a:miter/>
            </a:ln>
          </p:spPr>
          <p:txBody>
            <a:bodyPr rtlCol="0" anchor="ctr"/>
            <a:lstStyle/>
            <a:p>
              <a:endParaRPr lang="en-BR"/>
            </a:p>
          </p:txBody>
        </p:sp>
        <p:sp>
          <p:nvSpPr>
            <p:cNvPr id="36" name="Freeform 35">
              <a:extLst>
                <a:ext uri="{FF2B5EF4-FFF2-40B4-BE49-F238E27FC236}">
                  <a16:creationId xmlns:a16="http://schemas.microsoft.com/office/drawing/2014/main" id="{34B120E4-C770-2750-43EA-532228284229}"/>
                </a:ext>
              </a:extLst>
            </p:cNvPr>
            <p:cNvSpPr/>
            <p:nvPr/>
          </p:nvSpPr>
          <p:spPr>
            <a:xfrm>
              <a:off x="4820286" y="4979525"/>
              <a:ext cx="143608" cy="136481"/>
            </a:xfrm>
            <a:custGeom>
              <a:avLst/>
              <a:gdLst>
                <a:gd name="connsiteX0" fmla="*/ 223 w 143608"/>
                <a:gd name="connsiteY0" fmla="*/ 51661 h 136481"/>
                <a:gd name="connsiteX1" fmla="*/ 1361 w 143608"/>
                <a:gd name="connsiteY1" fmla="*/ 56215 h 136481"/>
                <a:gd name="connsiteX2" fmla="*/ 29242 w 143608"/>
                <a:gd name="connsiteY2" fmla="*/ 88663 h 136481"/>
                <a:gd name="connsiteX3" fmla="*/ 25828 w 143608"/>
                <a:gd name="connsiteY3" fmla="*/ 131359 h 136481"/>
                <a:gd name="connsiteX4" fmla="*/ 27535 w 143608"/>
                <a:gd name="connsiteY4" fmla="*/ 135343 h 136481"/>
                <a:gd name="connsiteX5" fmla="*/ 32087 w 143608"/>
                <a:gd name="connsiteY5" fmla="*/ 135913 h 136481"/>
                <a:gd name="connsiteX6" fmla="*/ 71916 w 143608"/>
                <a:gd name="connsiteY6" fmla="*/ 119404 h 136481"/>
                <a:gd name="connsiteX7" fmla="*/ 111745 w 143608"/>
                <a:gd name="connsiteY7" fmla="*/ 135913 h 136481"/>
                <a:gd name="connsiteX8" fmla="*/ 113452 w 143608"/>
                <a:gd name="connsiteY8" fmla="*/ 136482 h 136481"/>
                <a:gd name="connsiteX9" fmla="*/ 116297 w 143608"/>
                <a:gd name="connsiteY9" fmla="*/ 135343 h 136481"/>
                <a:gd name="connsiteX10" fmla="*/ 118004 w 143608"/>
                <a:gd name="connsiteY10" fmla="*/ 131359 h 136481"/>
                <a:gd name="connsiteX11" fmla="*/ 114590 w 143608"/>
                <a:gd name="connsiteY11" fmla="*/ 88663 h 136481"/>
                <a:gd name="connsiteX12" fmla="*/ 142471 w 143608"/>
                <a:gd name="connsiteY12" fmla="*/ 56215 h 136481"/>
                <a:gd name="connsiteX13" fmla="*/ 143609 w 143608"/>
                <a:gd name="connsiteY13" fmla="*/ 51661 h 136481"/>
                <a:gd name="connsiteX14" fmla="*/ 140195 w 143608"/>
                <a:gd name="connsiteY14" fmla="*/ 48815 h 136481"/>
                <a:gd name="connsiteX15" fmla="*/ 98658 w 143608"/>
                <a:gd name="connsiteY15" fmla="*/ 38568 h 136481"/>
                <a:gd name="connsiteX16" fmla="*/ 75899 w 143608"/>
                <a:gd name="connsiteY16" fmla="*/ 2135 h 136481"/>
                <a:gd name="connsiteX17" fmla="*/ 67933 w 143608"/>
                <a:gd name="connsiteY17" fmla="*/ 2135 h 136481"/>
                <a:gd name="connsiteX18" fmla="*/ 45173 w 143608"/>
                <a:gd name="connsiteY18" fmla="*/ 38568 h 136481"/>
                <a:gd name="connsiteX19" fmla="*/ 3637 w 143608"/>
                <a:gd name="connsiteY19" fmla="*/ 48815 h 136481"/>
                <a:gd name="connsiteX20" fmla="*/ 223 w 143608"/>
                <a:gd name="connsiteY20" fmla="*/ 51661 h 136481"/>
                <a:gd name="connsiteX21" fmla="*/ 49725 w 143608"/>
                <a:gd name="connsiteY21" fmla="*/ 47107 h 136481"/>
                <a:gd name="connsiteX22" fmla="*/ 52570 w 143608"/>
                <a:gd name="connsiteY22" fmla="*/ 44830 h 136481"/>
                <a:gd name="connsiteX23" fmla="*/ 71916 w 143608"/>
                <a:gd name="connsiteY23" fmla="*/ 12951 h 136481"/>
                <a:gd name="connsiteX24" fmla="*/ 91262 w 143608"/>
                <a:gd name="connsiteY24" fmla="*/ 44830 h 136481"/>
                <a:gd name="connsiteX25" fmla="*/ 94107 w 143608"/>
                <a:gd name="connsiteY25" fmla="*/ 47107 h 136481"/>
                <a:gd name="connsiteX26" fmla="*/ 130522 w 143608"/>
                <a:gd name="connsiteY26" fmla="*/ 56215 h 136481"/>
                <a:gd name="connsiteX27" fmla="*/ 106624 w 143608"/>
                <a:gd name="connsiteY27" fmla="*/ 84679 h 136481"/>
                <a:gd name="connsiteX28" fmla="*/ 105486 w 143608"/>
                <a:gd name="connsiteY28" fmla="*/ 88094 h 136481"/>
                <a:gd name="connsiteX29" fmla="*/ 108331 w 143608"/>
                <a:gd name="connsiteY29" fmla="*/ 125096 h 136481"/>
                <a:gd name="connsiteX30" fmla="*/ 73623 w 143608"/>
                <a:gd name="connsiteY30" fmla="*/ 110865 h 136481"/>
                <a:gd name="connsiteX31" fmla="*/ 71916 w 143608"/>
                <a:gd name="connsiteY31" fmla="*/ 110296 h 136481"/>
                <a:gd name="connsiteX32" fmla="*/ 70209 w 143608"/>
                <a:gd name="connsiteY32" fmla="*/ 110865 h 136481"/>
                <a:gd name="connsiteX33" fmla="*/ 35501 w 143608"/>
                <a:gd name="connsiteY33" fmla="*/ 125096 h 136481"/>
                <a:gd name="connsiteX34" fmla="*/ 38346 w 143608"/>
                <a:gd name="connsiteY34" fmla="*/ 88094 h 136481"/>
                <a:gd name="connsiteX35" fmla="*/ 37208 w 143608"/>
                <a:gd name="connsiteY35" fmla="*/ 84679 h 136481"/>
                <a:gd name="connsiteX36" fmla="*/ 13310 w 143608"/>
                <a:gd name="connsiteY36" fmla="*/ 56215 h 136481"/>
                <a:gd name="connsiteX37" fmla="*/ 49725 w 143608"/>
                <a:gd name="connsiteY37" fmla="*/ 47107 h 13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3608" h="136481">
                  <a:moveTo>
                    <a:pt x="223" y="51661"/>
                  </a:moveTo>
                  <a:cubicBezTo>
                    <a:pt x="-346" y="53369"/>
                    <a:pt x="223" y="55077"/>
                    <a:pt x="1361" y="56215"/>
                  </a:cubicBezTo>
                  <a:lnTo>
                    <a:pt x="29242" y="88663"/>
                  </a:lnTo>
                  <a:lnTo>
                    <a:pt x="25828" y="131359"/>
                  </a:lnTo>
                  <a:cubicBezTo>
                    <a:pt x="25828" y="133066"/>
                    <a:pt x="26397" y="134774"/>
                    <a:pt x="27535" y="135343"/>
                  </a:cubicBezTo>
                  <a:cubicBezTo>
                    <a:pt x="28673" y="136482"/>
                    <a:pt x="30380" y="136482"/>
                    <a:pt x="32087" y="135913"/>
                  </a:cubicBezTo>
                  <a:lnTo>
                    <a:pt x="71916" y="119404"/>
                  </a:lnTo>
                  <a:lnTo>
                    <a:pt x="111745" y="135913"/>
                  </a:lnTo>
                  <a:cubicBezTo>
                    <a:pt x="112314" y="135913"/>
                    <a:pt x="112883" y="136482"/>
                    <a:pt x="113452" y="136482"/>
                  </a:cubicBezTo>
                  <a:cubicBezTo>
                    <a:pt x="114590" y="136482"/>
                    <a:pt x="115159" y="135913"/>
                    <a:pt x="116297" y="135343"/>
                  </a:cubicBezTo>
                  <a:cubicBezTo>
                    <a:pt x="117435" y="134205"/>
                    <a:pt x="118573" y="133066"/>
                    <a:pt x="118004" y="131359"/>
                  </a:cubicBezTo>
                  <a:lnTo>
                    <a:pt x="114590" y="88663"/>
                  </a:lnTo>
                  <a:lnTo>
                    <a:pt x="142471" y="56215"/>
                  </a:lnTo>
                  <a:cubicBezTo>
                    <a:pt x="143609" y="55077"/>
                    <a:pt x="143609" y="53369"/>
                    <a:pt x="143609" y="51661"/>
                  </a:cubicBezTo>
                  <a:cubicBezTo>
                    <a:pt x="143040" y="49953"/>
                    <a:pt x="141902" y="48815"/>
                    <a:pt x="140195" y="48815"/>
                  </a:cubicBezTo>
                  <a:lnTo>
                    <a:pt x="98658" y="38568"/>
                  </a:lnTo>
                  <a:lnTo>
                    <a:pt x="75899" y="2135"/>
                  </a:lnTo>
                  <a:cubicBezTo>
                    <a:pt x="74192" y="-712"/>
                    <a:pt x="69640" y="-712"/>
                    <a:pt x="67933" y="2135"/>
                  </a:cubicBezTo>
                  <a:lnTo>
                    <a:pt x="45173" y="38568"/>
                  </a:lnTo>
                  <a:lnTo>
                    <a:pt x="3637" y="48815"/>
                  </a:lnTo>
                  <a:cubicBezTo>
                    <a:pt x="2499" y="48815"/>
                    <a:pt x="792" y="49953"/>
                    <a:pt x="223" y="51661"/>
                  </a:cubicBezTo>
                  <a:close/>
                  <a:moveTo>
                    <a:pt x="49725" y="47107"/>
                  </a:moveTo>
                  <a:cubicBezTo>
                    <a:pt x="50863" y="46538"/>
                    <a:pt x="52001" y="45968"/>
                    <a:pt x="52570" y="44830"/>
                  </a:cubicBezTo>
                  <a:lnTo>
                    <a:pt x="71916" y="12951"/>
                  </a:lnTo>
                  <a:lnTo>
                    <a:pt x="91262" y="44830"/>
                  </a:lnTo>
                  <a:cubicBezTo>
                    <a:pt x="91831" y="45968"/>
                    <a:pt x="92969" y="46538"/>
                    <a:pt x="94107" y="47107"/>
                  </a:cubicBezTo>
                  <a:lnTo>
                    <a:pt x="130522" y="56215"/>
                  </a:lnTo>
                  <a:lnTo>
                    <a:pt x="106624" y="84679"/>
                  </a:lnTo>
                  <a:cubicBezTo>
                    <a:pt x="106055" y="85817"/>
                    <a:pt x="105486" y="86955"/>
                    <a:pt x="105486" y="88094"/>
                  </a:cubicBezTo>
                  <a:lnTo>
                    <a:pt x="108331" y="125096"/>
                  </a:lnTo>
                  <a:lnTo>
                    <a:pt x="73623" y="110865"/>
                  </a:lnTo>
                  <a:cubicBezTo>
                    <a:pt x="73054" y="110865"/>
                    <a:pt x="72485" y="110296"/>
                    <a:pt x="71916" y="110296"/>
                  </a:cubicBezTo>
                  <a:cubicBezTo>
                    <a:pt x="71347" y="110296"/>
                    <a:pt x="70778" y="110296"/>
                    <a:pt x="70209" y="110865"/>
                  </a:cubicBezTo>
                  <a:lnTo>
                    <a:pt x="35501" y="125096"/>
                  </a:lnTo>
                  <a:lnTo>
                    <a:pt x="38346" y="88094"/>
                  </a:lnTo>
                  <a:cubicBezTo>
                    <a:pt x="38346" y="86955"/>
                    <a:pt x="37776" y="85817"/>
                    <a:pt x="37208" y="84679"/>
                  </a:cubicBezTo>
                  <a:lnTo>
                    <a:pt x="13310" y="56215"/>
                  </a:lnTo>
                  <a:lnTo>
                    <a:pt x="49725" y="47107"/>
                  </a:lnTo>
                  <a:close/>
                </a:path>
              </a:pathLst>
            </a:custGeom>
            <a:grpFill/>
            <a:ln w="25400" cap="flat">
              <a:solidFill>
                <a:srgbClr val="1C2E46"/>
              </a:solidFill>
              <a:prstDash val="solid"/>
              <a:miter/>
            </a:ln>
          </p:spPr>
          <p:txBody>
            <a:bodyPr rtlCol="0" anchor="ctr"/>
            <a:lstStyle/>
            <a:p>
              <a:endParaRPr lang="en-BR"/>
            </a:p>
          </p:txBody>
        </p:sp>
        <p:sp>
          <p:nvSpPr>
            <p:cNvPr id="37" name="Freeform 36">
              <a:extLst>
                <a:ext uri="{FF2B5EF4-FFF2-40B4-BE49-F238E27FC236}">
                  <a16:creationId xmlns:a16="http://schemas.microsoft.com/office/drawing/2014/main" id="{6C72D25E-AD40-24D8-B37D-AFB588AEBF21}"/>
                </a:ext>
              </a:extLst>
            </p:cNvPr>
            <p:cNvSpPr/>
            <p:nvPr/>
          </p:nvSpPr>
          <p:spPr>
            <a:xfrm>
              <a:off x="4833027" y="4911071"/>
              <a:ext cx="48364" cy="11385"/>
            </a:xfrm>
            <a:custGeom>
              <a:avLst/>
              <a:gdLst>
                <a:gd name="connsiteX0" fmla="*/ 5690 w 48364"/>
                <a:gd name="connsiteY0" fmla="*/ 11385 h 11385"/>
                <a:gd name="connsiteX1" fmla="*/ 42674 w 48364"/>
                <a:gd name="connsiteY1" fmla="*/ 11385 h 11385"/>
                <a:gd name="connsiteX2" fmla="*/ 48364 w 48364"/>
                <a:gd name="connsiteY2" fmla="*/ 5693 h 11385"/>
                <a:gd name="connsiteX3" fmla="*/ 42674 w 48364"/>
                <a:gd name="connsiteY3" fmla="*/ 0 h 11385"/>
                <a:gd name="connsiteX4" fmla="*/ 5690 w 48364"/>
                <a:gd name="connsiteY4" fmla="*/ 0 h 11385"/>
                <a:gd name="connsiteX5" fmla="*/ 0 w 48364"/>
                <a:gd name="connsiteY5" fmla="*/ 5693 h 11385"/>
                <a:gd name="connsiteX6" fmla="*/ 5690 w 48364"/>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 h="11385">
                  <a:moveTo>
                    <a:pt x="5690" y="11385"/>
                  </a:moveTo>
                  <a:lnTo>
                    <a:pt x="42674" y="11385"/>
                  </a:lnTo>
                  <a:cubicBezTo>
                    <a:pt x="46088" y="11385"/>
                    <a:pt x="48364" y="9108"/>
                    <a:pt x="48364" y="5693"/>
                  </a:cubicBezTo>
                  <a:cubicBezTo>
                    <a:pt x="48364" y="2277"/>
                    <a:pt x="46088" y="0"/>
                    <a:pt x="42674" y="0"/>
                  </a:cubicBezTo>
                  <a:lnTo>
                    <a:pt x="5690" y="0"/>
                  </a:lnTo>
                  <a:cubicBezTo>
                    <a:pt x="2276" y="0"/>
                    <a:pt x="0" y="2277"/>
                    <a:pt x="0" y="5693"/>
                  </a:cubicBezTo>
                  <a:cubicBezTo>
                    <a:pt x="0" y="9108"/>
                    <a:pt x="2276" y="11385"/>
                    <a:pt x="5690" y="11385"/>
                  </a:cubicBezTo>
                  <a:close/>
                </a:path>
              </a:pathLst>
            </a:custGeom>
            <a:grpFill/>
            <a:ln w="25400" cap="flat">
              <a:solidFill>
                <a:srgbClr val="1C2E46"/>
              </a:solidFill>
              <a:prstDash val="solid"/>
              <a:miter/>
            </a:ln>
          </p:spPr>
          <p:txBody>
            <a:bodyPr rtlCol="0" anchor="ctr"/>
            <a:lstStyle/>
            <a:p>
              <a:endParaRPr lang="en-BR"/>
            </a:p>
          </p:txBody>
        </p:sp>
        <p:sp>
          <p:nvSpPr>
            <p:cNvPr id="38" name="Freeform 37">
              <a:extLst>
                <a:ext uri="{FF2B5EF4-FFF2-40B4-BE49-F238E27FC236}">
                  <a16:creationId xmlns:a16="http://schemas.microsoft.com/office/drawing/2014/main" id="{5895AFBF-ABE6-8ABF-C542-B4296C0DB5C8}"/>
                </a:ext>
              </a:extLst>
            </p:cNvPr>
            <p:cNvSpPr/>
            <p:nvPr/>
          </p:nvSpPr>
          <p:spPr>
            <a:xfrm>
              <a:off x="4903013" y="4911071"/>
              <a:ext cx="48364" cy="11385"/>
            </a:xfrm>
            <a:custGeom>
              <a:avLst/>
              <a:gdLst>
                <a:gd name="connsiteX0" fmla="*/ 5690 w 48364"/>
                <a:gd name="connsiteY0" fmla="*/ 11385 h 11385"/>
                <a:gd name="connsiteX1" fmla="*/ 42674 w 48364"/>
                <a:gd name="connsiteY1" fmla="*/ 11385 h 11385"/>
                <a:gd name="connsiteX2" fmla="*/ 48364 w 48364"/>
                <a:gd name="connsiteY2" fmla="*/ 5693 h 11385"/>
                <a:gd name="connsiteX3" fmla="*/ 42674 w 48364"/>
                <a:gd name="connsiteY3" fmla="*/ 0 h 11385"/>
                <a:gd name="connsiteX4" fmla="*/ 5690 w 48364"/>
                <a:gd name="connsiteY4" fmla="*/ 0 h 11385"/>
                <a:gd name="connsiteX5" fmla="*/ 0 w 48364"/>
                <a:gd name="connsiteY5" fmla="*/ 5693 h 11385"/>
                <a:gd name="connsiteX6" fmla="*/ 5690 w 48364"/>
                <a:gd name="connsiteY6"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 h="11385">
                  <a:moveTo>
                    <a:pt x="5690" y="11385"/>
                  </a:moveTo>
                  <a:lnTo>
                    <a:pt x="42674" y="11385"/>
                  </a:lnTo>
                  <a:cubicBezTo>
                    <a:pt x="46088" y="11385"/>
                    <a:pt x="48364" y="9108"/>
                    <a:pt x="48364" y="5693"/>
                  </a:cubicBezTo>
                  <a:cubicBezTo>
                    <a:pt x="48364" y="2277"/>
                    <a:pt x="46088" y="0"/>
                    <a:pt x="42674" y="0"/>
                  </a:cubicBezTo>
                  <a:lnTo>
                    <a:pt x="5690" y="0"/>
                  </a:lnTo>
                  <a:cubicBezTo>
                    <a:pt x="2276" y="0"/>
                    <a:pt x="0" y="2277"/>
                    <a:pt x="0" y="5693"/>
                  </a:cubicBezTo>
                  <a:cubicBezTo>
                    <a:pt x="0" y="9108"/>
                    <a:pt x="2845" y="11385"/>
                    <a:pt x="5690" y="11385"/>
                  </a:cubicBezTo>
                  <a:close/>
                </a:path>
              </a:pathLst>
            </a:custGeom>
            <a:grpFill/>
            <a:ln w="25400" cap="flat">
              <a:solidFill>
                <a:srgbClr val="1C2E46"/>
              </a:solidFill>
              <a:prstDash val="solid"/>
              <a:miter/>
            </a:ln>
          </p:spPr>
          <p:txBody>
            <a:bodyPr rtlCol="0" anchor="ctr"/>
            <a:lstStyle/>
            <a:p>
              <a:endParaRPr lang="en-BR"/>
            </a:p>
          </p:txBody>
        </p:sp>
        <p:sp>
          <p:nvSpPr>
            <p:cNvPr id="39" name="Freeform 38">
              <a:extLst>
                <a:ext uri="{FF2B5EF4-FFF2-40B4-BE49-F238E27FC236}">
                  <a16:creationId xmlns:a16="http://schemas.microsoft.com/office/drawing/2014/main" id="{3E885A07-EAFD-59E3-F857-F19F4FFF5C1F}"/>
                </a:ext>
              </a:extLst>
            </p:cNvPr>
            <p:cNvSpPr/>
            <p:nvPr/>
          </p:nvSpPr>
          <p:spPr>
            <a:xfrm>
              <a:off x="4833027" y="5172934"/>
              <a:ext cx="48364" cy="11385"/>
            </a:xfrm>
            <a:custGeom>
              <a:avLst/>
              <a:gdLst>
                <a:gd name="connsiteX0" fmla="*/ 42674 w 48364"/>
                <a:gd name="connsiteY0" fmla="*/ 0 h 11385"/>
                <a:gd name="connsiteX1" fmla="*/ 5690 w 48364"/>
                <a:gd name="connsiteY1" fmla="*/ 0 h 11385"/>
                <a:gd name="connsiteX2" fmla="*/ 0 w 48364"/>
                <a:gd name="connsiteY2" fmla="*/ 5693 h 11385"/>
                <a:gd name="connsiteX3" fmla="*/ 5690 w 48364"/>
                <a:gd name="connsiteY3" fmla="*/ 11385 h 11385"/>
                <a:gd name="connsiteX4" fmla="*/ 42674 w 48364"/>
                <a:gd name="connsiteY4" fmla="*/ 11385 h 11385"/>
                <a:gd name="connsiteX5" fmla="*/ 48364 w 48364"/>
                <a:gd name="connsiteY5" fmla="*/ 5693 h 11385"/>
                <a:gd name="connsiteX6" fmla="*/ 42674 w 48364"/>
                <a:gd name="connsiteY6" fmla="*/ 0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 h="11385">
                  <a:moveTo>
                    <a:pt x="42674" y="0"/>
                  </a:moveTo>
                  <a:lnTo>
                    <a:pt x="5690" y="0"/>
                  </a:lnTo>
                  <a:cubicBezTo>
                    <a:pt x="2276" y="0"/>
                    <a:pt x="0" y="2277"/>
                    <a:pt x="0" y="5693"/>
                  </a:cubicBezTo>
                  <a:cubicBezTo>
                    <a:pt x="0" y="9108"/>
                    <a:pt x="2276" y="11385"/>
                    <a:pt x="5690" y="11385"/>
                  </a:cubicBezTo>
                  <a:lnTo>
                    <a:pt x="42674" y="11385"/>
                  </a:lnTo>
                  <a:cubicBezTo>
                    <a:pt x="46088" y="11385"/>
                    <a:pt x="48364" y="9108"/>
                    <a:pt x="48364" y="5693"/>
                  </a:cubicBezTo>
                  <a:cubicBezTo>
                    <a:pt x="48364" y="2277"/>
                    <a:pt x="45519" y="0"/>
                    <a:pt x="42674" y="0"/>
                  </a:cubicBezTo>
                  <a:close/>
                </a:path>
              </a:pathLst>
            </a:custGeom>
            <a:grpFill/>
            <a:ln w="25400" cap="flat">
              <a:solidFill>
                <a:srgbClr val="1C2E46"/>
              </a:solidFill>
              <a:prstDash val="solid"/>
              <a:miter/>
            </a:ln>
          </p:spPr>
          <p:txBody>
            <a:bodyPr rtlCol="0" anchor="ctr"/>
            <a:lstStyle/>
            <a:p>
              <a:endParaRPr lang="en-BR"/>
            </a:p>
          </p:txBody>
        </p:sp>
        <p:sp>
          <p:nvSpPr>
            <p:cNvPr id="40" name="Freeform 39">
              <a:extLst>
                <a:ext uri="{FF2B5EF4-FFF2-40B4-BE49-F238E27FC236}">
                  <a16:creationId xmlns:a16="http://schemas.microsoft.com/office/drawing/2014/main" id="{31CECBF2-66E9-A1F9-71FE-1A1E595AB55F}"/>
                </a:ext>
              </a:extLst>
            </p:cNvPr>
            <p:cNvSpPr/>
            <p:nvPr/>
          </p:nvSpPr>
          <p:spPr>
            <a:xfrm>
              <a:off x="4903013" y="5172934"/>
              <a:ext cx="48364" cy="11385"/>
            </a:xfrm>
            <a:custGeom>
              <a:avLst/>
              <a:gdLst>
                <a:gd name="connsiteX0" fmla="*/ 42674 w 48364"/>
                <a:gd name="connsiteY0" fmla="*/ 0 h 11385"/>
                <a:gd name="connsiteX1" fmla="*/ 5690 w 48364"/>
                <a:gd name="connsiteY1" fmla="*/ 0 h 11385"/>
                <a:gd name="connsiteX2" fmla="*/ 0 w 48364"/>
                <a:gd name="connsiteY2" fmla="*/ 5693 h 11385"/>
                <a:gd name="connsiteX3" fmla="*/ 5690 w 48364"/>
                <a:gd name="connsiteY3" fmla="*/ 11385 h 11385"/>
                <a:gd name="connsiteX4" fmla="*/ 42674 w 48364"/>
                <a:gd name="connsiteY4" fmla="*/ 11385 h 11385"/>
                <a:gd name="connsiteX5" fmla="*/ 48364 w 48364"/>
                <a:gd name="connsiteY5" fmla="*/ 5693 h 11385"/>
                <a:gd name="connsiteX6" fmla="*/ 42674 w 48364"/>
                <a:gd name="connsiteY6" fmla="*/ 0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 h="11385">
                  <a:moveTo>
                    <a:pt x="42674" y="0"/>
                  </a:moveTo>
                  <a:lnTo>
                    <a:pt x="5690" y="0"/>
                  </a:lnTo>
                  <a:cubicBezTo>
                    <a:pt x="2276" y="0"/>
                    <a:pt x="0" y="2277"/>
                    <a:pt x="0" y="5693"/>
                  </a:cubicBezTo>
                  <a:cubicBezTo>
                    <a:pt x="0" y="9108"/>
                    <a:pt x="2276" y="11385"/>
                    <a:pt x="5690" y="11385"/>
                  </a:cubicBezTo>
                  <a:lnTo>
                    <a:pt x="42674" y="11385"/>
                  </a:lnTo>
                  <a:cubicBezTo>
                    <a:pt x="46088" y="11385"/>
                    <a:pt x="48364" y="9108"/>
                    <a:pt x="48364" y="5693"/>
                  </a:cubicBezTo>
                  <a:cubicBezTo>
                    <a:pt x="48364" y="2277"/>
                    <a:pt x="46088" y="0"/>
                    <a:pt x="42674" y="0"/>
                  </a:cubicBezTo>
                  <a:close/>
                </a:path>
              </a:pathLst>
            </a:custGeom>
            <a:grpFill/>
            <a:ln w="25400" cap="flat">
              <a:solidFill>
                <a:srgbClr val="1C2E46"/>
              </a:solidFill>
              <a:prstDash val="solid"/>
              <a:miter/>
            </a:ln>
          </p:spPr>
          <p:txBody>
            <a:bodyPr rtlCol="0" anchor="ctr"/>
            <a:lstStyle/>
            <a:p>
              <a:endParaRPr lang="en-BR"/>
            </a:p>
          </p:txBody>
        </p:sp>
      </p:grpSp>
      <p:grpSp>
        <p:nvGrpSpPr>
          <p:cNvPr id="41" name="Graphic 2">
            <a:extLst>
              <a:ext uri="{FF2B5EF4-FFF2-40B4-BE49-F238E27FC236}">
                <a16:creationId xmlns:a16="http://schemas.microsoft.com/office/drawing/2014/main" id="{BE91E9F6-7844-FDC3-3D85-3CA1AADDC563}"/>
              </a:ext>
            </a:extLst>
          </p:cNvPr>
          <p:cNvGrpSpPr/>
          <p:nvPr/>
        </p:nvGrpSpPr>
        <p:grpSpPr>
          <a:xfrm>
            <a:off x="5610081" y="3255752"/>
            <a:ext cx="455191" cy="455414"/>
            <a:chOff x="4375559" y="3742365"/>
            <a:chExt cx="455191" cy="455414"/>
          </a:xfrm>
          <a:solidFill>
            <a:srgbClr val="1C2E46"/>
          </a:solidFill>
        </p:grpSpPr>
        <p:sp>
          <p:nvSpPr>
            <p:cNvPr id="42" name="Freeform 41">
              <a:extLst>
                <a:ext uri="{FF2B5EF4-FFF2-40B4-BE49-F238E27FC236}">
                  <a16:creationId xmlns:a16="http://schemas.microsoft.com/office/drawing/2014/main" id="{E9F487A8-4568-0A61-4636-E05E4BBD8FF5}"/>
                </a:ext>
              </a:extLst>
            </p:cNvPr>
            <p:cNvSpPr/>
            <p:nvPr/>
          </p:nvSpPr>
          <p:spPr>
            <a:xfrm>
              <a:off x="4543411" y="3887243"/>
              <a:ext cx="138264" cy="158540"/>
            </a:xfrm>
            <a:custGeom>
              <a:avLst/>
              <a:gdLst>
                <a:gd name="connsiteX0" fmla="*/ 135419 w 138264"/>
                <a:gd name="connsiteY0" fmla="*/ 74289 h 158540"/>
                <a:gd name="connsiteX1" fmla="*/ 8535 w 138264"/>
                <a:gd name="connsiteY1" fmla="*/ 854 h 158540"/>
                <a:gd name="connsiteX2" fmla="*/ 2845 w 138264"/>
                <a:gd name="connsiteY2" fmla="*/ 854 h 158540"/>
                <a:gd name="connsiteX3" fmla="*/ 0 w 138264"/>
                <a:gd name="connsiteY3" fmla="*/ 5977 h 158540"/>
                <a:gd name="connsiteX4" fmla="*/ 0 w 138264"/>
                <a:gd name="connsiteY4" fmla="*/ 152848 h 158540"/>
                <a:gd name="connsiteX5" fmla="*/ 2845 w 138264"/>
                <a:gd name="connsiteY5" fmla="*/ 157972 h 158540"/>
                <a:gd name="connsiteX6" fmla="*/ 5690 w 138264"/>
                <a:gd name="connsiteY6" fmla="*/ 158541 h 158540"/>
                <a:gd name="connsiteX7" fmla="*/ 8535 w 138264"/>
                <a:gd name="connsiteY7" fmla="*/ 157972 h 158540"/>
                <a:gd name="connsiteX8" fmla="*/ 135419 w 138264"/>
                <a:gd name="connsiteY8" fmla="*/ 84536 h 158540"/>
                <a:gd name="connsiteX9" fmla="*/ 138264 w 138264"/>
                <a:gd name="connsiteY9" fmla="*/ 79413 h 158540"/>
                <a:gd name="connsiteX10" fmla="*/ 135419 w 138264"/>
                <a:gd name="connsiteY10" fmla="*/ 74289 h 158540"/>
                <a:gd name="connsiteX11" fmla="*/ 11380 w 138264"/>
                <a:gd name="connsiteY11" fmla="*/ 143171 h 158540"/>
                <a:gd name="connsiteX12" fmla="*/ 11380 w 138264"/>
                <a:gd name="connsiteY12" fmla="*/ 16224 h 158540"/>
                <a:gd name="connsiteX13" fmla="*/ 121195 w 138264"/>
                <a:gd name="connsiteY13" fmla="*/ 79982 h 158540"/>
                <a:gd name="connsiteX14" fmla="*/ 11380 w 138264"/>
                <a:gd name="connsiteY14" fmla="*/ 143171 h 15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264" h="158540">
                  <a:moveTo>
                    <a:pt x="135419" y="74289"/>
                  </a:moveTo>
                  <a:lnTo>
                    <a:pt x="8535" y="854"/>
                  </a:lnTo>
                  <a:cubicBezTo>
                    <a:pt x="6828" y="-285"/>
                    <a:pt x="4552" y="-285"/>
                    <a:pt x="2845" y="854"/>
                  </a:cubicBezTo>
                  <a:cubicBezTo>
                    <a:pt x="1138" y="1992"/>
                    <a:pt x="0" y="3700"/>
                    <a:pt x="0" y="5977"/>
                  </a:cubicBezTo>
                  <a:lnTo>
                    <a:pt x="0" y="152848"/>
                  </a:lnTo>
                  <a:cubicBezTo>
                    <a:pt x="0" y="155126"/>
                    <a:pt x="1138" y="156833"/>
                    <a:pt x="2845" y="157972"/>
                  </a:cubicBezTo>
                  <a:cubicBezTo>
                    <a:pt x="3983" y="158541"/>
                    <a:pt x="4552" y="158541"/>
                    <a:pt x="5690" y="158541"/>
                  </a:cubicBezTo>
                  <a:cubicBezTo>
                    <a:pt x="6828" y="158541"/>
                    <a:pt x="7397" y="158541"/>
                    <a:pt x="8535" y="157972"/>
                  </a:cubicBezTo>
                  <a:lnTo>
                    <a:pt x="135419" y="84536"/>
                  </a:lnTo>
                  <a:cubicBezTo>
                    <a:pt x="137126" y="83398"/>
                    <a:pt x="138264" y="81690"/>
                    <a:pt x="138264" y="79413"/>
                  </a:cubicBezTo>
                  <a:cubicBezTo>
                    <a:pt x="138264" y="77136"/>
                    <a:pt x="137696" y="75428"/>
                    <a:pt x="135419" y="74289"/>
                  </a:cubicBezTo>
                  <a:close/>
                  <a:moveTo>
                    <a:pt x="11380" y="143171"/>
                  </a:moveTo>
                  <a:lnTo>
                    <a:pt x="11380" y="16224"/>
                  </a:lnTo>
                  <a:lnTo>
                    <a:pt x="121195" y="79982"/>
                  </a:lnTo>
                  <a:lnTo>
                    <a:pt x="11380" y="143171"/>
                  </a:lnTo>
                  <a:close/>
                </a:path>
              </a:pathLst>
            </a:custGeom>
            <a:grpFill/>
            <a:ln w="19050" cap="flat">
              <a:solidFill>
                <a:srgbClr val="1C2E46"/>
              </a:solidFill>
              <a:prstDash val="solid"/>
              <a:miter/>
            </a:ln>
          </p:spPr>
          <p:txBody>
            <a:bodyPr rtlCol="0" anchor="ctr"/>
            <a:lstStyle/>
            <a:p>
              <a:endParaRPr lang="en-BR"/>
            </a:p>
          </p:txBody>
        </p:sp>
        <p:sp>
          <p:nvSpPr>
            <p:cNvPr id="43" name="Freeform 42">
              <a:extLst>
                <a:ext uri="{FF2B5EF4-FFF2-40B4-BE49-F238E27FC236}">
                  <a16:creationId xmlns:a16="http://schemas.microsoft.com/office/drawing/2014/main" id="{EE4AAA32-4CE6-838B-F64E-0145EB5B77F1}"/>
                </a:ext>
              </a:extLst>
            </p:cNvPr>
            <p:cNvSpPr/>
            <p:nvPr/>
          </p:nvSpPr>
          <p:spPr>
            <a:xfrm>
              <a:off x="4375559" y="3742365"/>
              <a:ext cx="455191" cy="455414"/>
            </a:xfrm>
            <a:custGeom>
              <a:avLst/>
              <a:gdLst>
                <a:gd name="connsiteX0" fmla="*/ 449502 w 455191"/>
                <a:gd name="connsiteY0" fmla="*/ 0 h 455414"/>
                <a:gd name="connsiteX1" fmla="*/ 5690 w 455191"/>
                <a:gd name="connsiteY1" fmla="*/ 0 h 455414"/>
                <a:gd name="connsiteX2" fmla="*/ 0 w 455191"/>
                <a:gd name="connsiteY2" fmla="*/ 5693 h 455414"/>
                <a:gd name="connsiteX3" fmla="*/ 0 w 455191"/>
                <a:gd name="connsiteY3" fmla="*/ 449721 h 455414"/>
                <a:gd name="connsiteX4" fmla="*/ 5690 w 455191"/>
                <a:gd name="connsiteY4" fmla="*/ 455414 h 455414"/>
                <a:gd name="connsiteX5" fmla="*/ 449502 w 455191"/>
                <a:gd name="connsiteY5" fmla="*/ 455414 h 455414"/>
                <a:gd name="connsiteX6" fmla="*/ 455192 w 455191"/>
                <a:gd name="connsiteY6" fmla="*/ 449721 h 455414"/>
                <a:gd name="connsiteX7" fmla="*/ 455192 w 455191"/>
                <a:gd name="connsiteY7" fmla="*/ 5693 h 455414"/>
                <a:gd name="connsiteX8" fmla="*/ 449502 w 455191"/>
                <a:gd name="connsiteY8" fmla="*/ 0 h 455414"/>
                <a:gd name="connsiteX9" fmla="*/ 11380 w 455191"/>
                <a:gd name="connsiteY9" fmla="*/ 187858 h 455414"/>
                <a:gd name="connsiteX10" fmla="*/ 91607 w 455191"/>
                <a:gd name="connsiteY10" fmla="*/ 187858 h 455414"/>
                <a:gd name="connsiteX11" fmla="*/ 91607 w 455191"/>
                <a:gd name="connsiteY11" fmla="*/ 266417 h 455414"/>
                <a:gd name="connsiteX12" fmla="*/ 11380 w 455191"/>
                <a:gd name="connsiteY12" fmla="*/ 266417 h 455414"/>
                <a:gd name="connsiteX13" fmla="*/ 11380 w 455191"/>
                <a:gd name="connsiteY13" fmla="*/ 187858 h 455414"/>
                <a:gd name="connsiteX14" fmla="*/ 91607 w 455191"/>
                <a:gd name="connsiteY14" fmla="*/ 176473 h 455414"/>
                <a:gd name="connsiteX15" fmla="*/ 11380 w 455191"/>
                <a:gd name="connsiteY15" fmla="*/ 176473 h 455414"/>
                <a:gd name="connsiteX16" fmla="*/ 11380 w 455191"/>
                <a:gd name="connsiteY16" fmla="*/ 97914 h 455414"/>
                <a:gd name="connsiteX17" fmla="*/ 91607 w 455191"/>
                <a:gd name="connsiteY17" fmla="*/ 97914 h 455414"/>
                <a:gd name="connsiteX18" fmla="*/ 91607 w 455191"/>
                <a:gd name="connsiteY18" fmla="*/ 176473 h 455414"/>
                <a:gd name="connsiteX19" fmla="*/ 11380 w 455191"/>
                <a:gd name="connsiteY19" fmla="*/ 277803 h 455414"/>
                <a:gd name="connsiteX20" fmla="*/ 91607 w 455191"/>
                <a:gd name="connsiteY20" fmla="*/ 277803 h 455414"/>
                <a:gd name="connsiteX21" fmla="*/ 91607 w 455191"/>
                <a:gd name="connsiteY21" fmla="*/ 356362 h 455414"/>
                <a:gd name="connsiteX22" fmla="*/ 11380 w 455191"/>
                <a:gd name="connsiteY22" fmla="*/ 356362 h 455414"/>
                <a:gd name="connsiteX23" fmla="*/ 11380 w 455191"/>
                <a:gd name="connsiteY23" fmla="*/ 277803 h 455414"/>
                <a:gd name="connsiteX24" fmla="*/ 102987 w 455191"/>
                <a:gd name="connsiteY24" fmla="*/ 11385 h 455414"/>
                <a:gd name="connsiteX25" fmla="*/ 352205 w 455191"/>
                <a:gd name="connsiteY25" fmla="*/ 11385 h 455414"/>
                <a:gd name="connsiteX26" fmla="*/ 352205 w 455191"/>
                <a:gd name="connsiteY26" fmla="*/ 444029 h 455414"/>
                <a:gd name="connsiteX27" fmla="*/ 102987 w 455191"/>
                <a:gd name="connsiteY27" fmla="*/ 444029 h 455414"/>
                <a:gd name="connsiteX28" fmla="*/ 102987 w 455191"/>
                <a:gd name="connsiteY28" fmla="*/ 11385 h 455414"/>
                <a:gd name="connsiteX29" fmla="*/ 363585 w 455191"/>
                <a:gd name="connsiteY29" fmla="*/ 188428 h 455414"/>
                <a:gd name="connsiteX30" fmla="*/ 443812 w 455191"/>
                <a:gd name="connsiteY30" fmla="*/ 188428 h 455414"/>
                <a:gd name="connsiteX31" fmla="*/ 443812 w 455191"/>
                <a:gd name="connsiteY31" fmla="*/ 266986 h 455414"/>
                <a:gd name="connsiteX32" fmla="*/ 363585 w 455191"/>
                <a:gd name="connsiteY32" fmla="*/ 266986 h 455414"/>
                <a:gd name="connsiteX33" fmla="*/ 363585 w 455191"/>
                <a:gd name="connsiteY33" fmla="*/ 188428 h 455414"/>
                <a:gd name="connsiteX34" fmla="*/ 443812 w 455191"/>
                <a:gd name="connsiteY34" fmla="*/ 177042 h 455414"/>
                <a:gd name="connsiteX35" fmla="*/ 363585 w 455191"/>
                <a:gd name="connsiteY35" fmla="*/ 177042 h 455414"/>
                <a:gd name="connsiteX36" fmla="*/ 363585 w 455191"/>
                <a:gd name="connsiteY36" fmla="*/ 98483 h 455414"/>
                <a:gd name="connsiteX37" fmla="*/ 443812 w 455191"/>
                <a:gd name="connsiteY37" fmla="*/ 98483 h 455414"/>
                <a:gd name="connsiteX38" fmla="*/ 443812 w 455191"/>
                <a:gd name="connsiteY38" fmla="*/ 177042 h 455414"/>
                <a:gd name="connsiteX39" fmla="*/ 363585 w 455191"/>
                <a:gd name="connsiteY39" fmla="*/ 278372 h 455414"/>
                <a:gd name="connsiteX40" fmla="*/ 443812 w 455191"/>
                <a:gd name="connsiteY40" fmla="*/ 278372 h 455414"/>
                <a:gd name="connsiteX41" fmla="*/ 443812 w 455191"/>
                <a:gd name="connsiteY41" fmla="*/ 356931 h 455414"/>
                <a:gd name="connsiteX42" fmla="*/ 363585 w 455191"/>
                <a:gd name="connsiteY42" fmla="*/ 356931 h 455414"/>
                <a:gd name="connsiteX43" fmla="*/ 363585 w 455191"/>
                <a:gd name="connsiteY43" fmla="*/ 278372 h 455414"/>
                <a:gd name="connsiteX44" fmla="*/ 443812 w 455191"/>
                <a:gd name="connsiteY44" fmla="*/ 87098 h 455414"/>
                <a:gd name="connsiteX45" fmla="*/ 363585 w 455191"/>
                <a:gd name="connsiteY45" fmla="*/ 87098 h 455414"/>
                <a:gd name="connsiteX46" fmla="*/ 363585 w 455191"/>
                <a:gd name="connsiteY46" fmla="*/ 11385 h 455414"/>
                <a:gd name="connsiteX47" fmla="*/ 443812 w 455191"/>
                <a:gd name="connsiteY47" fmla="*/ 11385 h 455414"/>
                <a:gd name="connsiteX48" fmla="*/ 443812 w 455191"/>
                <a:gd name="connsiteY48" fmla="*/ 87098 h 455414"/>
                <a:gd name="connsiteX49" fmla="*/ 91607 w 455191"/>
                <a:gd name="connsiteY49" fmla="*/ 11385 h 455414"/>
                <a:gd name="connsiteX50" fmla="*/ 91607 w 455191"/>
                <a:gd name="connsiteY50" fmla="*/ 86529 h 455414"/>
                <a:gd name="connsiteX51" fmla="*/ 11380 w 455191"/>
                <a:gd name="connsiteY51" fmla="*/ 86529 h 455414"/>
                <a:gd name="connsiteX52" fmla="*/ 11380 w 455191"/>
                <a:gd name="connsiteY52" fmla="*/ 11385 h 455414"/>
                <a:gd name="connsiteX53" fmla="*/ 91607 w 455191"/>
                <a:gd name="connsiteY53" fmla="*/ 11385 h 455414"/>
                <a:gd name="connsiteX54" fmla="*/ 11380 w 455191"/>
                <a:gd name="connsiteY54" fmla="*/ 367747 h 455414"/>
                <a:gd name="connsiteX55" fmla="*/ 91607 w 455191"/>
                <a:gd name="connsiteY55" fmla="*/ 367747 h 455414"/>
                <a:gd name="connsiteX56" fmla="*/ 91607 w 455191"/>
                <a:gd name="connsiteY56" fmla="*/ 443459 h 455414"/>
                <a:gd name="connsiteX57" fmla="*/ 11380 w 455191"/>
                <a:gd name="connsiteY57" fmla="*/ 443459 h 455414"/>
                <a:gd name="connsiteX58" fmla="*/ 11380 w 455191"/>
                <a:gd name="connsiteY58" fmla="*/ 367747 h 455414"/>
                <a:gd name="connsiteX59" fmla="*/ 363585 w 455191"/>
                <a:gd name="connsiteY59" fmla="*/ 444029 h 455414"/>
                <a:gd name="connsiteX60" fmla="*/ 363585 w 455191"/>
                <a:gd name="connsiteY60" fmla="*/ 368316 h 455414"/>
                <a:gd name="connsiteX61" fmla="*/ 443812 w 455191"/>
                <a:gd name="connsiteY61" fmla="*/ 368316 h 455414"/>
                <a:gd name="connsiteX62" fmla="*/ 443812 w 455191"/>
                <a:gd name="connsiteY62" fmla="*/ 444029 h 455414"/>
                <a:gd name="connsiteX63" fmla="*/ 363585 w 455191"/>
                <a:gd name="connsiteY63" fmla="*/ 444029 h 45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55191" h="455414">
                  <a:moveTo>
                    <a:pt x="449502" y="0"/>
                  </a:moveTo>
                  <a:lnTo>
                    <a:pt x="5690" y="0"/>
                  </a:lnTo>
                  <a:cubicBezTo>
                    <a:pt x="2276" y="0"/>
                    <a:pt x="0" y="2277"/>
                    <a:pt x="0" y="5693"/>
                  </a:cubicBezTo>
                  <a:lnTo>
                    <a:pt x="0" y="449721"/>
                  </a:lnTo>
                  <a:cubicBezTo>
                    <a:pt x="0" y="453137"/>
                    <a:pt x="2276" y="455414"/>
                    <a:pt x="5690" y="455414"/>
                  </a:cubicBezTo>
                  <a:lnTo>
                    <a:pt x="449502" y="455414"/>
                  </a:lnTo>
                  <a:cubicBezTo>
                    <a:pt x="452916" y="455414"/>
                    <a:pt x="455192" y="453137"/>
                    <a:pt x="455192" y="449721"/>
                  </a:cubicBezTo>
                  <a:lnTo>
                    <a:pt x="455192" y="5693"/>
                  </a:lnTo>
                  <a:cubicBezTo>
                    <a:pt x="455192" y="2277"/>
                    <a:pt x="452916" y="0"/>
                    <a:pt x="449502" y="0"/>
                  </a:cubicBezTo>
                  <a:close/>
                  <a:moveTo>
                    <a:pt x="11380" y="187858"/>
                  </a:moveTo>
                  <a:lnTo>
                    <a:pt x="91607" y="187858"/>
                  </a:lnTo>
                  <a:lnTo>
                    <a:pt x="91607" y="266417"/>
                  </a:lnTo>
                  <a:lnTo>
                    <a:pt x="11380" y="266417"/>
                  </a:lnTo>
                  <a:lnTo>
                    <a:pt x="11380" y="187858"/>
                  </a:lnTo>
                  <a:close/>
                  <a:moveTo>
                    <a:pt x="91607" y="176473"/>
                  </a:moveTo>
                  <a:lnTo>
                    <a:pt x="11380" y="176473"/>
                  </a:lnTo>
                  <a:lnTo>
                    <a:pt x="11380" y="97914"/>
                  </a:lnTo>
                  <a:lnTo>
                    <a:pt x="91607" y="97914"/>
                  </a:lnTo>
                  <a:lnTo>
                    <a:pt x="91607" y="176473"/>
                  </a:lnTo>
                  <a:close/>
                  <a:moveTo>
                    <a:pt x="11380" y="277803"/>
                  </a:moveTo>
                  <a:lnTo>
                    <a:pt x="91607" y="277803"/>
                  </a:lnTo>
                  <a:lnTo>
                    <a:pt x="91607" y="356362"/>
                  </a:lnTo>
                  <a:lnTo>
                    <a:pt x="11380" y="356362"/>
                  </a:lnTo>
                  <a:lnTo>
                    <a:pt x="11380" y="277803"/>
                  </a:lnTo>
                  <a:close/>
                  <a:moveTo>
                    <a:pt x="102987" y="11385"/>
                  </a:moveTo>
                  <a:lnTo>
                    <a:pt x="352205" y="11385"/>
                  </a:lnTo>
                  <a:lnTo>
                    <a:pt x="352205" y="444029"/>
                  </a:lnTo>
                  <a:lnTo>
                    <a:pt x="102987" y="444029"/>
                  </a:lnTo>
                  <a:lnTo>
                    <a:pt x="102987" y="11385"/>
                  </a:lnTo>
                  <a:close/>
                  <a:moveTo>
                    <a:pt x="363585" y="188428"/>
                  </a:moveTo>
                  <a:lnTo>
                    <a:pt x="443812" y="188428"/>
                  </a:lnTo>
                  <a:lnTo>
                    <a:pt x="443812" y="266986"/>
                  </a:lnTo>
                  <a:lnTo>
                    <a:pt x="363585" y="266986"/>
                  </a:lnTo>
                  <a:lnTo>
                    <a:pt x="363585" y="188428"/>
                  </a:lnTo>
                  <a:close/>
                  <a:moveTo>
                    <a:pt x="443812" y="177042"/>
                  </a:moveTo>
                  <a:lnTo>
                    <a:pt x="363585" y="177042"/>
                  </a:lnTo>
                  <a:lnTo>
                    <a:pt x="363585" y="98483"/>
                  </a:lnTo>
                  <a:lnTo>
                    <a:pt x="443812" y="98483"/>
                  </a:lnTo>
                  <a:lnTo>
                    <a:pt x="443812" y="177042"/>
                  </a:lnTo>
                  <a:close/>
                  <a:moveTo>
                    <a:pt x="363585" y="278372"/>
                  </a:moveTo>
                  <a:lnTo>
                    <a:pt x="443812" y="278372"/>
                  </a:lnTo>
                  <a:lnTo>
                    <a:pt x="443812" y="356931"/>
                  </a:lnTo>
                  <a:lnTo>
                    <a:pt x="363585" y="356931"/>
                  </a:lnTo>
                  <a:lnTo>
                    <a:pt x="363585" y="278372"/>
                  </a:lnTo>
                  <a:close/>
                  <a:moveTo>
                    <a:pt x="443812" y="87098"/>
                  </a:moveTo>
                  <a:lnTo>
                    <a:pt x="363585" y="87098"/>
                  </a:lnTo>
                  <a:lnTo>
                    <a:pt x="363585" y="11385"/>
                  </a:lnTo>
                  <a:lnTo>
                    <a:pt x="443812" y="11385"/>
                  </a:lnTo>
                  <a:lnTo>
                    <a:pt x="443812" y="87098"/>
                  </a:lnTo>
                  <a:close/>
                  <a:moveTo>
                    <a:pt x="91607" y="11385"/>
                  </a:moveTo>
                  <a:lnTo>
                    <a:pt x="91607" y="86529"/>
                  </a:lnTo>
                  <a:lnTo>
                    <a:pt x="11380" y="86529"/>
                  </a:lnTo>
                  <a:lnTo>
                    <a:pt x="11380" y="11385"/>
                  </a:lnTo>
                  <a:lnTo>
                    <a:pt x="91607" y="11385"/>
                  </a:lnTo>
                  <a:close/>
                  <a:moveTo>
                    <a:pt x="11380" y="367747"/>
                  </a:moveTo>
                  <a:lnTo>
                    <a:pt x="91607" y="367747"/>
                  </a:lnTo>
                  <a:lnTo>
                    <a:pt x="91607" y="443459"/>
                  </a:lnTo>
                  <a:lnTo>
                    <a:pt x="11380" y="443459"/>
                  </a:lnTo>
                  <a:lnTo>
                    <a:pt x="11380" y="367747"/>
                  </a:lnTo>
                  <a:close/>
                  <a:moveTo>
                    <a:pt x="363585" y="444029"/>
                  </a:moveTo>
                  <a:lnTo>
                    <a:pt x="363585" y="368316"/>
                  </a:lnTo>
                  <a:lnTo>
                    <a:pt x="443812" y="368316"/>
                  </a:lnTo>
                  <a:lnTo>
                    <a:pt x="443812" y="444029"/>
                  </a:lnTo>
                  <a:lnTo>
                    <a:pt x="363585" y="444029"/>
                  </a:lnTo>
                  <a:close/>
                </a:path>
              </a:pathLst>
            </a:custGeom>
            <a:grpFill/>
            <a:ln w="19050" cap="flat">
              <a:solidFill>
                <a:srgbClr val="1C2E46"/>
              </a:solidFill>
              <a:prstDash val="solid"/>
              <a:miter/>
            </a:ln>
          </p:spPr>
          <p:txBody>
            <a:bodyPr rtlCol="0" anchor="ctr"/>
            <a:lstStyle/>
            <a:p>
              <a:endParaRPr lang="en-BR"/>
            </a:p>
          </p:txBody>
        </p:sp>
      </p:grpSp>
      <p:sp>
        <p:nvSpPr>
          <p:cNvPr id="44" name="Freeform 43">
            <a:extLst>
              <a:ext uri="{FF2B5EF4-FFF2-40B4-BE49-F238E27FC236}">
                <a16:creationId xmlns:a16="http://schemas.microsoft.com/office/drawing/2014/main" id="{CE1D59B8-9505-9975-AA84-F6F177A0A05F}"/>
              </a:ext>
            </a:extLst>
          </p:cNvPr>
          <p:cNvSpPr/>
          <p:nvPr/>
        </p:nvSpPr>
        <p:spPr>
          <a:xfrm>
            <a:off x="4727914" y="3249460"/>
            <a:ext cx="455191" cy="455477"/>
          </a:xfrm>
          <a:custGeom>
            <a:avLst/>
            <a:gdLst>
              <a:gd name="connsiteX0" fmla="*/ 310099 w 455191"/>
              <a:gd name="connsiteY0" fmla="*/ 63 h 455477"/>
              <a:gd name="connsiteX1" fmla="*/ 172973 w 455191"/>
              <a:gd name="connsiteY1" fmla="*/ 144088 h 455477"/>
              <a:gd name="connsiteX2" fmla="*/ 117781 w 455191"/>
              <a:gd name="connsiteY2" fmla="*/ 199307 h 455477"/>
              <a:gd name="connsiteX3" fmla="*/ 0 w 455191"/>
              <a:gd name="connsiteY3" fmla="*/ 317145 h 455477"/>
              <a:gd name="connsiteX4" fmla="*/ 0 w 455191"/>
              <a:gd name="connsiteY4" fmla="*/ 449785 h 455477"/>
              <a:gd name="connsiteX5" fmla="*/ 5690 w 455191"/>
              <a:gd name="connsiteY5" fmla="*/ 455477 h 455477"/>
              <a:gd name="connsiteX6" fmla="*/ 449502 w 455191"/>
              <a:gd name="connsiteY6" fmla="*/ 455477 h 455477"/>
              <a:gd name="connsiteX7" fmla="*/ 455192 w 455191"/>
              <a:gd name="connsiteY7" fmla="*/ 449785 h 455477"/>
              <a:gd name="connsiteX8" fmla="*/ 455192 w 455191"/>
              <a:gd name="connsiteY8" fmla="*/ 141242 h 455477"/>
              <a:gd name="connsiteX9" fmla="*/ 412518 w 455191"/>
              <a:gd name="connsiteY9" fmla="*/ 39912 h 455477"/>
              <a:gd name="connsiteX10" fmla="*/ 310099 w 455191"/>
              <a:gd name="connsiteY10" fmla="*/ 63 h 455477"/>
              <a:gd name="connsiteX11" fmla="*/ 11380 w 455191"/>
              <a:gd name="connsiteY11" fmla="*/ 444092 h 455477"/>
              <a:gd name="connsiteX12" fmla="*/ 11380 w 455191"/>
              <a:gd name="connsiteY12" fmla="*/ 364395 h 455477"/>
              <a:gd name="connsiteX13" fmla="*/ 55761 w 455191"/>
              <a:gd name="connsiteY13" fmla="*/ 364395 h 455477"/>
              <a:gd name="connsiteX14" fmla="*/ 55761 w 455191"/>
              <a:gd name="connsiteY14" fmla="*/ 408228 h 455477"/>
              <a:gd name="connsiteX15" fmla="*/ 61451 w 455191"/>
              <a:gd name="connsiteY15" fmla="*/ 413921 h 455477"/>
              <a:gd name="connsiteX16" fmla="*/ 67141 w 455191"/>
              <a:gd name="connsiteY16" fmla="*/ 408228 h 455477"/>
              <a:gd name="connsiteX17" fmla="*/ 67141 w 455191"/>
              <a:gd name="connsiteY17" fmla="*/ 364395 h 455477"/>
              <a:gd name="connsiteX18" fmla="*/ 111522 w 455191"/>
              <a:gd name="connsiteY18" fmla="*/ 364395 h 455477"/>
              <a:gd name="connsiteX19" fmla="*/ 111522 w 455191"/>
              <a:gd name="connsiteY19" fmla="*/ 408228 h 455477"/>
              <a:gd name="connsiteX20" fmla="*/ 117212 w 455191"/>
              <a:gd name="connsiteY20" fmla="*/ 413921 h 455477"/>
              <a:gd name="connsiteX21" fmla="*/ 122902 w 455191"/>
              <a:gd name="connsiteY21" fmla="*/ 408228 h 455477"/>
              <a:gd name="connsiteX22" fmla="*/ 122902 w 455191"/>
              <a:gd name="connsiteY22" fmla="*/ 364395 h 455477"/>
              <a:gd name="connsiteX23" fmla="*/ 167283 w 455191"/>
              <a:gd name="connsiteY23" fmla="*/ 364395 h 455477"/>
              <a:gd name="connsiteX24" fmla="*/ 167283 w 455191"/>
              <a:gd name="connsiteY24" fmla="*/ 408228 h 455477"/>
              <a:gd name="connsiteX25" fmla="*/ 172973 w 455191"/>
              <a:gd name="connsiteY25" fmla="*/ 413921 h 455477"/>
              <a:gd name="connsiteX26" fmla="*/ 178663 w 455191"/>
              <a:gd name="connsiteY26" fmla="*/ 408228 h 455477"/>
              <a:gd name="connsiteX27" fmla="*/ 178663 w 455191"/>
              <a:gd name="connsiteY27" fmla="*/ 364395 h 455477"/>
              <a:gd name="connsiteX28" fmla="*/ 223044 w 455191"/>
              <a:gd name="connsiteY28" fmla="*/ 364395 h 455477"/>
              <a:gd name="connsiteX29" fmla="*/ 223044 w 455191"/>
              <a:gd name="connsiteY29" fmla="*/ 408228 h 455477"/>
              <a:gd name="connsiteX30" fmla="*/ 228734 w 455191"/>
              <a:gd name="connsiteY30" fmla="*/ 413921 h 455477"/>
              <a:gd name="connsiteX31" fmla="*/ 234424 w 455191"/>
              <a:gd name="connsiteY31" fmla="*/ 408228 h 455477"/>
              <a:gd name="connsiteX32" fmla="*/ 234424 w 455191"/>
              <a:gd name="connsiteY32" fmla="*/ 364395 h 455477"/>
              <a:gd name="connsiteX33" fmla="*/ 278805 w 455191"/>
              <a:gd name="connsiteY33" fmla="*/ 364395 h 455477"/>
              <a:gd name="connsiteX34" fmla="*/ 278805 w 455191"/>
              <a:gd name="connsiteY34" fmla="*/ 408228 h 455477"/>
              <a:gd name="connsiteX35" fmla="*/ 284495 w 455191"/>
              <a:gd name="connsiteY35" fmla="*/ 413921 h 455477"/>
              <a:gd name="connsiteX36" fmla="*/ 290185 w 455191"/>
              <a:gd name="connsiteY36" fmla="*/ 408228 h 455477"/>
              <a:gd name="connsiteX37" fmla="*/ 290185 w 455191"/>
              <a:gd name="connsiteY37" fmla="*/ 364395 h 455477"/>
              <a:gd name="connsiteX38" fmla="*/ 334566 w 455191"/>
              <a:gd name="connsiteY38" fmla="*/ 364395 h 455477"/>
              <a:gd name="connsiteX39" fmla="*/ 334566 w 455191"/>
              <a:gd name="connsiteY39" fmla="*/ 408228 h 455477"/>
              <a:gd name="connsiteX40" fmla="*/ 340256 w 455191"/>
              <a:gd name="connsiteY40" fmla="*/ 413921 h 455477"/>
              <a:gd name="connsiteX41" fmla="*/ 345946 w 455191"/>
              <a:gd name="connsiteY41" fmla="*/ 408228 h 455477"/>
              <a:gd name="connsiteX42" fmla="*/ 345946 w 455191"/>
              <a:gd name="connsiteY42" fmla="*/ 364395 h 455477"/>
              <a:gd name="connsiteX43" fmla="*/ 390327 w 455191"/>
              <a:gd name="connsiteY43" fmla="*/ 364395 h 455477"/>
              <a:gd name="connsiteX44" fmla="*/ 390327 w 455191"/>
              <a:gd name="connsiteY44" fmla="*/ 408228 h 455477"/>
              <a:gd name="connsiteX45" fmla="*/ 396017 w 455191"/>
              <a:gd name="connsiteY45" fmla="*/ 413921 h 455477"/>
              <a:gd name="connsiteX46" fmla="*/ 401707 w 455191"/>
              <a:gd name="connsiteY46" fmla="*/ 408228 h 455477"/>
              <a:gd name="connsiteX47" fmla="*/ 401707 w 455191"/>
              <a:gd name="connsiteY47" fmla="*/ 364395 h 455477"/>
              <a:gd name="connsiteX48" fmla="*/ 445519 w 455191"/>
              <a:gd name="connsiteY48" fmla="*/ 364395 h 455477"/>
              <a:gd name="connsiteX49" fmla="*/ 445519 w 455191"/>
              <a:gd name="connsiteY49" fmla="*/ 444092 h 455477"/>
              <a:gd name="connsiteX50" fmla="*/ 11380 w 455191"/>
              <a:gd name="connsiteY50" fmla="*/ 444092 h 455477"/>
              <a:gd name="connsiteX51" fmla="*/ 443812 w 455191"/>
              <a:gd name="connsiteY51" fmla="*/ 353009 h 455477"/>
              <a:gd name="connsiteX52" fmla="*/ 11380 w 455191"/>
              <a:gd name="connsiteY52" fmla="*/ 353009 h 455477"/>
              <a:gd name="connsiteX53" fmla="*/ 11380 w 455191"/>
              <a:gd name="connsiteY53" fmla="*/ 317715 h 455477"/>
              <a:gd name="connsiteX54" fmla="*/ 117781 w 455191"/>
              <a:gd name="connsiteY54" fmla="*/ 211262 h 455477"/>
              <a:gd name="connsiteX55" fmla="*/ 184353 w 455191"/>
              <a:gd name="connsiteY55" fmla="*/ 144657 h 455477"/>
              <a:gd name="connsiteX56" fmla="*/ 310668 w 455191"/>
              <a:gd name="connsiteY56" fmla="*/ 12018 h 455477"/>
              <a:gd name="connsiteX57" fmla="*/ 404552 w 455191"/>
              <a:gd name="connsiteY57" fmla="*/ 49020 h 455477"/>
              <a:gd name="connsiteX58" fmla="*/ 443812 w 455191"/>
              <a:gd name="connsiteY58" fmla="*/ 141811 h 455477"/>
              <a:gd name="connsiteX59" fmla="*/ 443812 w 455191"/>
              <a:gd name="connsiteY59" fmla="*/ 353009 h 45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5191" h="455477">
                <a:moveTo>
                  <a:pt x="310099" y="63"/>
                </a:moveTo>
                <a:cubicBezTo>
                  <a:pt x="235562" y="1771"/>
                  <a:pt x="172973" y="67806"/>
                  <a:pt x="172973" y="144088"/>
                </a:cubicBezTo>
                <a:cubicBezTo>
                  <a:pt x="172973" y="174259"/>
                  <a:pt x="148506" y="199307"/>
                  <a:pt x="117781" y="199307"/>
                </a:cubicBezTo>
                <a:cubicBezTo>
                  <a:pt x="52916" y="199307"/>
                  <a:pt x="0" y="252249"/>
                  <a:pt x="0" y="317145"/>
                </a:cubicBezTo>
                <a:lnTo>
                  <a:pt x="0" y="449785"/>
                </a:lnTo>
                <a:cubicBezTo>
                  <a:pt x="0" y="453200"/>
                  <a:pt x="2276" y="455477"/>
                  <a:pt x="5690" y="455477"/>
                </a:cubicBezTo>
                <a:lnTo>
                  <a:pt x="449502" y="455477"/>
                </a:lnTo>
                <a:cubicBezTo>
                  <a:pt x="452916" y="455477"/>
                  <a:pt x="455192" y="453200"/>
                  <a:pt x="455192" y="449785"/>
                </a:cubicBezTo>
                <a:lnTo>
                  <a:pt x="455192" y="141242"/>
                </a:lnTo>
                <a:cubicBezTo>
                  <a:pt x="455192" y="103101"/>
                  <a:pt x="439829" y="67237"/>
                  <a:pt x="412518" y="39912"/>
                </a:cubicBezTo>
                <a:cubicBezTo>
                  <a:pt x="384637" y="13156"/>
                  <a:pt x="348222" y="-1075"/>
                  <a:pt x="310099" y="63"/>
                </a:cubicBezTo>
                <a:close/>
                <a:moveTo>
                  <a:pt x="11380" y="444092"/>
                </a:moveTo>
                <a:lnTo>
                  <a:pt x="11380" y="364395"/>
                </a:lnTo>
                <a:lnTo>
                  <a:pt x="55761" y="364395"/>
                </a:lnTo>
                <a:lnTo>
                  <a:pt x="55761" y="408228"/>
                </a:lnTo>
                <a:cubicBezTo>
                  <a:pt x="55761" y="411644"/>
                  <a:pt x="58037" y="413921"/>
                  <a:pt x="61451" y="413921"/>
                </a:cubicBezTo>
                <a:cubicBezTo>
                  <a:pt x="64865" y="413921"/>
                  <a:pt x="67141" y="411644"/>
                  <a:pt x="67141" y="408228"/>
                </a:cubicBezTo>
                <a:lnTo>
                  <a:pt x="67141" y="364395"/>
                </a:lnTo>
                <a:lnTo>
                  <a:pt x="111522" y="364395"/>
                </a:lnTo>
                <a:lnTo>
                  <a:pt x="111522" y="408228"/>
                </a:lnTo>
                <a:cubicBezTo>
                  <a:pt x="111522" y="411644"/>
                  <a:pt x="113798" y="413921"/>
                  <a:pt x="117212" y="413921"/>
                </a:cubicBezTo>
                <a:cubicBezTo>
                  <a:pt x="120626" y="413921"/>
                  <a:pt x="122902" y="411644"/>
                  <a:pt x="122902" y="408228"/>
                </a:cubicBezTo>
                <a:lnTo>
                  <a:pt x="122902" y="364395"/>
                </a:lnTo>
                <a:lnTo>
                  <a:pt x="167283" y="364395"/>
                </a:lnTo>
                <a:lnTo>
                  <a:pt x="167283" y="408228"/>
                </a:lnTo>
                <a:cubicBezTo>
                  <a:pt x="167283" y="411644"/>
                  <a:pt x="169559" y="413921"/>
                  <a:pt x="172973" y="413921"/>
                </a:cubicBezTo>
                <a:cubicBezTo>
                  <a:pt x="176387" y="413921"/>
                  <a:pt x="178663" y="411644"/>
                  <a:pt x="178663" y="408228"/>
                </a:cubicBezTo>
                <a:lnTo>
                  <a:pt x="178663" y="364395"/>
                </a:lnTo>
                <a:lnTo>
                  <a:pt x="223044" y="364395"/>
                </a:lnTo>
                <a:lnTo>
                  <a:pt x="223044" y="408228"/>
                </a:lnTo>
                <a:cubicBezTo>
                  <a:pt x="223044" y="411644"/>
                  <a:pt x="225320" y="413921"/>
                  <a:pt x="228734" y="413921"/>
                </a:cubicBezTo>
                <a:cubicBezTo>
                  <a:pt x="232148" y="413921"/>
                  <a:pt x="234424" y="411644"/>
                  <a:pt x="234424" y="408228"/>
                </a:cubicBezTo>
                <a:lnTo>
                  <a:pt x="234424" y="364395"/>
                </a:lnTo>
                <a:lnTo>
                  <a:pt x="278805" y="364395"/>
                </a:lnTo>
                <a:lnTo>
                  <a:pt x="278805" y="408228"/>
                </a:lnTo>
                <a:cubicBezTo>
                  <a:pt x="278805" y="411644"/>
                  <a:pt x="281081" y="413921"/>
                  <a:pt x="284495" y="413921"/>
                </a:cubicBezTo>
                <a:cubicBezTo>
                  <a:pt x="287909" y="413921"/>
                  <a:pt x="290185" y="411644"/>
                  <a:pt x="290185" y="408228"/>
                </a:cubicBezTo>
                <a:lnTo>
                  <a:pt x="290185" y="364395"/>
                </a:lnTo>
                <a:lnTo>
                  <a:pt x="334566" y="364395"/>
                </a:lnTo>
                <a:lnTo>
                  <a:pt x="334566" y="408228"/>
                </a:lnTo>
                <a:cubicBezTo>
                  <a:pt x="334566" y="411644"/>
                  <a:pt x="336842" y="413921"/>
                  <a:pt x="340256" y="413921"/>
                </a:cubicBezTo>
                <a:cubicBezTo>
                  <a:pt x="343670" y="413921"/>
                  <a:pt x="345946" y="411644"/>
                  <a:pt x="345946" y="408228"/>
                </a:cubicBezTo>
                <a:lnTo>
                  <a:pt x="345946" y="364395"/>
                </a:lnTo>
                <a:lnTo>
                  <a:pt x="390327" y="364395"/>
                </a:lnTo>
                <a:lnTo>
                  <a:pt x="390327" y="408228"/>
                </a:lnTo>
                <a:cubicBezTo>
                  <a:pt x="390327" y="411644"/>
                  <a:pt x="392603" y="413921"/>
                  <a:pt x="396017" y="413921"/>
                </a:cubicBezTo>
                <a:cubicBezTo>
                  <a:pt x="399431" y="413921"/>
                  <a:pt x="401707" y="411644"/>
                  <a:pt x="401707" y="408228"/>
                </a:cubicBezTo>
                <a:lnTo>
                  <a:pt x="401707" y="364395"/>
                </a:lnTo>
                <a:lnTo>
                  <a:pt x="445519" y="364395"/>
                </a:lnTo>
                <a:lnTo>
                  <a:pt x="445519" y="444092"/>
                </a:lnTo>
                <a:lnTo>
                  <a:pt x="11380" y="444092"/>
                </a:lnTo>
                <a:close/>
                <a:moveTo>
                  <a:pt x="443812" y="353009"/>
                </a:moveTo>
                <a:lnTo>
                  <a:pt x="11380" y="353009"/>
                </a:lnTo>
                <a:lnTo>
                  <a:pt x="11380" y="317715"/>
                </a:lnTo>
                <a:cubicBezTo>
                  <a:pt x="11380" y="259080"/>
                  <a:pt x="59175" y="211262"/>
                  <a:pt x="117781" y="211262"/>
                </a:cubicBezTo>
                <a:cubicBezTo>
                  <a:pt x="154196" y="211262"/>
                  <a:pt x="184353" y="181660"/>
                  <a:pt x="184353" y="144657"/>
                </a:cubicBezTo>
                <a:cubicBezTo>
                  <a:pt x="184353" y="74637"/>
                  <a:pt x="242390" y="13726"/>
                  <a:pt x="310668" y="12018"/>
                </a:cubicBezTo>
                <a:cubicBezTo>
                  <a:pt x="345946" y="10879"/>
                  <a:pt x="379516" y="23973"/>
                  <a:pt x="404552" y="49020"/>
                </a:cubicBezTo>
                <a:cubicBezTo>
                  <a:pt x="429587" y="73499"/>
                  <a:pt x="443812" y="106516"/>
                  <a:pt x="443812" y="141811"/>
                </a:cubicBezTo>
                <a:lnTo>
                  <a:pt x="443812" y="353009"/>
                </a:lnTo>
                <a:close/>
              </a:path>
            </a:pathLst>
          </a:custGeom>
          <a:solidFill>
            <a:srgbClr val="1C2E46"/>
          </a:solidFill>
          <a:ln w="25400" cap="flat">
            <a:solidFill>
              <a:srgbClr val="1C2E46"/>
            </a:solidFill>
            <a:prstDash val="solid"/>
            <a:miter/>
          </a:ln>
        </p:spPr>
        <p:txBody>
          <a:bodyPr rtlCol="0" anchor="ctr"/>
          <a:lstStyle/>
          <a:p>
            <a:endParaRPr lang="en-BR"/>
          </a:p>
        </p:txBody>
      </p:sp>
      <p:sp>
        <p:nvSpPr>
          <p:cNvPr id="45" name="Freeform 44">
            <a:extLst>
              <a:ext uri="{FF2B5EF4-FFF2-40B4-BE49-F238E27FC236}">
                <a16:creationId xmlns:a16="http://schemas.microsoft.com/office/drawing/2014/main" id="{E626A6E8-6A5F-849B-AFD1-DBD2076072AA}"/>
              </a:ext>
            </a:extLst>
          </p:cNvPr>
          <p:cNvSpPr/>
          <p:nvPr/>
        </p:nvSpPr>
        <p:spPr>
          <a:xfrm>
            <a:off x="10642278" y="3341033"/>
            <a:ext cx="512090" cy="351807"/>
          </a:xfrm>
          <a:custGeom>
            <a:avLst/>
            <a:gdLst>
              <a:gd name="connsiteX0" fmla="*/ 480796 w 512090"/>
              <a:gd name="connsiteY0" fmla="*/ 328467 h 351807"/>
              <a:gd name="connsiteX1" fmla="*/ 30726 w 512090"/>
              <a:gd name="connsiteY1" fmla="*/ 328467 h 351807"/>
              <a:gd name="connsiteX2" fmla="*/ 23898 w 512090"/>
              <a:gd name="connsiteY2" fmla="*/ 321636 h 351807"/>
              <a:gd name="connsiteX3" fmla="*/ 23898 w 512090"/>
              <a:gd name="connsiteY3" fmla="*/ 39280 h 351807"/>
              <a:gd name="connsiteX4" fmla="*/ 248649 w 512090"/>
              <a:gd name="connsiteY4" fmla="*/ 221445 h 351807"/>
              <a:gd name="connsiteX5" fmla="*/ 264011 w 512090"/>
              <a:gd name="connsiteY5" fmla="*/ 221445 h 351807"/>
              <a:gd name="connsiteX6" fmla="*/ 488762 w 512090"/>
              <a:gd name="connsiteY6" fmla="*/ 39280 h 351807"/>
              <a:gd name="connsiteX7" fmla="*/ 488762 w 512090"/>
              <a:gd name="connsiteY7" fmla="*/ 321636 h 351807"/>
              <a:gd name="connsiteX8" fmla="*/ 480796 w 512090"/>
              <a:gd name="connsiteY8" fmla="*/ 328467 h 351807"/>
              <a:gd name="connsiteX9" fmla="*/ 480796 w 512090"/>
              <a:gd name="connsiteY9" fmla="*/ 328467 h 351807"/>
              <a:gd name="connsiteX10" fmla="*/ 467710 w 512090"/>
              <a:gd name="connsiteY10" fmla="*/ 23909 h 351807"/>
              <a:gd name="connsiteX11" fmla="*/ 43243 w 512090"/>
              <a:gd name="connsiteY11" fmla="*/ 23909 h 351807"/>
              <a:gd name="connsiteX12" fmla="*/ 255477 w 512090"/>
              <a:gd name="connsiteY12" fmla="*/ 195828 h 351807"/>
              <a:gd name="connsiteX13" fmla="*/ 467710 w 512090"/>
              <a:gd name="connsiteY13" fmla="*/ 23909 h 351807"/>
              <a:gd name="connsiteX14" fmla="*/ 480796 w 512090"/>
              <a:gd name="connsiteY14" fmla="*/ 0 h 351807"/>
              <a:gd name="connsiteX15" fmla="*/ 30726 w 512090"/>
              <a:gd name="connsiteY15" fmla="*/ 0 h 351807"/>
              <a:gd name="connsiteX16" fmla="*/ 0 w 512090"/>
              <a:gd name="connsiteY16" fmla="*/ 30741 h 351807"/>
              <a:gd name="connsiteX17" fmla="*/ 0 w 512090"/>
              <a:gd name="connsiteY17" fmla="*/ 321067 h 351807"/>
              <a:gd name="connsiteX18" fmla="*/ 30726 w 512090"/>
              <a:gd name="connsiteY18" fmla="*/ 351808 h 351807"/>
              <a:gd name="connsiteX19" fmla="*/ 480796 w 512090"/>
              <a:gd name="connsiteY19" fmla="*/ 351808 h 351807"/>
              <a:gd name="connsiteX20" fmla="*/ 512091 w 512090"/>
              <a:gd name="connsiteY20" fmla="*/ 321067 h 351807"/>
              <a:gd name="connsiteX21" fmla="*/ 512091 w 512090"/>
              <a:gd name="connsiteY21" fmla="*/ 30741 h 351807"/>
              <a:gd name="connsiteX22" fmla="*/ 480796 w 512090"/>
              <a:gd name="connsiteY22" fmla="*/ 0 h 3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090" h="351807">
                <a:moveTo>
                  <a:pt x="480796" y="328467"/>
                </a:moveTo>
                <a:lnTo>
                  <a:pt x="30726" y="328467"/>
                </a:lnTo>
                <a:cubicBezTo>
                  <a:pt x="26743" y="328467"/>
                  <a:pt x="23898" y="325621"/>
                  <a:pt x="23898" y="321636"/>
                </a:cubicBezTo>
                <a:lnTo>
                  <a:pt x="23898" y="39280"/>
                </a:lnTo>
                <a:lnTo>
                  <a:pt x="248649" y="221445"/>
                </a:lnTo>
                <a:cubicBezTo>
                  <a:pt x="253200" y="224861"/>
                  <a:pt x="259459" y="224861"/>
                  <a:pt x="264011" y="221445"/>
                </a:cubicBezTo>
                <a:lnTo>
                  <a:pt x="488762" y="39280"/>
                </a:lnTo>
                <a:lnTo>
                  <a:pt x="488762" y="321636"/>
                </a:lnTo>
                <a:cubicBezTo>
                  <a:pt x="487624" y="325052"/>
                  <a:pt x="484779" y="328467"/>
                  <a:pt x="480796" y="328467"/>
                </a:cubicBezTo>
                <a:lnTo>
                  <a:pt x="480796" y="328467"/>
                </a:lnTo>
                <a:close/>
                <a:moveTo>
                  <a:pt x="467710" y="23909"/>
                </a:moveTo>
                <a:lnTo>
                  <a:pt x="43243" y="23909"/>
                </a:lnTo>
                <a:lnTo>
                  <a:pt x="255477" y="195828"/>
                </a:lnTo>
                <a:lnTo>
                  <a:pt x="467710" y="23909"/>
                </a:lnTo>
                <a:close/>
                <a:moveTo>
                  <a:pt x="480796" y="0"/>
                </a:moveTo>
                <a:lnTo>
                  <a:pt x="30726" y="0"/>
                </a:lnTo>
                <a:cubicBezTo>
                  <a:pt x="13656" y="0"/>
                  <a:pt x="0" y="13663"/>
                  <a:pt x="0" y="30741"/>
                </a:cubicBezTo>
                <a:lnTo>
                  <a:pt x="0" y="321067"/>
                </a:lnTo>
                <a:cubicBezTo>
                  <a:pt x="0" y="338145"/>
                  <a:pt x="13656" y="351808"/>
                  <a:pt x="30726" y="351808"/>
                </a:cubicBezTo>
                <a:lnTo>
                  <a:pt x="480796" y="351808"/>
                </a:lnTo>
                <a:cubicBezTo>
                  <a:pt x="497866" y="351808"/>
                  <a:pt x="511522" y="338145"/>
                  <a:pt x="512091" y="321067"/>
                </a:cubicBezTo>
                <a:lnTo>
                  <a:pt x="512091" y="30741"/>
                </a:lnTo>
                <a:cubicBezTo>
                  <a:pt x="511522" y="14232"/>
                  <a:pt x="497866" y="0"/>
                  <a:pt x="480796" y="0"/>
                </a:cubicBezTo>
                <a:close/>
              </a:path>
            </a:pathLst>
          </a:custGeom>
          <a:solidFill>
            <a:srgbClr val="1C2E46"/>
          </a:solidFill>
          <a:ln w="15875" cap="flat">
            <a:solidFill>
              <a:srgbClr val="000000"/>
            </a:solidFill>
            <a:prstDash val="solid"/>
            <a:miter/>
          </a:ln>
        </p:spPr>
        <p:txBody>
          <a:bodyPr rtlCol="0" anchor="ctr"/>
          <a:lstStyle/>
          <a:p>
            <a:endParaRPr lang="en-B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13"/>
        <p:cNvGrpSpPr/>
        <p:nvPr/>
      </p:nvGrpSpPr>
      <p:grpSpPr>
        <a:xfrm>
          <a:off x="0" y="0"/>
          <a:ext cx="0" cy="0"/>
          <a:chOff x="0" y="0"/>
          <a:chExt cx="0" cy="0"/>
        </a:xfrm>
      </p:grpSpPr>
      <p:sp>
        <p:nvSpPr>
          <p:cNvPr id="514" name="Google Shape;514;p38"/>
          <p:cNvSpPr/>
          <p:nvPr/>
        </p:nvSpPr>
        <p:spPr>
          <a:xfrm>
            <a:off x="7006247" y="3039078"/>
            <a:ext cx="1703636" cy="700783"/>
          </a:xfrm>
          <a:custGeom>
            <a:avLst/>
            <a:gdLst/>
            <a:ahLst/>
            <a:cxnLst/>
            <a:rect l="l" t="t" r="r" b="b"/>
            <a:pathLst>
              <a:path w="1414375" h="581797" extrusionOk="0">
                <a:moveTo>
                  <a:pt x="138508" y="0"/>
                </a:moveTo>
                <a:lnTo>
                  <a:pt x="1138118" y="0"/>
                </a:lnTo>
                <a:cubicBezTo>
                  <a:pt x="1214614" y="0"/>
                  <a:pt x="1276615" y="62000"/>
                  <a:pt x="1276615" y="138471"/>
                </a:cubicBezTo>
                <a:lnTo>
                  <a:pt x="1276615" y="356904"/>
                </a:lnTo>
                <a:cubicBezTo>
                  <a:pt x="1276615" y="356904"/>
                  <a:pt x="1276615" y="360809"/>
                  <a:pt x="1276615" y="360809"/>
                </a:cubicBezTo>
                <a:cubicBezTo>
                  <a:pt x="1276615" y="360809"/>
                  <a:pt x="1272821" y="510761"/>
                  <a:pt x="1414376" y="581798"/>
                </a:cubicBezTo>
                <a:lnTo>
                  <a:pt x="1074890" y="581798"/>
                </a:lnTo>
                <a:cubicBezTo>
                  <a:pt x="1074890" y="581798"/>
                  <a:pt x="1074924" y="581765"/>
                  <a:pt x="1074924" y="581765"/>
                </a:cubicBezTo>
                <a:cubicBezTo>
                  <a:pt x="1074466" y="581765"/>
                  <a:pt x="1074020" y="581798"/>
                  <a:pt x="1073562" y="581798"/>
                </a:cubicBezTo>
                <a:lnTo>
                  <a:pt x="138497" y="581798"/>
                </a:lnTo>
                <a:cubicBezTo>
                  <a:pt x="62000" y="581798"/>
                  <a:pt x="0" y="519798"/>
                  <a:pt x="0" y="443327"/>
                </a:cubicBezTo>
                <a:lnTo>
                  <a:pt x="0" y="138471"/>
                </a:lnTo>
                <a:cubicBezTo>
                  <a:pt x="0" y="61989"/>
                  <a:pt x="62012" y="0"/>
                  <a:pt x="138497" y="0"/>
                </a:cubicBez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38"/>
          <p:cNvSpPr/>
          <p:nvPr/>
        </p:nvSpPr>
        <p:spPr>
          <a:xfrm>
            <a:off x="3118465" y="3324674"/>
            <a:ext cx="1703637" cy="700783"/>
          </a:xfrm>
          <a:custGeom>
            <a:avLst/>
            <a:gdLst/>
            <a:ahLst/>
            <a:cxnLst/>
            <a:rect l="l" t="t" r="r" b="b"/>
            <a:pathLst>
              <a:path w="1414376" h="581797" extrusionOk="0">
                <a:moveTo>
                  <a:pt x="1275868" y="0"/>
                </a:moveTo>
                <a:lnTo>
                  <a:pt x="276258" y="0"/>
                </a:lnTo>
                <a:cubicBezTo>
                  <a:pt x="199762"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1275879" y="581798"/>
                </a:lnTo>
                <a:cubicBezTo>
                  <a:pt x="1352375" y="581798"/>
                  <a:pt x="1414376" y="519798"/>
                  <a:pt x="1414376" y="443327"/>
                </a:cubicBezTo>
                <a:lnTo>
                  <a:pt x="1414376" y="138471"/>
                </a:lnTo>
                <a:cubicBezTo>
                  <a:pt x="1414376" y="61989"/>
                  <a:pt x="1352364" y="0"/>
                  <a:pt x="1275879" y="0"/>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38"/>
          <p:cNvSpPr/>
          <p:nvPr/>
        </p:nvSpPr>
        <p:spPr>
          <a:xfrm>
            <a:off x="5053276" y="1819570"/>
            <a:ext cx="4523117" cy="994407"/>
          </a:xfrm>
          <a:custGeom>
            <a:avLst/>
            <a:gdLst/>
            <a:ahLst/>
            <a:cxnLst/>
            <a:rect l="l" t="t" r="r" b="b"/>
            <a:pathLst>
              <a:path w="2646343" h="581798" extrusionOk="0">
                <a:moveTo>
                  <a:pt x="2507835" y="0"/>
                </a:moveTo>
                <a:lnTo>
                  <a:pt x="276258" y="0"/>
                </a:lnTo>
                <a:cubicBezTo>
                  <a:pt x="199761"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2507846" y="581798"/>
                </a:lnTo>
                <a:cubicBezTo>
                  <a:pt x="2584343" y="581798"/>
                  <a:pt x="2646343" y="519798"/>
                  <a:pt x="2646343" y="443327"/>
                </a:cubicBezTo>
                <a:lnTo>
                  <a:pt x="2646343" y="138471"/>
                </a:lnTo>
                <a:cubicBezTo>
                  <a:pt x="2646343" y="61989"/>
                  <a:pt x="2584331" y="0"/>
                  <a:pt x="250784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38"/>
          <p:cNvSpPr/>
          <p:nvPr/>
        </p:nvSpPr>
        <p:spPr>
          <a:xfrm>
            <a:off x="8921991" y="3042362"/>
            <a:ext cx="2925091" cy="643081"/>
          </a:xfrm>
          <a:custGeom>
            <a:avLst/>
            <a:gdLst/>
            <a:ahLst/>
            <a:cxnLst/>
            <a:rect l="l" t="t" r="r" b="b"/>
            <a:pathLst>
              <a:path w="2646343" h="581798" extrusionOk="0">
                <a:moveTo>
                  <a:pt x="138508" y="0"/>
                </a:moveTo>
                <a:lnTo>
                  <a:pt x="2370085" y="0"/>
                </a:lnTo>
                <a:cubicBezTo>
                  <a:pt x="2446582" y="0"/>
                  <a:pt x="2508583" y="62000"/>
                  <a:pt x="2508583" y="138471"/>
                </a:cubicBezTo>
                <a:lnTo>
                  <a:pt x="2508583" y="356904"/>
                </a:lnTo>
                <a:cubicBezTo>
                  <a:pt x="2508583" y="356904"/>
                  <a:pt x="2508583" y="360809"/>
                  <a:pt x="2508583" y="360809"/>
                </a:cubicBezTo>
                <a:cubicBezTo>
                  <a:pt x="2508583" y="360809"/>
                  <a:pt x="2504788" y="510761"/>
                  <a:pt x="2646343" y="581798"/>
                </a:cubicBezTo>
                <a:lnTo>
                  <a:pt x="2306858" y="581798"/>
                </a:lnTo>
                <a:cubicBezTo>
                  <a:pt x="2306858" y="581798"/>
                  <a:pt x="2306891" y="581765"/>
                  <a:pt x="2306891" y="581765"/>
                </a:cubicBezTo>
                <a:cubicBezTo>
                  <a:pt x="2306433" y="581765"/>
                  <a:pt x="2305987" y="581798"/>
                  <a:pt x="2305529" y="581798"/>
                </a:cubicBezTo>
                <a:lnTo>
                  <a:pt x="138497" y="581798"/>
                </a:lnTo>
                <a:cubicBezTo>
                  <a:pt x="62001" y="581798"/>
                  <a:pt x="0" y="519798"/>
                  <a:pt x="0" y="443327"/>
                </a:cubicBezTo>
                <a:lnTo>
                  <a:pt x="0" y="138471"/>
                </a:lnTo>
                <a:cubicBezTo>
                  <a:pt x="0" y="61989"/>
                  <a:pt x="62012" y="0"/>
                  <a:pt x="138497"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38"/>
          <p:cNvSpPr/>
          <p:nvPr/>
        </p:nvSpPr>
        <p:spPr>
          <a:xfrm>
            <a:off x="1311180" y="1674899"/>
            <a:ext cx="1564235" cy="1445109"/>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38"/>
          <p:cNvSpPr/>
          <p:nvPr/>
        </p:nvSpPr>
        <p:spPr>
          <a:xfrm>
            <a:off x="3118465" y="1819570"/>
            <a:ext cx="1751503" cy="128803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38"/>
          <p:cNvSpPr/>
          <p:nvPr/>
        </p:nvSpPr>
        <p:spPr>
          <a:xfrm>
            <a:off x="152879" y="1674899"/>
            <a:ext cx="1136273" cy="881846"/>
          </a:xfrm>
          <a:custGeom>
            <a:avLst/>
            <a:gdLst/>
            <a:ahLst/>
            <a:cxnLst/>
            <a:rect l="l" t="t" r="r" b="b"/>
            <a:pathLst>
              <a:path w="943345" h="732117" extrusionOk="0">
                <a:moveTo>
                  <a:pt x="366134" y="0"/>
                </a:moveTo>
                <a:lnTo>
                  <a:pt x="403852" y="0"/>
                </a:lnTo>
                <a:cubicBezTo>
                  <a:pt x="606057" y="0"/>
                  <a:pt x="769987" y="163887"/>
                  <a:pt x="769987" y="366064"/>
                </a:cubicBezTo>
                <a:lnTo>
                  <a:pt x="769987" y="449129"/>
                </a:lnTo>
                <a:cubicBezTo>
                  <a:pt x="769987" y="449129"/>
                  <a:pt x="769987" y="454038"/>
                  <a:pt x="769987" y="454038"/>
                </a:cubicBezTo>
                <a:cubicBezTo>
                  <a:pt x="769987" y="454038"/>
                  <a:pt x="765222" y="642727"/>
                  <a:pt x="943345" y="732118"/>
                </a:cubicBezTo>
                <a:lnTo>
                  <a:pt x="516148" y="732118"/>
                </a:lnTo>
                <a:cubicBezTo>
                  <a:pt x="516148" y="732118"/>
                  <a:pt x="516192" y="732073"/>
                  <a:pt x="516192" y="732073"/>
                </a:cubicBezTo>
                <a:cubicBezTo>
                  <a:pt x="515623" y="732073"/>
                  <a:pt x="515054" y="732118"/>
                  <a:pt x="514474" y="732118"/>
                </a:cubicBezTo>
                <a:lnTo>
                  <a:pt x="366134" y="732118"/>
                </a:lnTo>
                <a:cubicBezTo>
                  <a:pt x="163918" y="732129"/>
                  <a:pt x="0" y="568242"/>
                  <a:pt x="0" y="366064"/>
                </a:cubicBezTo>
                <a:lnTo>
                  <a:pt x="0" y="366064"/>
                </a:lnTo>
                <a:cubicBezTo>
                  <a:pt x="0" y="163898"/>
                  <a:pt x="163918" y="0"/>
                  <a:pt x="366134" y="0"/>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38"/>
          <p:cNvSpPr/>
          <p:nvPr/>
        </p:nvSpPr>
        <p:spPr>
          <a:xfrm>
            <a:off x="1709098" y="3326025"/>
            <a:ext cx="1166317" cy="700783"/>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noFill/>
          <a:ln w="12700" cap="flat" cmpd="sng">
            <a:solidFill>
              <a:srgbClr val="97864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38"/>
          <p:cNvSpPr/>
          <p:nvPr/>
        </p:nvSpPr>
        <p:spPr>
          <a:xfrm>
            <a:off x="5034555" y="3053642"/>
            <a:ext cx="1868185" cy="1372440"/>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E4E0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38"/>
          <p:cNvSpPr/>
          <p:nvPr/>
        </p:nvSpPr>
        <p:spPr>
          <a:xfrm>
            <a:off x="9759700" y="1811454"/>
            <a:ext cx="2282947" cy="995701"/>
          </a:xfrm>
          <a:custGeom>
            <a:avLst/>
            <a:gdLst/>
            <a:ahLst/>
            <a:cxnLst/>
            <a:rect l="l" t="t" r="r" b="b"/>
            <a:pathLst>
              <a:path w="4332127" h="1889447" extrusionOk="0">
                <a:moveTo>
                  <a:pt x="4054868" y="0"/>
                </a:moveTo>
                <a:lnTo>
                  <a:pt x="490844" y="0"/>
                </a:lnTo>
                <a:cubicBezTo>
                  <a:pt x="337795" y="0"/>
                  <a:pt x="213680" y="123522"/>
                  <a:pt x="213680" y="275857"/>
                </a:cubicBezTo>
                <a:lnTo>
                  <a:pt x="213680" y="1548168"/>
                </a:lnTo>
                <a:cubicBezTo>
                  <a:pt x="213680" y="1548168"/>
                  <a:pt x="219581" y="1779713"/>
                  <a:pt x="0" y="1889447"/>
                </a:cubicBezTo>
                <a:lnTo>
                  <a:pt x="526632" y="1889447"/>
                </a:lnTo>
                <a:lnTo>
                  <a:pt x="526632" y="1889447"/>
                </a:lnTo>
                <a:cubicBezTo>
                  <a:pt x="527298" y="1889447"/>
                  <a:pt x="528060" y="1889447"/>
                  <a:pt x="528726" y="1889447"/>
                </a:cubicBezTo>
                <a:lnTo>
                  <a:pt x="4054963" y="1889447"/>
                </a:lnTo>
                <a:cubicBezTo>
                  <a:pt x="4208013" y="1889447"/>
                  <a:pt x="4332128" y="1765925"/>
                  <a:pt x="4332128" y="1613590"/>
                </a:cubicBezTo>
                <a:lnTo>
                  <a:pt x="4332128" y="275857"/>
                </a:lnTo>
                <a:cubicBezTo>
                  <a:pt x="4332033" y="123522"/>
                  <a:pt x="4207918" y="0"/>
                  <a:pt x="4054868" y="0"/>
                </a:cubicBezTo>
                <a:lnTo>
                  <a:pt x="4054868" y="0"/>
                </a:ln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38"/>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52</a:t>
            </a:fld>
            <a:endParaRPr/>
          </a:p>
        </p:txBody>
      </p:sp>
      <p:sp>
        <p:nvSpPr>
          <p:cNvPr id="525" name="Google Shape;525;p38"/>
          <p:cNvSpPr/>
          <p:nvPr/>
        </p:nvSpPr>
        <p:spPr>
          <a:xfrm>
            <a:off x="5210681" y="1012089"/>
            <a:ext cx="8918" cy="299"/>
          </a:xfrm>
          <a:custGeom>
            <a:avLst/>
            <a:gdLst/>
            <a:ahLst/>
            <a:cxnLst/>
            <a:rect l="l" t="t" r="r" b="b"/>
            <a:pathLst>
              <a:path w="8918" h="299" extrusionOk="0">
                <a:moveTo>
                  <a:pt x="8919" y="0"/>
                </a:moveTo>
                <a:lnTo>
                  <a:pt x="6614" y="0"/>
                </a:lnTo>
                <a:cubicBezTo>
                  <a:pt x="2275" y="180"/>
                  <a:pt x="0" y="299"/>
                  <a:pt x="0" y="299"/>
                </a:cubicBezTo>
                <a:lnTo>
                  <a:pt x="8919" y="0"/>
                </a:lnTo>
                <a:close/>
              </a:path>
            </a:pathLst>
          </a:custGeom>
          <a:solidFill>
            <a:srgbClr val="D0D6D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38"/>
          <p:cNvSpPr/>
          <p:nvPr/>
        </p:nvSpPr>
        <p:spPr>
          <a:xfrm>
            <a:off x="4631983" y="5019997"/>
            <a:ext cx="1311617" cy="838289"/>
          </a:xfrm>
          <a:custGeom>
            <a:avLst/>
            <a:gdLst/>
            <a:ahLst/>
            <a:cxnLst/>
            <a:rect l="l" t="t" r="r" b="b"/>
            <a:pathLst>
              <a:path w="3503176" h="2238971" extrusionOk="0">
                <a:moveTo>
                  <a:pt x="0" y="0"/>
                </a:moveTo>
                <a:lnTo>
                  <a:pt x="0" y="217651"/>
                </a:lnTo>
                <a:cubicBezTo>
                  <a:pt x="0" y="895493"/>
                  <a:pt x="549784" y="1445005"/>
                  <a:pt x="1227961" y="1445005"/>
                </a:cubicBezTo>
                <a:lnTo>
                  <a:pt x="2156519" y="1445005"/>
                </a:lnTo>
                <a:cubicBezTo>
                  <a:pt x="2242953" y="1441685"/>
                  <a:pt x="3155199" y="1426578"/>
                  <a:pt x="3503177" y="2238971"/>
                </a:cubicBezTo>
                <a:lnTo>
                  <a:pt x="3503177" y="0"/>
                </a:lnTo>
                <a:lnTo>
                  <a:pt x="0"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38"/>
          <p:cNvSpPr/>
          <p:nvPr/>
        </p:nvSpPr>
        <p:spPr>
          <a:xfrm>
            <a:off x="9605634" y="868833"/>
            <a:ext cx="8050" cy="269"/>
          </a:xfrm>
          <a:custGeom>
            <a:avLst/>
            <a:gdLst/>
            <a:ahLst/>
            <a:cxnLst/>
            <a:rect l="l" t="t" r="r" b="b"/>
            <a:pathLst>
              <a:path w="8050" h="269" extrusionOk="0">
                <a:moveTo>
                  <a:pt x="8051" y="0"/>
                </a:moveTo>
                <a:lnTo>
                  <a:pt x="5956" y="0"/>
                </a:lnTo>
                <a:cubicBezTo>
                  <a:pt x="2035" y="150"/>
                  <a:pt x="0" y="269"/>
                  <a:pt x="0" y="269"/>
                </a:cubicBezTo>
                <a:lnTo>
                  <a:pt x="8051" y="0"/>
                </a:lnTo>
                <a:close/>
              </a:path>
            </a:pathLst>
          </a:custGeom>
          <a:solidFill>
            <a:srgbClr val="97864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38"/>
          <p:cNvSpPr/>
          <p:nvPr/>
        </p:nvSpPr>
        <p:spPr>
          <a:xfrm>
            <a:off x="6243431" y="5019998"/>
            <a:ext cx="1185960" cy="771202"/>
          </a:xfrm>
          <a:custGeom>
            <a:avLst/>
            <a:gdLst/>
            <a:ahLst/>
            <a:cxnLst/>
            <a:rect l="l" t="t" r="r" b="b"/>
            <a:pathLst>
              <a:path w="3167559" h="2059789" extrusionOk="0">
                <a:moveTo>
                  <a:pt x="0" y="0"/>
                </a:moveTo>
                <a:lnTo>
                  <a:pt x="0" y="222467"/>
                </a:lnTo>
                <a:cubicBezTo>
                  <a:pt x="0" y="834320"/>
                  <a:pt x="496272" y="1330347"/>
                  <a:pt x="1108427" y="1330347"/>
                </a:cubicBezTo>
                <a:lnTo>
                  <a:pt x="1946602" y="1330347"/>
                </a:lnTo>
                <a:cubicBezTo>
                  <a:pt x="2025074" y="1327355"/>
                  <a:pt x="2857562" y="1313535"/>
                  <a:pt x="3167560" y="2059789"/>
                </a:cubicBezTo>
                <a:lnTo>
                  <a:pt x="3167560" y="0"/>
                </a:lnTo>
                <a:lnTo>
                  <a:pt x="30"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38"/>
          <p:cNvSpPr txBox="1"/>
          <p:nvPr/>
        </p:nvSpPr>
        <p:spPr>
          <a:xfrm>
            <a:off x="457200" y="627710"/>
            <a:ext cx="1981200"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grafismo</a:t>
            </a:r>
            <a:endParaRPr/>
          </a:p>
        </p:txBody>
      </p:sp>
      <p:sp>
        <p:nvSpPr>
          <p:cNvPr id="530" name="Google Shape;530;p38"/>
          <p:cNvSpPr txBox="1"/>
          <p:nvPr/>
        </p:nvSpPr>
        <p:spPr>
          <a:xfrm>
            <a:off x="2438400" y="695250"/>
            <a:ext cx="7628626" cy="643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a:solidFill>
                  <a:srgbClr val="1C2E46"/>
                </a:solidFill>
                <a:latin typeface="Calibri"/>
                <a:ea typeface="Calibri"/>
                <a:cs typeface="Calibri"/>
                <a:sym typeface="Calibri"/>
              </a:rPr>
              <a:t>Grafismo é um elemento de comunicação da marca. Os balões de fala são representações do símbolo do logo MC15. Ele pode ser usado de diversas formas, como nos exemplos anteriores. </a:t>
            </a:r>
            <a:r>
              <a:rPr lang="pt-BR" sz="1200" b="1">
                <a:solidFill>
                  <a:srgbClr val="1C2E46"/>
                </a:solidFill>
                <a:latin typeface="Calibri"/>
                <a:ea typeface="Calibri"/>
                <a:cs typeface="Calibri"/>
                <a:sym typeface="Calibri"/>
              </a:rPr>
              <a:t>Cuidado para não alterar a forma do balão.</a:t>
            </a:r>
            <a:r>
              <a:rPr lang="pt-BR" sz="1200">
                <a:solidFill>
                  <a:srgbClr val="1C2E46"/>
                </a:solidFill>
                <a:latin typeface="Calibri"/>
                <a:ea typeface="Calibri"/>
                <a:cs typeface="Calibri"/>
                <a:sym typeface="Calibri"/>
              </a:rPr>
              <a:t> </a:t>
            </a:r>
            <a:r>
              <a:rPr lang="pt-BR" sz="1200" b="1">
                <a:solidFill>
                  <a:srgbClr val="1C2E46"/>
                </a:solidFill>
                <a:latin typeface="Calibri"/>
                <a:ea typeface="Calibri"/>
                <a:cs typeface="Calibri"/>
                <a:sym typeface="Calibri"/>
              </a:rPr>
              <a:t>Copie o formato que precisa e cole na página. </a:t>
            </a:r>
            <a:r>
              <a:rPr lang="pt-BR" sz="1200">
                <a:solidFill>
                  <a:srgbClr val="1C2E46"/>
                </a:solidFill>
                <a:latin typeface="Calibri"/>
                <a:ea typeface="Calibri"/>
                <a:cs typeface="Calibri"/>
                <a:sym typeface="Calibri"/>
              </a:rPr>
              <a:t>Pressione </a:t>
            </a:r>
            <a:r>
              <a:rPr lang="pt-BR" sz="1200" i="1">
                <a:solidFill>
                  <a:srgbClr val="1C2E46"/>
                </a:solidFill>
                <a:latin typeface="Calibri"/>
                <a:ea typeface="Calibri"/>
                <a:cs typeface="Calibri"/>
                <a:sym typeface="Calibri"/>
              </a:rPr>
              <a:t>Shift </a:t>
            </a:r>
            <a:r>
              <a:rPr lang="pt-BR" sz="1200">
                <a:solidFill>
                  <a:srgbClr val="1C2E46"/>
                </a:solidFill>
                <a:latin typeface="Calibri"/>
                <a:ea typeface="Calibri"/>
                <a:cs typeface="Calibri"/>
                <a:sym typeface="Calibri"/>
              </a:rPr>
              <a:t>para aumentar ou diminuir o tamanho do grafismo</a:t>
            </a:r>
            <a:endParaRPr/>
          </a:p>
        </p:txBody>
      </p:sp>
      <p:cxnSp>
        <p:nvCxnSpPr>
          <p:cNvPr id="531" name="Google Shape;531;p38"/>
          <p:cNvCxnSpPr/>
          <p:nvPr/>
        </p:nvCxnSpPr>
        <p:spPr>
          <a:xfrm>
            <a:off x="550863" y="4724400"/>
            <a:ext cx="11090275" cy="0"/>
          </a:xfrm>
          <a:prstGeom prst="straightConnector1">
            <a:avLst/>
          </a:prstGeom>
          <a:noFill/>
          <a:ln w="9525" cap="flat" cmpd="sng">
            <a:solidFill>
              <a:srgbClr val="BBBFC4"/>
            </a:solidFill>
            <a:prstDash val="solid"/>
            <a:miter lim="800000"/>
            <a:headEnd type="none" w="sm" len="sm"/>
            <a:tailEnd type="none" w="sm" len="sm"/>
          </a:ln>
        </p:spPr>
      </p:cxnSp>
      <p:sp>
        <p:nvSpPr>
          <p:cNvPr id="532" name="Google Shape;532;p38"/>
          <p:cNvSpPr txBox="1"/>
          <p:nvPr/>
        </p:nvSpPr>
        <p:spPr>
          <a:xfrm>
            <a:off x="7656864" y="4943168"/>
            <a:ext cx="2743200" cy="682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solidFill>
                  <a:srgbClr val="1C2E46"/>
                </a:solidFill>
                <a:latin typeface="Calibri"/>
                <a:ea typeface="Calibri"/>
                <a:cs typeface="Calibri"/>
                <a:sym typeface="Calibri"/>
              </a:rPr>
              <a:t>Balões de fundo: </a:t>
            </a:r>
            <a:r>
              <a:rPr lang="pt-BR" sz="1200">
                <a:solidFill>
                  <a:srgbClr val="1C2E46"/>
                </a:solidFill>
                <a:latin typeface="Calibri"/>
                <a:ea typeface="Calibri"/>
                <a:cs typeface="Calibri"/>
                <a:sym typeface="Calibri"/>
              </a:rPr>
              <a:t>use somente </a:t>
            </a:r>
            <a:br>
              <a:rPr lang="pt-BR" sz="1200">
                <a:solidFill>
                  <a:srgbClr val="1C2E46"/>
                </a:solidFill>
                <a:latin typeface="Calibri"/>
                <a:ea typeface="Calibri"/>
                <a:cs typeface="Calibri"/>
                <a:sym typeface="Calibri"/>
              </a:rPr>
            </a:br>
            <a:r>
              <a:rPr lang="pt-BR" sz="1200">
                <a:solidFill>
                  <a:srgbClr val="1C2E46"/>
                </a:solidFill>
                <a:latin typeface="Calibri"/>
                <a:ea typeface="Calibri"/>
                <a:cs typeface="Calibri"/>
                <a:sym typeface="Calibri"/>
              </a:rPr>
              <a:t>para o fundo dos slides.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36"/>
        <p:cNvGrpSpPr/>
        <p:nvPr/>
      </p:nvGrpSpPr>
      <p:grpSpPr>
        <a:xfrm>
          <a:off x="0" y="0"/>
          <a:ext cx="0" cy="0"/>
          <a:chOff x="0" y="0"/>
          <a:chExt cx="0" cy="0"/>
        </a:xfrm>
      </p:grpSpPr>
      <p:sp>
        <p:nvSpPr>
          <p:cNvPr id="537" name="Google Shape;537;p39"/>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53</a:t>
            </a:fld>
            <a:endParaRPr/>
          </a:p>
        </p:txBody>
      </p:sp>
      <p:sp>
        <p:nvSpPr>
          <p:cNvPr id="539" name="Google Shape;539;p39"/>
          <p:cNvSpPr txBox="1"/>
          <p:nvPr/>
        </p:nvSpPr>
        <p:spPr>
          <a:xfrm>
            <a:off x="485828" y="2700871"/>
            <a:ext cx="5457771" cy="8806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6600" b="1">
                <a:solidFill>
                  <a:srgbClr val="BBBFC4"/>
                </a:solidFill>
                <a:latin typeface="Bebas Neue Bold"/>
                <a:ea typeface="Bebas Neue Bold"/>
                <a:cs typeface="Bebas Neue Bold"/>
                <a:sym typeface="Bebas Neue"/>
              </a:rPr>
              <a:t>Bebas </a:t>
            </a:r>
            <a:r>
              <a:rPr lang="pt-BR" sz="6600" b="1" err="1">
                <a:solidFill>
                  <a:srgbClr val="BBBFC4"/>
                </a:solidFill>
                <a:latin typeface="Bebas Neue Bold"/>
                <a:ea typeface="Bebas Neue Bold"/>
                <a:cs typeface="Bebas Neue Bold"/>
                <a:sym typeface="Bebas Neue"/>
              </a:rPr>
              <a:t>neue</a:t>
            </a:r>
            <a:endParaRPr sz="6600" b="1">
              <a:solidFill>
                <a:srgbClr val="BBBFC4"/>
              </a:solidFill>
              <a:latin typeface="Bebas Neue Bold"/>
              <a:ea typeface="Bebas Neue Bold"/>
              <a:cs typeface="Bebas Neue Bold"/>
              <a:sym typeface="Bebas Neue"/>
            </a:endParaRPr>
          </a:p>
        </p:txBody>
      </p:sp>
      <p:sp>
        <p:nvSpPr>
          <p:cNvPr id="540" name="Google Shape;540;p39"/>
          <p:cNvSpPr txBox="1"/>
          <p:nvPr/>
        </p:nvSpPr>
        <p:spPr>
          <a:xfrm>
            <a:off x="485828" y="3518105"/>
            <a:ext cx="5050448" cy="575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3200" b="1" i="1">
                <a:solidFill>
                  <a:srgbClr val="BBBFC4"/>
                </a:solidFill>
                <a:latin typeface="Georgia" panose="02040502050405020303" pitchFamily="18" charset="0"/>
                <a:ea typeface="Georgia"/>
                <a:cs typeface="Georgia"/>
                <a:sym typeface="Georgia"/>
              </a:rPr>
              <a:t>Georgia </a:t>
            </a:r>
            <a:r>
              <a:rPr lang="pt-BR" sz="3200" b="1" i="1" err="1">
                <a:solidFill>
                  <a:srgbClr val="BBBFC4"/>
                </a:solidFill>
                <a:latin typeface="Georgia" panose="02040502050405020303" pitchFamily="18" charset="0"/>
                <a:ea typeface="Georgia"/>
                <a:cs typeface="Georgia"/>
                <a:sym typeface="Georgia"/>
              </a:rPr>
              <a:t>Bold</a:t>
            </a:r>
            <a:r>
              <a:rPr lang="pt-BR" sz="3200" b="1" i="1">
                <a:solidFill>
                  <a:srgbClr val="BBBFC4"/>
                </a:solidFill>
                <a:latin typeface="Georgia" panose="02040502050405020303" pitchFamily="18" charset="0"/>
                <a:ea typeface="Georgia"/>
                <a:cs typeface="Georgia"/>
                <a:sym typeface="Georgia"/>
              </a:rPr>
              <a:t> </a:t>
            </a:r>
            <a:r>
              <a:rPr lang="pt-BR" sz="3200" b="1" i="1" err="1">
                <a:solidFill>
                  <a:srgbClr val="BBBFC4"/>
                </a:solidFill>
                <a:latin typeface="Georgia" panose="02040502050405020303" pitchFamily="18" charset="0"/>
                <a:ea typeface="Georgia"/>
                <a:cs typeface="Georgia"/>
                <a:sym typeface="Georgia"/>
              </a:rPr>
              <a:t>Italic</a:t>
            </a:r>
            <a:endParaRPr sz="1200" b="1" i="1">
              <a:latin typeface="Georgia" panose="02040502050405020303" pitchFamily="18" charset="0"/>
            </a:endParaRPr>
          </a:p>
        </p:txBody>
      </p:sp>
      <p:sp>
        <p:nvSpPr>
          <p:cNvPr id="541" name="Google Shape;541;p39"/>
          <p:cNvSpPr txBox="1"/>
          <p:nvPr/>
        </p:nvSpPr>
        <p:spPr>
          <a:xfrm>
            <a:off x="485828" y="4542973"/>
            <a:ext cx="3933771" cy="575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2800" err="1">
                <a:solidFill>
                  <a:srgbClr val="BBBFC4"/>
                </a:solidFill>
                <a:latin typeface="Calibri"/>
                <a:ea typeface="Calibri"/>
                <a:cs typeface="Calibri"/>
                <a:sym typeface="Calibri"/>
              </a:rPr>
              <a:t>Calibri</a:t>
            </a:r>
            <a:r>
              <a:rPr lang="pt-BR" sz="2800">
                <a:solidFill>
                  <a:srgbClr val="BBBFC4"/>
                </a:solidFill>
                <a:latin typeface="Calibri"/>
                <a:ea typeface="Calibri"/>
                <a:cs typeface="Calibri"/>
                <a:sym typeface="Calibri"/>
              </a:rPr>
              <a:t> Light</a:t>
            </a:r>
            <a:endParaRPr/>
          </a:p>
        </p:txBody>
      </p:sp>
      <p:sp>
        <p:nvSpPr>
          <p:cNvPr id="542" name="Google Shape;542;p39"/>
          <p:cNvSpPr txBox="1"/>
          <p:nvPr/>
        </p:nvSpPr>
        <p:spPr>
          <a:xfrm>
            <a:off x="485828" y="5055406"/>
            <a:ext cx="3933771" cy="575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2800" spc="300">
                <a:solidFill>
                  <a:srgbClr val="BBBFC4"/>
                </a:solidFill>
                <a:latin typeface="Calibri"/>
                <a:ea typeface="Calibri"/>
                <a:cs typeface="Calibri"/>
                <a:sym typeface="Calibri"/>
              </a:rPr>
              <a:t>CALIBRI LIGHT</a:t>
            </a:r>
            <a:endParaRPr spc="300"/>
          </a:p>
        </p:txBody>
      </p:sp>
      <p:sp>
        <p:nvSpPr>
          <p:cNvPr id="2" name="Google Shape;540;p39">
            <a:extLst>
              <a:ext uri="{FF2B5EF4-FFF2-40B4-BE49-F238E27FC236}">
                <a16:creationId xmlns:a16="http://schemas.microsoft.com/office/drawing/2014/main" id="{AAF68875-8087-0679-F896-A4FC11CEFF7B}"/>
              </a:ext>
            </a:extLst>
          </p:cNvPr>
          <p:cNvSpPr txBox="1"/>
          <p:nvPr/>
        </p:nvSpPr>
        <p:spPr>
          <a:xfrm>
            <a:off x="485828" y="4030539"/>
            <a:ext cx="5050448" cy="575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3200" b="1">
                <a:solidFill>
                  <a:srgbClr val="BBBFC4"/>
                </a:solidFill>
                <a:latin typeface="Georgia" panose="02040502050405020303" pitchFamily="18" charset="0"/>
                <a:ea typeface="Georgia"/>
                <a:cs typeface="Georgia"/>
                <a:sym typeface="Georgia"/>
              </a:rPr>
              <a:t>Georgia </a:t>
            </a:r>
            <a:r>
              <a:rPr lang="pt-BR" sz="3200" b="1" err="1">
                <a:solidFill>
                  <a:srgbClr val="BBBFC4"/>
                </a:solidFill>
                <a:latin typeface="Georgia" panose="02040502050405020303" pitchFamily="18" charset="0"/>
                <a:ea typeface="Georgia"/>
                <a:cs typeface="Georgia"/>
                <a:sym typeface="Georgia"/>
              </a:rPr>
              <a:t>Bold</a:t>
            </a:r>
            <a:endParaRPr sz="1200" b="1">
              <a:latin typeface="Georgia" panose="02040502050405020303" pitchFamily="18" charset="0"/>
            </a:endParaRPr>
          </a:p>
        </p:txBody>
      </p:sp>
      <p:sp>
        <p:nvSpPr>
          <p:cNvPr id="543" name="Google Shape;543;p39"/>
          <p:cNvSpPr txBox="1"/>
          <p:nvPr/>
        </p:nvSpPr>
        <p:spPr>
          <a:xfrm>
            <a:off x="5536276" y="2892040"/>
            <a:ext cx="5457771" cy="8806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pt-BR" sz="5400" b="1" err="1">
                <a:solidFill>
                  <a:srgbClr val="BBBFC4"/>
                </a:solidFill>
                <a:latin typeface="Allura"/>
                <a:ea typeface="Allura"/>
                <a:cs typeface="Allura"/>
                <a:sym typeface="Allura"/>
              </a:rPr>
              <a:t>Allura</a:t>
            </a:r>
            <a:endParaRPr sz="5400" b="1">
              <a:solidFill>
                <a:srgbClr val="BBBFC4"/>
              </a:solidFill>
              <a:latin typeface="Allura"/>
              <a:ea typeface="Allura"/>
              <a:cs typeface="Allura"/>
              <a:sym typeface="Allura"/>
            </a:endParaRPr>
          </a:p>
        </p:txBody>
      </p:sp>
      <p:sp>
        <p:nvSpPr>
          <p:cNvPr id="544" name="Google Shape;544;p39"/>
          <p:cNvSpPr txBox="1"/>
          <p:nvPr/>
        </p:nvSpPr>
        <p:spPr>
          <a:xfrm>
            <a:off x="457200" y="637830"/>
            <a:ext cx="3276600"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Tipografias</a:t>
            </a:r>
            <a:endParaRPr/>
          </a:p>
        </p:txBody>
      </p:sp>
      <p:sp>
        <p:nvSpPr>
          <p:cNvPr id="545" name="Google Shape;545;p39"/>
          <p:cNvSpPr txBox="1"/>
          <p:nvPr/>
        </p:nvSpPr>
        <p:spPr>
          <a:xfrm>
            <a:off x="490908" y="1828800"/>
            <a:ext cx="3928691" cy="651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a:solidFill>
                  <a:srgbClr val="1C2E46"/>
                </a:solidFill>
                <a:latin typeface="Calibri"/>
                <a:ea typeface="Calibri"/>
                <a:cs typeface="Calibri"/>
                <a:sym typeface="Calibri"/>
              </a:rPr>
              <a:t>Tipografias padrão, </a:t>
            </a:r>
            <a:r>
              <a:rPr lang="pt-BR" sz="1400">
                <a:solidFill>
                  <a:srgbClr val="1C2E46"/>
                </a:solidFill>
                <a:latin typeface="Calibri"/>
                <a:ea typeface="Calibri"/>
                <a:cs typeface="Calibri"/>
                <a:sym typeface="Calibri"/>
              </a:rPr>
              <a:t>são as tipografias utilizadas </a:t>
            </a:r>
            <a:br>
              <a:rPr lang="pt-BR" sz="1400">
                <a:solidFill>
                  <a:srgbClr val="1C2E46"/>
                </a:solidFill>
                <a:latin typeface="Calibri"/>
                <a:ea typeface="Calibri"/>
                <a:cs typeface="Calibri"/>
                <a:sym typeface="Calibri"/>
              </a:rPr>
            </a:br>
            <a:r>
              <a:rPr lang="pt-BR" sz="1400">
                <a:solidFill>
                  <a:srgbClr val="1C2E46"/>
                </a:solidFill>
                <a:latin typeface="Calibri"/>
                <a:ea typeface="Calibri"/>
                <a:cs typeface="Calibri"/>
                <a:sym typeface="Calibri"/>
              </a:rPr>
              <a:t>como regra, em todas as apresentações.</a:t>
            </a:r>
            <a:endParaRPr/>
          </a:p>
        </p:txBody>
      </p:sp>
      <p:sp>
        <p:nvSpPr>
          <p:cNvPr id="546" name="Google Shape;546;p39"/>
          <p:cNvSpPr txBox="1"/>
          <p:nvPr/>
        </p:nvSpPr>
        <p:spPr>
          <a:xfrm>
            <a:off x="5552500" y="1828800"/>
            <a:ext cx="4479102" cy="8761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a:solidFill>
                  <a:srgbClr val="1C2E46"/>
                </a:solidFill>
                <a:latin typeface="Calibri"/>
                <a:ea typeface="Calibri"/>
                <a:cs typeface="Calibri"/>
                <a:sym typeface="Calibri"/>
              </a:rPr>
              <a:t>Tipografias de apoio, </a:t>
            </a:r>
            <a:r>
              <a:rPr lang="pt-BR" sz="1400">
                <a:solidFill>
                  <a:srgbClr val="1C2E46"/>
                </a:solidFill>
                <a:latin typeface="Calibri"/>
                <a:ea typeface="Calibri"/>
                <a:cs typeface="Calibri"/>
                <a:sym typeface="Calibri"/>
              </a:rPr>
              <a:t>são as tipografias utilizadas </a:t>
            </a:r>
            <a:br>
              <a:rPr lang="pt-BR" sz="1400">
                <a:solidFill>
                  <a:srgbClr val="1C2E46"/>
                </a:solidFill>
                <a:latin typeface="Calibri"/>
                <a:ea typeface="Calibri"/>
                <a:cs typeface="Calibri"/>
                <a:sym typeface="Calibri"/>
              </a:rPr>
            </a:br>
            <a:r>
              <a:rPr lang="pt-BR" sz="1400">
                <a:solidFill>
                  <a:srgbClr val="1C2E46"/>
                </a:solidFill>
                <a:latin typeface="Calibri"/>
                <a:ea typeface="Calibri"/>
                <a:cs typeface="Calibri"/>
                <a:sym typeface="Calibri"/>
              </a:rPr>
              <a:t>como suporte para ajudar na composição do layout.</a:t>
            </a:r>
            <a:endParaRPr/>
          </a:p>
          <a:p>
            <a:pPr marL="0" marR="0" lvl="0" indent="0" algn="l" rtl="0">
              <a:lnSpc>
                <a:spcPct val="100000"/>
              </a:lnSpc>
              <a:spcBef>
                <a:spcPts val="0"/>
              </a:spcBef>
              <a:spcAft>
                <a:spcPts val="0"/>
              </a:spcAft>
              <a:buNone/>
            </a:pPr>
            <a:r>
              <a:rPr lang="pt-BR" sz="1400">
                <a:solidFill>
                  <a:srgbClr val="1C2E46"/>
                </a:solidFill>
                <a:latin typeface="Calibri"/>
                <a:ea typeface="Calibri"/>
                <a:cs typeface="Calibri"/>
                <a:sym typeface="Calibri"/>
              </a:rPr>
              <a:t>Exemplo: a tipografia </a:t>
            </a:r>
            <a:r>
              <a:rPr lang="pt-BR" sz="1400" err="1">
                <a:solidFill>
                  <a:srgbClr val="1C2E46"/>
                </a:solidFill>
                <a:latin typeface="Calibri"/>
                <a:ea typeface="Calibri"/>
                <a:cs typeface="Calibri"/>
                <a:sym typeface="Calibri"/>
              </a:rPr>
              <a:t>Allura</a:t>
            </a:r>
            <a:r>
              <a:rPr lang="pt-BR" sz="1400">
                <a:solidFill>
                  <a:srgbClr val="1C2E46"/>
                </a:solidFill>
                <a:latin typeface="Calibri"/>
                <a:ea typeface="Calibri"/>
                <a:cs typeface="Calibri"/>
                <a:sym typeface="Calibri"/>
              </a:rPr>
              <a:t> foi escolhida como alusão à música clássica. Uma tipografia mais delicada e gestual.  </a:t>
            </a:r>
            <a:endParaRPr/>
          </a:p>
        </p:txBody>
      </p:sp>
      <p:cxnSp>
        <p:nvCxnSpPr>
          <p:cNvPr id="547" name="Google Shape;547;p39"/>
          <p:cNvCxnSpPr/>
          <p:nvPr/>
        </p:nvCxnSpPr>
        <p:spPr>
          <a:xfrm>
            <a:off x="5307676" y="1905000"/>
            <a:ext cx="0" cy="3505200"/>
          </a:xfrm>
          <a:prstGeom prst="straightConnector1">
            <a:avLst/>
          </a:prstGeom>
          <a:noFill/>
          <a:ln w="9525" cap="flat" cmpd="sng">
            <a:solidFill>
              <a:srgbClr val="BBBFC4"/>
            </a:solidFill>
            <a:prstDash val="solid"/>
            <a:miter lim="800000"/>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51"/>
        <p:cNvGrpSpPr/>
        <p:nvPr/>
      </p:nvGrpSpPr>
      <p:grpSpPr>
        <a:xfrm>
          <a:off x="0" y="0"/>
          <a:ext cx="0" cy="0"/>
          <a:chOff x="0" y="0"/>
          <a:chExt cx="0" cy="0"/>
        </a:xfrm>
      </p:grpSpPr>
      <p:sp>
        <p:nvSpPr>
          <p:cNvPr id="552" name="Google Shape;552;p40"/>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54</a:t>
            </a:fld>
            <a:endParaRPr/>
          </a:p>
        </p:txBody>
      </p:sp>
      <p:sp>
        <p:nvSpPr>
          <p:cNvPr id="553" name="Google Shape;553;p40"/>
          <p:cNvSpPr txBox="1"/>
          <p:nvPr/>
        </p:nvSpPr>
        <p:spPr>
          <a:xfrm>
            <a:off x="457200" y="654454"/>
            <a:ext cx="5638800"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Imagens recortadas</a:t>
            </a:r>
            <a:endParaRPr/>
          </a:p>
        </p:txBody>
      </p:sp>
      <p:pic>
        <p:nvPicPr>
          <p:cNvPr id="2" name="Picture 1">
            <a:extLst>
              <a:ext uri="{FF2B5EF4-FFF2-40B4-BE49-F238E27FC236}">
                <a16:creationId xmlns:a16="http://schemas.microsoft.com/office/drawing/2014/main" id="{90042D7F-DC38-3C35-B147-DE5E6B7BB37C}"/>
              </a:ext>
            </a:extLst>
          </p:cNvPr>
          <p:cNvPicPr>
            <a:picLocks noChangeAspect="1"/>
          </p:cNvPicPr>
          <p:nvPr/>
        </p:nvPicPr>
        <p:blipFill>
          <a:blip r:embed="rId3"/>
          <a:stretch>
            <a:fillRect/>
          </a:stretch>
        </p:blipFill>
        <p:spPr>
          <a:xfrm>
            <a:off x="398514" y="4183816"/>
            <a:ext cx="2267732" cy="2595955"/>
          </a:xfrm>
          <a:prstGeom prst="rect">
            <a:avLst/>
          </a:prstGeom>
        </p:spPr>
      </p:pic>
      <p:pic>
        <p:nvPicPr>
          <p:cNvPr id="4" name="Picture 3">
            <a:extLst>
              <a:ext uri="{FF2B5EF4-FFF2-40B4-BE49-F238E27FC236}">
                <a16:creationId xmlns:a16="http://schemas.microsoft.com/office/drawing/2014/main" id="{49AD7C3D-C5E1-7490-2DCA-7D64FEE4625F}"/>
              </a:ext>
            </a:extLst>
          </p:cNvPr>
          <p:cNvPicPr>
            <a:picLocks noChangeAspect="1"/>
          </p:cNvPicPr>
          <p:nvPr/>
        </p:nvPicPr>
        <p:blipFill rotWithShape="1">
          <a:blip r:embed="rId4"/>
          <a:srcRect b="12439"/>
          <a:stretch/>
        </p:blipFill>
        <p:spPr>
          <a:xfrm>
            <a:off x="3640996" y="1821251"/>
            <a:ext cx="2085973" cy="3142352"/>
          </a:xfrm>
          <a:prstGeom prst="rect">
            <a:avLst/>
          </a:prstGeom>
        </p:spPr>
      </p:pic>
      <p:pic>
        <p:nvPicPr>
          <p:cNvPr id="5" name="Picture 4">
            <a:extLst>
              <a:ext uri="{FF2B5EF4-FFF2-40B4-BE49-F238E27FC236}">
                <a16:creationId xmlns:a16="http://schemas.microsoft.com/office/drawing/2014/main" id="{FF5DEF6E-6F59-D537-5F60-86DC6F0B154C}"/>
              </a:ext>
            </a:extLst>
          </p:cNvPr>
          <p:cNvPicPr>
            <a:picLocks noChangeAspect="1"/>
          </p:cNvPicPr>
          <p:nvPr/>
        </p:nvPicPr>
        <p:blipFill>
          <a:blip r:embed="rId5"/>
          <a:stretch>
            <a:fillRect/>
          </a:stretch>
        </p:blipFill>
        <p:spPr>
          <a:xfrm>
            <a:off x="9053398" y="1018232"/>
            <a:ext cx="2476526" cy="2394776"/>
          </a:xfrm>
          <a:prstGeom prst="rect">
            <a:avLst/>
          </a:prstGeom>
        </p:spPr>
      </p:pic>
      <p:pic>
        <p:nvPicPr>
          <p:cNvPr id="6" name="Picture 5">
            <a:extLst>
              <a:ext uri="{FF2B5EF4-FFF2-40B4-BE49-F238E27FC236}">
                <a16:creationId xmlns:a16="http://schemas.microsoft.com/office/drawing/2014/main" id="{6E00295F-0552-95D3-A7B8-C9E1F52C5DC1}"/>
              </a:ext>
            </a:extLst>
          </p:cNvPr>
          <p:cNvPicPr>
            <a:picLocks noChangeAspect="1"/>
          </p:cNvPicPr>
          <p:nvPr/>
        </p:nvPicPr>
        <p:blipFill>
          <a:blip r:embed="rId6"/>
          <a:stretch>
            <a:fillRect/>
          </a:stretch>
        </p:blipFill>
        <p:spPr>
          <a:xfrm>
            <a:off x="9542819" y="3429000"/>
            <a:ext cx="2859852" cy="3429000"/>
          </a:xfrm>
          <a:prstGeom prst="rect">
            <a:avLst/>
          </a:prstGeom>
        </p:spPr>
      </p:pic>
      <p:pic>
        <p:nvPicPr>
          <p:cNvPr id="7" name="Picture 6">
            <a:extLst>
              <a:ext uri="{FF2B5EF4-FFF2-40B4-BE49-F238E27FC236}">
                <a16:creationId xmlns:a16="http://schemas.microsoft.com/office/drawing/2014/main" id="{34FD6A0E-04C6-2E81-81FE-B480A3278237}"/>
              </a:ext>
            </a:extLst>
          </p:cNvPr>
          <p:cNvPicPr>
            <a:picLocks noChangeAspect="1"/>
          </p:cNvPicPr>
          <p:nvPr/>
        </p:nvPicPr>
        <p:blipFill>
          <a:blip r:embed="rId7"/>
          <a:stretch>
            <a:fillRect/>
          </a:stretch>
        </p:blipFill>
        <p:spPr>
          <a:xfrm>
            <a:off x="7002062" y="5193765"/>
            <a:ext cx="2040229" cy="1664235"/>
          </a:xfrm>
          <a:prstGeom prst="rect">
            <a:avLst/>
          </a:prstGeom>
        </p:spPr>
      </p:pic>
      <p:pic>
        <p:nvPicPr>
          <p:cNvPr id="8" name="Picture 7">
            <a:extLst>
              <a:ext uri="{FF2B5EF4-FFF2-40B4-BE49-F238E27FC236}">
                <a16:creationId xmlns:a16="http://schemas.microsoft.com/office/drawing/2014/main" id="{34C923DA-23B9-C68B-3C1D-682B82C7B561}"/>
              </a:ext>
            </a:extLst>
          </p:cNvPr>
          <p:cNvPicPr>
            <a:picLocks noChangeAspect="1"/>
          </p:cNvPicPr>
          <p:nvPr/>
        </p:nvPicPr>
        <p:blipFill>
          <a:blip r:embed="rId8"/>
          <a:stretch>
            <a:fillRect/>
          </a:stretch>
        </p:blipFill>
        <p:spPr>
          <a:xfrm>
            <a:off x="4610678" y="3893058"/>
            <a:ext cx="2970644" cy="2964942"/>
          </a:xfrm>
          <a:prstGeom prst="rect">
            <a:avLst/>
          </a:prstGeom>
        </p:spPr>
      </p:pic>
      <p:pic>
        <p:nvPicPr>
          <p:cNvPr id="9" name="Picture 8">
            <a:extLst>
              <a:ext uri="{FF2B5EF4-FFF2-40B4-BE49-F238E27FC236}">
                <a16:creationId xmlns:a16="http://schemas.microsoft.com/office/drawing/2014/main" id="{C8A8EB7A-93D2-9AA7-B03F-481773C0B75F}"/>
              </a:ext>
            </a:extLst>
          </p:cNvPr>
          <p:cNvPicPr>
            <a:picLocks noChangeAspect="1"/>
          </p:cNvPicPr>
          <p:nvPr/>
        </p:nvPicPr>
        <p:blipFill>
          <a:blip r:embed="rId9"/>
          <a:stretch>
            <a:fillRect/>
          </a:stretch>
        </p:blipFill>
        <p:spPr>
          <a:xfrm>
            <a:off x="6330454" y="1707450"/>
            <a:ext cx="2476525" cy="1915745"/>
          </a:xfrm>
          <a:prstGeom prst="rect">
            <a:avLst/>
          </a:prstGeom>
        </p:spPr>
      </p:pic>
      <p:pic>
        <p:nvPicPr>
          <p:cNvPr id="10" name="Picture 9">
            <a:extLst>
              <a:ext uri="{FF2B5EF4-FFF2-40B4-BE49-F238E27FC236}">
                <a16:creationId xmlns:a16="http://schemas.microsoft.com/office/drawing/2014/main" id="{0BEB18B5-FE78-50F9-BC95-8D014AB48102}"/>
              </a:ext>
            </a:extLst>
          </p:cNvPr>
          <p:cNvPicPr>
            <a:picLocks noChangeAspect="1"/>
          </p:cNvPicPr>
          <p:nvPr/>
        </p:nvPicPr>
        <p:blipFill>
          <a:blip r:embed="rId10"/>
          <a:stretch>
            <a:fillRect/>
          </a:stretch>
        </p:blipFill>
        <p:spPr>
          <a:xfrm>
            <a:off x="3078" y="1616518"/>
            <a:ext cx="3625882" cy="2432048"/>
          </a:xfrm>
          <a:prstGeom prst="rect">
            <a:avLst/>
          </a:prstGeom>
        </p:spPr>
      </p:pic>
      <p:pic>
        <p:nvPicPr>
          <p:cNvPr id="11" name="Picture 10">
            <a:extLst>
              <a:ext uri="{FF2B5EF4-FFF2-40B4-BE49-F238E27FC236}">
                <a16:creationId xmlns:a16="http://schemas.microsoft.com/office/drawing/2014/main" id="{4F80E5BB-EB1A-D5C9-3F6A-FBDCA831313F}"/>
              </a:ext>
            </a:extLst>
          </p:cNvPr>
          <p:cNvPicPr>
            <a:picLocks noChangeAspect="1"/>
          </p:cNvPicPr>
          <p:nvPr/>
        </p:nvPicPr>
        <p:blipFill>
          <a:blip r:embed="rId11"/>
          <a:stretch>
            <a:fillRect/>
          </a:stretch>
        </p:blipFill>
        <p:spPr>
          <a:xfrm>
            <a:off x="2431973" y="4656614"/>
            <a:ext cx="2724178" cy="1920433"/>
          </a:xfrm>
          <a:prstGeom prst="rect">
            <a:avLst/>
          </a:prstGeom>
        </p:spPr>
      </p:pic>
      <p:pic>
        <p:nvPicPr>
          <p:cNvPr id="12" name="Picture 11">
            <a:extLst>
              <a:ext uri="{FF2B5EF4-FFF2-40B4-BE49-F238E27FC236}">
                <a16:creationId xmlns:a16="http://schemas.microsoft.com/office/drawing/2014/main" id="{C901D207-369E-78E7-6B29-D92B3F63E426}"/>
              </a:ext>
            </a:extLst>
          </p:cNvPr>
          <p:cNvPicPr>
            <a:picLocks noChangeAspect="1"/>
          </p:cNvPicPr>
          <p:nvPr/>
        </p:nvPicPr>
        <p:blipFill>
          <a:blip r:embed="rId12"/>
          <a:stretch>
            <a:fillRect/>
          </a:stretch>
        </p:blipFill>
        <p:spPr>
          <a:xfrm>
            <a:off x="4283979" y="-1378619"/>
            <a:ext cx="2035398" cy="3519237"/>
          </a:xfrm>
          <a:prstGeom prst="rect">
            <a:avLst/>
          </a:prstGeom>
        </p:spPr>
      </p:pic>
      <p:pic>
        <p:nvPicPr>
          <p:cNvPr id="13" name="Picture 12">
            <a:extLst>
              <a:ext uri="{FF2B5EF4-FFF2-40B4-BE49-F238E27FC236}">
                <a16:creationId xmlns:a16="http://schemas.microsoft.com/office/drawing/2014/main" id="{015634E4-2B77-6B7A-1705-BF8AAB002982}"/>
              </a:ext>
            </a:extLst>
          </p:cNvPr>
          <p:cNvPicPr>
            <a:picLocks noChangeAspect="1"/>
          </p:cNvPicPr>
          <p:nvPr/>
        </p:nvPicPr>
        <p:blipFill>
          <a:blip r:embed="rId13"/>
          <a:stretch>
            <a:fillRect/>
          </a:stretch>
        </p:blipFill>
        <p:spPr>
          <a:xfrm>
            <a:off x="6319377" y="-664864"/>
            <a:ext cx="2148266" cy="351923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57"/>
        <p:cNvGrpSpPr/>
        <p:nvPr/>
      </p:nvGrpSpPr>
      <p:grpSpPr>
        <a:xfrm>
          <a:off x="0" y="0"/>
          <a:ext cx="0" cy="0"/>
          <a:chOff x="0" y="0"/>
          <a:chExt cx="0" cy="0"/>
        </a:xfrm>
      </p:grpSpPr>
      <p:sp>
        <p:nvSpPr>
          <p:cNvPr id="558" name="Google Shape;558;p41"/>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55</a:t>
            </a:fld>
            <a:endParaRPr/>
          </a:p>
        </p:txBody>
      </p:sp>
      <p:sp>
        <p:nvSpPr>
          <p:cNvPr id="559" name="Google Shape;559;p41"/>
          <p:cNvSpPr txBox="1"/>
          <p:nvPr/>
        </p:nvSpPr>
        <p:spPr>
          <a:xfrm>
            <a:off x="457200" y="637829"/>
            <a:ext cx="5638800"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Texturas para fundo</a:t>
            </a:r>
            <a:endParaRPr/>
          </a:p>
        </p:txBody>
      </p:sp>
      <p:pic>
        <p:nvPicPr>
          <p:cNvPr id="560" name="Google Shape;560;p41" descr="A gold room with a smooth surface&#10;&#10;Description automatically generated"/>
          <p:cNvPicPr preferRelativeResize="0"/>
          <p:nvPr/>
        </p:nvPicPr>
        <p:blipFill rotWithShape="1">
          <a:blip r:embed="rId3">
            <a:alphaModFix/>
          </a:blip>
          <a:srcRect/>
          <a:stretch/>
        </p:blipFill>
        <p:spPr>
          <a:xfrm>
            <a:off x="6400800" y="1981200"/>
            <a:ext cx="3132667" cy="3759200"/>
          </a:xfrm>
          <a:prstGeom prst="rect">
            <a:avLst/>
          </a:prstGeom>
          <a:noFill/>
          <a:ln>
            <a:noFill/>
          </a:ln>
        </p:spPr>
      </p:pic>
      <p:pic>
        <p:nvPicPr>
          <p:cNvPr id="561" name="Google Shape;561;p41" descr="A close-up of a marble&#10;&#10;Description automatically generated"/>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 contrast="8000"/>
                    </a14:imgEffect>
                  </a14:imgLayer>
                </a14:imgProps>
              </a:ext>
            </a:extLst>
          </a:blip>
          <a:srcRect/>
          <a:stretch/>
        </p:blipFill>
        <p:spPr>
          <a:xfrm>
            <a:off x="550863" y="1981200"/>
            <a:ext cx="5638800" cy="3759200"/>
          </a:xfrm>
          <a:prstGeom prst="rect">
            <a:avLst/>
          </a:prstGeom>
          <a:noFill/>
          <a:ln>
            <a:noFill/>
          </a:ln>
        </p:spPr>
      </p:pic>
      <p:sp>
        <p:nvSpPr>
          <p:cNvPr id="562" name="Google Shape;562;p41"/>
          <p:cNvSpPr txBox="1"/>
          <p:nvPr/>
        </p:nvSpPr>
        <p:spPr>
          <a:xfrm>
            <a:off x="9708044" y="1905000"/>
            <a:ext cx="2743200" cy="682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solidFill>
                  <a:srgbClr val="1C2E46"/>
                </a:solidFill>
                <a:latin typeface="Calibri"/>
                <a:ea typeface="Calibri"/>
                <a:cs typeface="Calibri"/>
                <a:sym typeface="Calibri"/>
              </a:rPr>
              <a:t>Texturas: </a:t>
            </a:r>
            <a:r>
              <a:rPr lang="pt-BR" sz="1200">
                <a:solidFill>
                  <a:srgbClr val="1C2E46"/>
                </a:solidFill>
                <a:latin typeface="Calibri"/>
                <a:ea typeface="Calibri"/>
                <a:cs typeface="Calibri"/>
                <a:sym typeface="Calibri"/>
              </a:rPr>
              <a:t>use somente </a:t>
            </a:r>
            <a:br>
              <a:rPr lang="pt-BR" sz="1200">
                <a:solidFill>
                  <a:srgbClr val="1C2E46"/>
                </a:solidFill>
                <a:latin typeface="Calibri"/>
                <a:ea typeface="Calibri"/>
                <a:cs typeface="Calibri"/>
                <a:sym typeface="Calibri"/>
              </a:rPr>
            </a:br>
            <a:r>
              <a:rPr lang="pt-BR" sz="1200">
                <a:solidFill>
                  <a:srgbClr val="1C2E46"/>
                </a:solidFill>
                <a:latin typeface="Calibri"/>
                <a:ea typeface="Calibri"/>
                <a:cs typeface="Calibri"/>
                <a:sym typeface="Calibri"/>
              </a:rPr>
              <a:t>para o fundo dos slides.</a:t>
            </a:r>
            <a:endParaRPr/>
          </a:p>
        </p:txBody>
      </p:sp>
      <p:sp>
        <p:nvSpPr>
          <p:cNvPr id="563" name="Google Shape;563;p41"/>
          <p:cNvSpPr txBox="1"/>
          <p:nvPr/>
        </p:nvSpPr>
        <p:spPr>
          <a:xfrm>
            <a:off x="460135" y="1610578"/>
            <a:ext cx="1825865"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solidFill>
                  <a:srgbClr val="1C2E46"/>
                </a:solidFill>
                <a:latin typeface="Calibri"/>
                <a:ea typeface="Calibri"/>
                <a:cs typeface="Calibri"/>
                <a:sym typeface="Calibri"/>
              </a:rPr>
              <a:t>mc15-textura-grey</a:t>
            </a:r>
            <a:endParaRPr sz="1200">
              <a:solidFill>
                <a:srgbClr val="1C2E46"/>
              </a:solidFill>
              <a:latin typeface="Calibri"/>
              <a:ea typeface="Calibri"/>
              <a:cs typeface="Calibri"/>
              <a:sym typeface="Calibri"/>
            </a:endParaRPr>
          </a:p>
        </p:txBody>
      </p:sp>
      <p:sp>
        <p:nvSpPr>
          <p:cNvPr id="564" name="Google Shape;564;p41"/>
          <p:cNvSpPr txBox="1"/>
          <p:nvPr/>
        </p:nvSpPr>
        <p:spPr>
          <a:xfrm>
            <a:off x="6351781" y="1610578"/>
            <a:ext cx="1825865"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200" b="1">
                <a:solidFill>
                  <a:srgbClr val="1C2E46"/>
                </a:solidFill>
                <a:latin typeface="Calibri"/>
                <a:ea typeface="Calibri"/>
                <a:cs typeface="Calibri"/>
                <a:sym typeface="Calibri"/>
              </a:rPr>
              <a:t>mc15-textura-gold</a:t>
            </a:r>
            <a:endParaRPr sz="1200">
              <a:solidFill>
                <a:srgbClr val="1C2E46"/>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452"/>
        <p:cNvGrpSpPr/>
        <p:nvPr/>
      </p:nvGrpSpPr>
      <p:grpSpPr>
        <a:xfrm>
          <a:off x="0" y="0"/>
          <a:ext cx="0" cy="0"/>
          <a:chOff x="0" y="0"/>
          <a:chExt cx="0" cy="0"/>
        </a:xfrm>
      </p:grpSpPr>
      <p:sp>
        <p:nvSpPr>
          <p:cNvPr id="453" name="Google Shape;453;p37"/>
          <p:cNvSpPr txBox="1">
            <a:spLocks noGrp="1"/>
          </p:cNvSpPr>
          <p:nvPr>
            <p:ph type="sldNum" idx="12"/>
          </p:nvPr>
        </p:nvSpPr>
        <p:spPr>
          <a:xfrm>
            <a:off x="92964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56</a:t>
            </a:fld>
            <a:endParaRPr/>
          </a:p>
        </p:txBody>
      </p:sp>
      <p:sp>
        <p:nvSpPr>
          <p:cNvPr id="454" name="Google Shape;454;p37"/>
          <p:cNvSpPr txBox="1"/>
          <p:nvPr/>
        </p:nvSpPr>
        <p:spPr>
          <a:xfrm>
            <a:off x="457200" y="627710"/>
            <a:ext cx="1450108" cy="880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b="1">
                <a:solidFill>
                  <a:srgbClr val="003861"/>
                </a:solidFill>
                <a:latin typeface="Bebas Neue Bold"/>
                <a:ea typeface="Bebas Neue Bold"/>
                <a:cs typeface="Bebas Neue Bold"/>
                <a:sym typeface="Bebas Neue"/>
              </a:rPr>
              <a:t>Cores</a:t>
            </a:r>
            <a:endParaRPr/>
          </a:p>
        </p:txBody>
      </p:sp>
      <p:grpSp>
        <p:nvGrpSpPr>
          <p:cNvPr id="48" name="Group 47">
            <a:extLst>
              <a:ext uri="{FF2B5EF4-FFF2-40B4-BE49-F238E27FC236}">
                <a16:creationId xmlns:a16="http://schemas.microsoft.com/office/drawing/2014/main" id="{3A26D730-F4CE-9277-BCB5-D5F5AB665102}"/>
              </a:ext>
            </a:extLst>
          </p:cNvPr>
          <p:cNvGrpSpPr/>
          <p:nvPr/>
        </p:nvGrpSpPr>
        <p:grpSpPr>
          <a:xfrm rot="5400000">
            <a:off x="5466158" y="-1185464"/>
            <a:ext cx="1259683" cy="9228927"/>
            <a:chOff x="4619625" y="0"/>
            <a:chExt cx="685800" cy="5024437"/>
          </a:xfrm>
        </p:grpSpPr>
        <p:sp>
          <p:nvSpPr>
            <p:cNvPr id="14" name="Google Shape;8;p1">
              <a:extLst>
                <a:ext uri="{FF2B5EF4-FFF2-40B4-BE49-F238E27FC236}">
                  <a16:creationId xmlns:a16="http://schemas.microsoft.com/office/drawing/2014/main" id="{2140AAC7-D015-E3DA-687B-BEC3030FC243}"/>
                </a:ext>
              </a:extLst>
            </p:cNvPr>
            <p:cNvSpPr/>
            <p:nvPr/>
          </p:nvSpPr>
          <p:spPr>
            <a:xfrm>
              <a:off x="4619625" y="0"/>
              <a:ext cx="685800" cy="685800"/>
            </a:xfrm>
            <a:prstGeom prst="rect">
              <a:avLst/>
            </a:prstGeom>
            <a:solidFill>
              <a:srgbClr val="1C2E46"/>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9;p1">
              <a:extLst>
                <a:ext uri="{FF2B5EF4-FFF2-40B4-BE49-F238E27FC236}">
                  <a16:creationId xmlns:a16="http://schemas.microsoft.com/office/drawing/2014/main" id="{39582B32-CBB6-FE15-54B1-B65E5BECD0C2}"/>
                </a:ext>
              </a:extLst>
            </p:cNvPr>
            <p:cNvSpPr/>
            <p:nvPr/>
          </p:nvSpPr>
          <p:spPr>
            <a:xfrm>
              <a:off x="4619625" y="1000125"/>
              <a:ext cx="685800" cy="685800"/>
            </a:xfrm>
            <a:prstGeom prst="rect">
              <a:avLst/>
            </a:prstGeom>
            <a:solidFill>
              <a:srgbClr val="D2D7DC"/>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0;p1">
              <a:extLst>
                <a:ext uri="{FF2B5EF4-FFF2-40B4-BE49-F238E27FC236}">
                  <a16:creationId xmlns:a16="http://schemas.microsoft.com/office/drawing/2014/main" id="{0E065E45-32C7-3B80-F038-3FE498FB7BFE}"/>
                </a:ext>
              </a:extLst>
            </p:cNvPr>
            <p:cNvSpPr/>
            <p:nvPr/>
          </p:nvSpPr>
          <p:spPr>
            <a:xfrm>
              <a:off x="4619625" y="2667000"/>
              <a:ext cx="685800" cy="685800"/>
            </a:xfrm>
            <a:prstGeom prst="rect">
              <a:avLst/>
            </a:prstGeom>
            <a:solidFill>
              <a:srgbClr val="95874D"/>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1;p1">
              <a:extLst>
                <a:ext uri="{FF2B5EF4-FFF2-40B4-BE49-F238E27FC236}">
                  <a16:creationId xmlns:a16="http://schemas.microsoft.com/office/drawing/2014/main" id="{0FB50A50-15FB-FFA0-1F3E-10A26CBE4C74}"/>
                </a:ext>
              </a:extLst>
            </p:cNvPr>
            <p:cNvSpPr/>
            <p:nvPr/>
          </p:nvSpPr>
          <p:spPr>
            <a:xfrm>
              <a:off x="4619625" y="1686448"/>
              <a:ext cx="685800" cy="685800"/>
            </a:xfrm>
            <a:prstGeom prst="rect">
              <a:avLst/>
            </a:prstGeom>
            <a:solidFill>
              <a:srgbClr val="E5EAF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12;p1">
              <a:extLst>
                <a:ext uri="{FF2B5EF4-FFF2-40B4-BE49-F238E27FC236}">
                  <a16:creationId xmlns:a16="http://schemas.microsoft.com/office/drawing/2014/main" id="{29F808DC-D9B3-C8C5-799C-83AF1AB39E21}"/>
                </a:ext>
              </a:extLst>
            </p:cNvPr>
            <p:cNvSpPr/>
            <p:nvPr/>
          </p:nvSpPr>
          <p:spPr>
            <a:xfrm>
              <a:off x="4619625" y="3358116"/>
              <a:ext cx="685800" cy="685800"/>
            </a:xfrm>
            <a:prstGeom prst="rect">
              <a:avLst/>
            </a:prstGeom>
            <a:solidFill>
              <a:srgbClr val="E4E0D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13;p1">
              <a:extLst>
                <a:ext uri="{FF2B5EF4-FFF2-40B4-BE49-F238E27FC236}">
                  <a16:creationId xmlns:a16="http://schemas.microsoft.com/office/drawing/2014/main" id="{028C0270-1F2C-8D81-9E02-CE0C4D641F5C}"/>
                </a:ext>
              </a:extLst>
            </p:cNvPr>
            <p:cNvSpPr/>
            <p:nvPr/>
          </p:nvSpPr>
          <p:spPr>
            <a:xfrm>
              <a:off x="4619625" y="4338637"/>
              <a:ext cx="685800" cy="685800"/>
            </a:xfrm>
            <a:prstGeom prst="rect">
              <a:avLst/>
            </a:prstGeom>
            <a:solidFill>
              <a:srgbClr val="983703"/>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82316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AF0"/>
        </a:solidFill>
        <a:effectLst/>
      </p:bgPr>
    </p:bg>
    <p:spTree>
      <p:nvGrpSpPr>
        <p:cNvPr id="1" name="Shape 166"/>
        <p:cNvGrpSpPr/>
        <p:nvPr/>
      </p:nvGrpSpPr>
      <p:grpSpPr>
        <a:xfrm>
          <a:off x="0" y="0"/>
          <a:ext cx="0" cy="0"/>
          <a:chOff x="0" y="0"/>
          <a:chExt cx="0" cy="0"/>
        </a:xfrm>
      </p:grpSpPr>
      <p:sp>
        <p:nvSpPr>
          <p:cNvPr id="167" name="Google Shape;167;p25"/>
          <p:cNvSpPr/>
          <p:nvPr/>
        </p:nvSpPr>
        <p:spPr>
          <a:xfrm>
            <a:off x="5165836" y="1606786"/>
            <a:ext cx="6054823" cy="3638048"/>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solidFill>
            <a:schemeClr val="lt1"/>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25"/>
          <p:cNvSpPr txBox="1"/>
          <p:nvPr/>
        </p:nvSpPr>
        <p:spPr>
          <a:xfrm>
            <a:off x="537851" y="899487"/>
            <a:ext cx="5008469" cy="685800"/>
          </a:xfrm>
          <a:prstGeom prst="rect">
            <a:avLst/>
          </a:prstGeom>
          <a:noFill/>
          <a:ln>
            <a:noFill/>
          </a:ln>
        </p:spPr>
        <p:txBody>
          <a:bodyPr spcFirstLastPara="1" wrap="square" lIns="91425" tIns="45700" rIns="91425" bIns="45700" anchor="t" anchorCtr="0">
            <a:noAutofit/>
          </a:bodyPr>
          <a:lstStyle/>
          <a:p>
            <a:pPr marL="0" marR="0" lvl="0" indent="0" algn="ctr" rtl="0">
              <a:lnSpc>
                <a:spcPct val="52083"/>
              </a:lnSpc>
              <a:spcBef>
                <a:spcPts val="0"/>
              </a:spcBef>
              <a:spcAft>
                <a:spcPts val="0"/>
              </a:spcAft>
              <a:buNone/>
            </a:pPr>
            <a:r>
              <a:rPr lang="pt-BR" sz="7200">
                <a:solidFill>
                  <a:srgbClr val="983703"/>
                </a:solidFill>
                <a:latin typeface="Allura"/>
                <a:ea typeface="Allura"/>
                <a:cs typeface="Allura"/>
                <a:sym typeface="Allura"/>
              </a:rPr>
              <a:t>Por que não assistiu?</a:t>
            </a:r>
            <a:endParaRPr sz="1050"/>
          </a:p>
        </p:txBody>
      </p:sp>
      <p:graphicFrame>
        <p:nvGraphicFramePr>
          <p:cNvPr id="187" name="Google Shape;187;p25"/>
          <p:cNvGraphicFramePr/>
          <p:nvPr>
            <p:extLst>
              <p:ext uri="{D42A27DB-BD31-4B8C-83A1-F6EECF244321}">
                <p14:modId xmlns:p14="http://schemas.microsoft.com/office/powerpoint/2010/main" val="3148598179"/>
              </p:ext>
            </p:extLst>
          </p:nvPr>
        </p:nvGraphicFramePr>
        <p:xfrm>
          <a:off x="5715000" y="2875383"/>
          <a:ext cx="5140137" cy="1806961"/>
        </p:xfrm>
        <a:graphic>
          <a:graphicData uri="http://schemas.openxmlformats.org/drawingml/2006/chart">
            <c:chart xmlns:c="http://schemas.openxmlformats.org/drawingml/2006/chart" xmlns:r="http://schemas.openxmlformats.org/officeDocument/2006/relationships" r:id="rId3"/>
          </a:graphicData>
        </a:graphic>
      </p:graphicFrame>
      <p:sp>
        <p:nvSpPr>
          <p:cNvPr id="188" name="Google Shape;188;p25"/>
          <p:cNvSpPr txBox="1"/>
          <p:nvPr/>
        </p:nvSpPr>
        <p:spPr>
          <a:xfrm>
            <a:off x="5951539" y="2189583"/>
            <a:ext cx="65913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208333"/>
              </a:lnSpc>
              <a:spcBef>
                <a:spcPts val="0"/>
              </a:spcBef>
              <a:spcAft>
                <a:spcPts val="0"/>
              </a:spcAft>
              <a:buNone/>
            </a:pPr>
            <a:r>
              <a:rPr lang="pt-BR" sz="2400">
                <a:solidFill>
                  <a:srgbClr val="1C2E46"/>
                </a:solidFill>
                <a:latin typeface="Allura"/>
                <a:ea typeface="Allura"/>
                <a:cs typeface="Allura"/>
                <a:sym typeface="Bebas Neue"/>
              </a:rPr>
              <a:t>% Quando esteve na Osesp pela última vez</a:t>
            </a:r>
            <a:endParaRPr sz="2400">
              <a:solidFill>
                <a:srgbClr val="1C2E46"/>
              </a:solidFill>
              <a:latin typeface="Allura"/>
              <a:ea typeface="Allura"/>
              <a:cs typeface="Allura"/>
            </a:endParaRPr>
          </a:p>
        </p:txBody>
      </p:sp>
      <p:pic>
        <p:nvPicPr>
          <p:cNvPr id="189" name="Google Shape;189;p25"/>
          <p:cNvPicPr preferRelativeResize="0"/>
          <p:nvPr/>
        </p:nvPicPr>
        <p:blipFill rotWithShape="1">
          <a:blip r:embed="rId4">
            <a:alphaModFix/>
          </a:blip>
          <a:srcRect t="30599"/>
          <a:stretch/>
        </p:blipFill>
        <p:spPr>
          <a:xfrm>
            <a:off x="7365951" y="0"/>
            <a:ext cx="4826049" cy="2478085"/>
          </a:xfrm>
          <a:prstGeom prst="rect">
            <a:avLst/>
          </a:prstGeom>
          <a:noFill/>
          <a:ln>
            <a:noFill/>
          </a:ln>
        </p:spPr>
      </p:pic>
      <p:sp>
        <p:nvSpPr>
          <p:cNvPr id="190" name="Google Shape;190;p25"/>
          <p:cNvSpPr txBox="1"/>
          <p:nvPr/>
        </p:nvSpPr>
        <p:spPr>
          <a:xfrm>
            <a:off x="457199" y="6233259"/>
            <a:ext cx="4444409" cy="24618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Número de Contatos – 1079 (279 não assistiram a Osesp este ano)</a:t>
            </a:r>
            <a:endParaRPr/>
          </a:p>
        </p:txBody>
      </p:sp>
      <p:sp>
        <p:nvSpPr>
          <p:cNvPr id="2" name="Slide Number Placeholder 1">
            <a:extLst>
              <a:ext uri="{FF2B5EF4-FFF2-40B4-BE49-F238E27FC236}">
                <a16:creationId xmlns:a16="http://schemas.microsoft.com/office/drawing/2014/main" id="{5453209E-2147-99FA-BC1B-3B85535352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a:t>
            </a:fld>
            <a:endParaRPr lang="pt-BR"/>
          </a:p>
        </p:txBody>
      </p:sp>
      <p:pic>
        <p:nvPicPr>
          <p:cNvPr id="6" name="Imagem 5">
            <a:extLst>
              <a:ext uri="{FF2B5EF4-FFF2-40B4-BE49-F238E27FC236}">
                <a16:creationId xmlns:a16="http://schemas.microsoft.com/office/drawing/2014/main" id="{CD98BF75-6213-1E6E-F947-8235DEFABB16}"/>
              </a:ext>
            </a:extLst>
          </p:cNvPr>
          <p:cNvPicPr>
            <a:picLocks noChangeAspect="1"/>
          </p:cNvPicPr>
          <p:nvPr/>
        </p:nvPicPr>
        <p:blipFill>
          <a:blip r:embed="rId5">
            <a:clrChange>
              <a:clrFrom>
                <a:srgbClr val="FFFFFF"/>
              </a:clrFrom>
              <a:clrTo>
                <a:srgbClr val="FFFFFF">
                  <a:alpha val="0"/>
                </a:srgbClr>
              </a:clrTo>
            </a:clrChange>
            <a:duotone>
              <a:prstClr val="black"/>
              <a:srgbClr val="D9C3A5">
                <a:tint val="50000"/>
                <a:satMod val="180000"/>
              </a:srgbClr>
            </a:duotone>
          </a:blip>
          <a:stretch>
            <a:fillRect/>
          </a:stretch>
        </p:blipFill>
        <p:spPr>
          <a:xfrm>
            <a:off x="347796" y="1906757"/>
            <a:ext cx="5198524" cy="3288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7" grpId="0">
        <p:bldAsOne/>
      </p:bldGraphic>
      <p:bldP spid="1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7" name="Google Shape;197;p26" descr="A violin with a bow&#10;&#10;Description automatically generated"/>
          <p:cNvPicPr preferRelativeResize="0"/>
          <p:nvPr/>
        </p:nvPicPr>
        <p:blipFill rotWithShape="1">
          <a:blip r:embed="rId3">
            <a:alphaModFix/>
          </a:blip>
          <a:srcRect l="12053" r="48439"/>
          <a:stretch/>
        </p:blipFill>
        <p:spPr>
          <a:xfrm>
            <a:off x="6629400" y="-457200"/>
            <a:ext cx="4495800" cy="7574525"/>
          </a:xfrm>
          <a:prstGeom prst="rect">
            <a:avLst/>
          </a:prstGeom>
          <a:noFill/>
          <a:ln>
            <a:noFill/>
          </a:ln>
        </p:spPr>
      </p:pic>
      <p:sp>
        <p:nvSpPr>
          <p:cNvPr id="2" name="Google Shape;195;p26">
            <a:extLst>
              <a:ext uri="{FF2B5EF4-FFF2-40B4-BE49-F238E27FC236}">
                <a16:creationId xmlns:a16="http://schemas.microsoft.com/office/drawing/2014/main" id="{7D75A4B5-50CF-1EE3-0C8E-8EED7E8C22FA}"/>
              </a:ext>
            </a:extLst>
          </p:cNvPr>
          <p:cNvSpPr txBox="1"/>
          <p:nvPr/>
        </p:nvSpPr>
        <p:spPr>
          <a:xfrm>
            <a:off x="657447" y="1828800"/>
            <a:ext cx="4495800" cy="1057940"/>
          </a:xfrm>
          <a:prstGeom prst="rect">
            <a:avLst/>
          </a:prstGeom>
          <a:noFill/>
          <a:ln>
            <a:noFill/>
          </a:ln>
        </p:spPr>
        <p:txBody>
          <a:bodyPr spcFirstLastPara="1" wrap="square" lIns="91425" tIns="45700" rIns="91425" bIns="45700" anchor="ctr" anchorCtr="0">
            <a:noAutofit/>
          </a:bodyPr>
          <a:lstStyle/>
          <a:p>
            <a:pPr marL="0" marR="0" lvl="0" indent="0" algn="ctr" rtl="0">
              <a:lnSpc>
                <a:spcPct val="62500"/>
              </a:lnSpc>
              <a:spcBef>
                <a:spcPts val="0"/>
              </a:spcBef>
              <a:spcAft>
                <a:spcPts val="0"/>
              </a:spcAft>
              <a:buNone/>
            </a:pPr>
            <a:r>
              <a:rPr lang="pt-BR" sz="8000">
                <a:solidFill>
                  <a:srgbClr val="BBBFC4"/>
                </a:solidFill>
                <a:latin typeface="Allura"/>
                <a:ea typeface="Allura"/>
                <a:cs typeface="Allura"/>
                <a:sym typeface="Allura"/>
              </a:rPr>
              <a:t>Capítulo 1</a:t>
            </a:r>
            <a:endParaRPr/>
          </a:p>
        </p:txBody>
      </p:sp>
      <p:sp>
        <p:nvSpPr>
          <p:cNvPr id="3" name="Google Shape;196;p26">
            <a:extLst>
              <a:ext uri="{FF2B5EF4-FFF2-40B4-BE49-F238E27FC236}">
                <a16:creationId xmlns:a16="http://schemas.microsoft.com/office/drawing/2014/main" id="{B6BE93BD-3B0F-375A-BD7C-66E7918ECAA3}"/>
              </a:ext>
            </a:extLst>
          </p:cNvPr>
          <p:cNvSpPr txBox="1"/>
          <p:nvPr/>
        </p:nvSpPr>
        <p:spPr>
          <a:xfrm>
            <a:off x="1066800" y="2672397"/>
            <a:ext cx="6934200" cy="258532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5400" b="1">
                <a:solidFill>
                  <a:schemeClr val="lt1"/>
                </a:solidFill>
                <a:latin typeface="Georgia"/>
                <a:ea typeface="Georgia"/>
                <a:cs typeface="Georgia"/>
                <a:sym typeface="Georgia"/>
              </a:rPr>
              <a:t>Detalhamento do Público Frequentador</a:t>
            </a:r>
            <a:endParaRPr sz="5400" b="1">
              <a:solidFill>
                <a:schemeClr val="lt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35686"/>
          </a:schemeClr>
        </a:solidFill>
        <a:effectLst/>
      </p:bgPr>
    </p:bg>
    <p:spTree>
      <p:nvGrpSpPr>
        <p:cNvPr id="1" name="Shape 201"/>
        <p:cNvGrpSpPr/>
        <p:nvPr/>
      </p:nvGrpSpPr>
      <p:grpSpPr>
        <a:xfrm>
          <a:off x="0" y="0"/>
          <a:ext cx="0" cy="0"/>
          <a:chOff x="0" y="0"/>
          <a:chExt cx="0" cy="0"/>
        </a:xfrm>
      </p:grpSpPr>
      <p:sp>
        <p:nvSpPr>
          <p:cNvPr id="202" name="Google Shape;202;p27"/>
          <p:cNvSpPr/>
          <p:nvPr/>
        </p:nvSpPr>
        <p:spPr>
          <a:xfrm>
            <a:off x="0" y="3124200"/>
            <a:ext cx="12192000" cy="3733800"/>
          </a:xfrm>
          <a:prstGeom prst="rect">
            <a:avLst/>
          </a:prstGeom>
          <a:solidFill>
            <a:srgbClr val="E6EA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7"/>
          <p:cNvSpPr/>
          <p:nvPr/>
        </p:nvSpPr>
        <p:spPr>
          <a:xfrm>
            <a:off x="7675658" y="3711364"/>
            <a:ext cx="3605486" cy="2859457"/>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7"/>
          <p:cNvSpPr/>
          <p:nvPr/>
        </p:nvSpPr>
        <p:spPr>
          <a:xfrm>
            <a:off x="1243588" y="2286000"/>
            <a:ext cx="9707877" cy="1143000"/>
          </a:xfrm>
          <a:prstGeom prst="roundRect">
            <a:avLst>
              <a:gd name="adj" fmla="val 16667"/>
            </a:avLst>
          </a:prstGeom>
          <a:solidFill>
            <a:srgbClr val="D1D6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27"/>
          <p:cNvSpPr txBox="1"/>
          <p:nvPr/>
        </p:nvSpPr>
        <p:spPr>
          <a:xfrm>
            <a:off x="438150" y="728045"/>
            <a:ext cx="6548749" cy="672130"/>
          </a:xfrm>
          <a:prstGeom prst="rect">
            <a:avLst/>
          </a:prstGeom>
          <a:noFill/>
          <a:ln>
            <a:noFill/>
          </a:ln>
        </p:spPr>
        <p:txBody>
          <a:bodyPr spcFirstLastPara="1" wrap="square" lIns="91425" tIns="45700" rIns="91425" bIns="45700" anchor="t" anchorCtr="0">
            <a:noAutofit/>
          </a:bodyPr>
          <a:lstStyle/>
          <a:p>
            <a:pPr marL="0" marR="0" lvl="0" indent="0" algn="l" rtl="0">
              <a:lnSpc>
                <a:spcPct val="75757"/>
              </a:lnSpc>
              <a:spcBef>
                <a:spcPts val="0"/>
              </a:spcBef>
              <a:spcAft>
                <a:spcPts val="0"/>
              </a:spcAft>
              <a:buNone/>
            </a:pPr>
            <a:r>
              <a:rPr lang="pt-BR" sz="6600">
                <a:solidFill>
                  <a:srgbClr val="95874D"/>
                </a:solidFill>
                <a:latin typeface="Bebas Neue"/>
                <a:ea typeface="Bebas Neue"/>
                <a:cs typeface="Bebas Neue"/>
                <a:sym typeface="Bebas Neue"/>
              </a:rPr>
              <a:t>Perfil da amostra</a:t>
            </a:r>
            <a:endParaRPr/>
          </a:p>
        </p:txBody>
      </p:sp>
      <p:sp>
        <p:nvSpPr>
          <p:cNvPr id="206" name="Google Shape;206;p27"/>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207" name="Google Shape;207;p27"/>
          <p:cNvSpPr txBox="1"/>
          <p:nvPr/>
        </p:nvSpPr>
        <p:spPr>
          <a:xfrm>
            <a:off x="1399871" y="1815690"/>
            <a:ext cx="9410555" cy="5985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600" b="1">
                <a:solidFill>
                  <a:srgbClr val="1C2E46"/>
                </a:solidFill>
                <a:latin typeface="Calibri Light" panose="020F0302020204030204" pitchFamily="34" charset="0"/>
                <a:ea typeface="Calibri"/>
                <a:cs typeface="Calibri Light" panose="020F0302020204030204" pitchFamily="34" charset="0"/>
                <a:sym typeface="Calibri"/>
              </a:rPr>
              <a:t>Público de 2023 com um menor percentual de espectadores de classe A do que o observado em anos anteriores.</a:t>
            </a:r>
            <a:endParaRPr b="1">
              <a:latin typeface="Calibri Light" panose="020F0302020204030204" pitchFamily="34" charset="0"/>
              <a:cs typeface="Calibri Light" panose="020F0302020204030204" pitchFamily="34" charset="0"/>
            </a:endParaRPr>
          </a:p>
        </p:txBody>
      </p:sp>
      <p:sp>
        <p:nvSpPr>
          <p:cNvPr id="208" name="Google Shape;208;p27"/>
          <p:cNvSpPr/>
          <p:nvPr/>
        </p:nvSpPr>
        <p:spPr>
          <a:xfrm>
            <a:off x="381000" y="1634586"/>
            <a:ext cx="1205854" cy="935312"/>
          </a:xfrm>
          <a:custGeom>
            <a:avLst/>
            <a:gdLst/>
            <a:ahLst/>
            <a:cxnLst/>
            <a:rect l="l" t="t" r="r" b="b"/>
            <a:pathLst>
              <a:path w="943345" h="731699" extrusionOk="0">
                <a:moveTo>
                  <a:pt x="366134" y="0"/>
                </a:moveTo>
                <a:lnTo>
                  <a:pt x="403852" y="0"/>
                </a:lnTo>
                <a:cubicBezTo>
                  <a:pt x="606057" y="0"/>
                  <a:pt x="769987" y="163793"/>
                  <a:pt x="769987" y="365855"/>
                </a:cubicBezTo>
                <a:lnTo>
                  <a:pt x="769987" y="448872"/>
                </a:lnTo>
                <a:cubicBezTo>
                  <a:pt x="769987" y="448872"/>
                  <a:pt x="769987" y="453779"/>
                  <a:pt x="769987" y="453779"/>
                </a:cubicBezTo>
                <a:cubicBezTo>
                  <a:pt x="769987" y="453779"/>
                  <a:pt x="765222" y="642360"/>
                  <a:pt x="943345" y="731699"/>
                </a:cubicBezTo>
                <a:lnTo>
                  <a:pt x="516148" y="731699"/>
                </a:lnTo>
                <a:cubicBezTo>
                  <a:pt x="516148" y="731699"/>
                  <a:pt x="516192" y="731655"/>
                  <a:pt x="516192" y="731655"/>
                </a:cubicBezTo>
                <a:cubicBezTo>
                  <a:pt x="515623" y="731655"/>
                  <a:pt x="515054" y="731699"/>
                  <a:pt x="514474" y="731699"/>
                </a:cubicBezTo>
                <a:lnTo>
                  <a:pt x="366134" y="731699"/>
                </a:lnTo>
                <a:cubicBezTo>
                  <a:pt x="163918" y="731711"/>
                  <a:pt x="0" y="567918"/>
                  <a:pt x="0" y="365855"/>
                </a:cubicBezTo>
                <a:lnTo>
                  <a:pt x="0" y="365855"/>
                </a:lnTo>
                <a:cubicBezTo>
                  <a:pt x="0" y="163804"/>
                  <a:pt x="163918" y="0"/>
                  <a:pt x="366134"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2000">
                <a:solidFill>
                  <a:schemeClr val="lt1"/>
                </a:solidFill>
                <a:latin typeface="Bebas Neue"/>
                <a:ea typeface="Bebas Neue"/>
                <a:cs typeface="Bebas Neue"/>
                <a:sym typeface="Bebas Neue"/>
              </a:rPr>
              <a:t>     2023</a:t>
            </a:r>
            <a:endParaRPr/>
          </a:p>
        </p:txBody>
      </p:sp>
      <p:cxnSp>
        <p:nvCxnSpPr>
          <p:cNvPr id="209" name="Google Shape;209;p27"/>
          <p:cNvCxnSpPr/>
          <p:nvPr/>
        </p:nvCxnSpPr>
        <p:spPr>
          <a:xfrm>
            <a:off x="3224789" y="2462159"/>
            <a:ext cx="0" cy="790683"/>
          </a:xfrm>
          <a:prstGeom prst="straightConnector1">
            <a:avLst/>
          </a:prstGeom>
          <a:noFill/>
          <a:ln w="9525" cap="flat" cmpd="sng">
            <a:solidFill>
              <a:srgbClr val="1C2E46"/>
            </a:solidFill>
            <a:prstDash val="solid"/>
            <a:miter lim="800000"/>
            <a:headEnd type="none" w="sm" len="sm"/>
            <a:tailEnd type="none" w="sm" len="sm"/>
          </a:ln>
        </p:spPr>
      </p:cxnSp>
      <p:graphicFrame>
        <p:nvGraphicFramePr>
          <p:cNvPr id="210" name="Google Shape;210;p27"/>
          <p:cNvGraphicFramePr/>
          <p:nvPr>
            <p:extLst>
              <p:ext uri="{D42A27DB-BD31-4B8C-83A1-F6EECF244321}">
                <p14:modId xmlns:p14="http://schemas.microsoft.com/office/powerpoint/2010/main" val="104012371"/>
              </p:ext>
            </p:extLst>
          </p:nvPr>
        </p:nvGraphicFramePr>
        <p:xfrm>
          <a:off x="1228349" y="3725968"/>
          <a:ext cx="3049200" cy="2446225"/>
        </p:xfrm>
        <a:graphic>
          <a:graphicData uri="http://schemas.openxmlformats.org/drawingml/2006/table">
            <a:tbl>
              <a:tblPr firstRow="1" bandRow="1">
                <a:noFill/>
                <a:tableStyleId>{92475FB8-E0E0-4428-AE14-0C280B31417A}</a:tableStyleId>
              </a:tblPr>
              <a:tblGrid>
                <a:gridCol w="3049200">
                  <a:extLst>
                    <a:ext uri="{9D8B030D-6E8A-4147-A177-3AD203B41FA5}">
                      <a16:colId xmlns:a16="http://schemas.microsoft.com/office/drawing/2014/main" val="20000"/>
                    </a:ext>
                  </a:extLst>
                </a:gridCol>
              </a:tblGrid>
              <a:tr h="758200">
                <a:tc>
                  <a:txBody>
                    <a:bodyPr/>
                    <a:lstStyle/>
                    <a:p>
                      <a:pPr marL="0" marR="0" lvl="0" indent="0" algn="ctr" rtl="0">
                        <a:spcBef>
                          <a:spcPts val="0"/>
                        </a:spcBef>
                        <a:spcAft>
                          <a:spcPts val="0"/>
                        </a:spcAft>
                        <a:buNone/>
                      </a:pPr>
                      <a:r>
                        <a:rPr lang="pt-BR" sz="1600" b="0" i="0" u="none" strike="noStrike" cap="none">
                          <a:solidFill>
                            <a:srgbClr val="983703"/>
                          </a:solidFill>
                          <a:latin typeface="Bebas Neue"/>
                          <a:ea typeface="Bebas Neue"/>
                          <a:cs typeface="Bebas Neue"/>
                          <a:sym typeface="Bebas Neue"/>
                        </a:rPr>
                        <a:t>Compradores Avulsos</a:t>
                      </a:r>
                    </a:p>
                    <a:p>
                      <a:pPr marL="0" marR="0" lvl="0" indent="0" algn="ctr" rtl="0">
                        <a:spcBef>
                          <a:spcPts val="0"/>
                        </a:spcBef>
                        <a:spcAft>
                          <a:spcPts val="0"/>
                        </a:spcAft>
                        <a:buNone/>
                      </a:pPr>
                      <a:r>
                        <a:rPr lang="pt-BR" sz="1600" b="0" i="0" u="none" strike="noStrike" cap="none">
                          <a:solidFill>
                            <a:srgbClr val="983703"/>
                          </a:solidFill>
                          <a:latin typeface="Bebas Neue"/>
                          <a:ea typeface="Bebas Neue"/>
                          <a:cs typeface="Bebas Neue"/>
                          <a:sym typeface="Bebas Neue"/>
                        </a:rPr>
                        <a:t> (577) – 60%</a:t>
                      </a:r>
                      <a:endParaRPr/>
                    </a:p>
                  </a:txBody>
                  <a:tcPr marL="91450" marR="91450" marT="45725" marB="45725" anchor="ctr">
                    <a:lnL w="635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12700" cap="flat" cmpd="sng">
                      <a:solidFill>
                        <a:srgbClr val="003861"/>
                      </a:solidFill>
                      <a:prstDash val="solid"/>
                      <a:round/>
                      <a:headEnd type="none" w="sm" len="sm"/>
                      <a:tailEnd type="none" w="sm" len="sm"/>
                    </a:lnB>
                    <a:solidFill>
                      <a:srgbClr val="F1F6FD"/>
                    </a:solidFill>
                  </a:tcPr>
                </a:tc>
                <a:extLst>
                  <a:ext uri="{0D108BD9-81ED-4DB2-BD59-A6C34878D82A}">
                    <a16:rowId xmlns:a16="http://schemas.microsoft.com/office/drawing/2014/main" val="10000"/>
                  </a:ext>
                </a:extLst>
              </a:tr>
              <a:tr h="624700">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49%  homens</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a:solidFill>
                            <a:srgbClr val="1C2E46"/>
                          </a:solidFill>
                          <a:latin typeface="Calibri" panose="020F0502020204030204" pitchFamily="34" charset="0"/>
                          <a:ea typeface="Calibri"/>
                          <a:cs typeface="Calibri" panose="020F0502020204030204" pitchFamily="34" charset="0"/>
                          <a:sym typeface="Calibri"/>
                        </a:rPr>
                        <a:t>Mais solteiros (48%)</a:t>
                      </a:r>
                      <a:endParaRPr b="1" i="0">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1"/>
                  </a:ext>
                </a:extLst>
              </a:tr>
              <a:tr h="553675">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Idade Média - 43 anos</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a:solidFill>
                            <a:srgbClr val="1C2E46"/>
                          </a:solidFill>
                          <a:latin typeface="Calibri" panose="020F0502020204030204" pitchFamily="34" charset="0"/>
                          <a:ea typeface="Calibri"/>
                          <a:cs typeface="Calibri" panose="020F0502020204030204" pitchFamily="34" charset="0"/>
                          <a:sym typeface="Calibri"/>
                        </a:rPr>
                        <a:t>13% aposentados</a:t>
                      </a:r>
                      <a:endParaRPr b="1" i="0">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2"/>
                  </a:ext>
                </a:extLst>
              </a:tr>
              <a:tr h="509650">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Classe A (28%)</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Classe B (53%) </a:t>
                      </a:r>
                      <a:endParaRPr b="0" i="0">
                        <a:latin typeface="Calibri Light" panose="020F0302020204030204" pitchFamily="34" charset="0"/>
                        <a:cs typeface="Calibri Light" panose="020F0302020204030204" pitchFamily="34" charset="0"/>
                      </a:endParaRPr>
                    </a:p>
                  </a:txBody>
                  <a:tcPr marL="0" marR="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211" name="Google Shape;211;p27"/>
          <p:cNvGraphicFramePr/>
          <p:nvPr>
            <p:extLst>
              <p:ext uri="{D42A27DB-BD31-4B8C-83A1-F6EECF244321}">
                <p14:modId xmlns:p14="http://schemas.microsoft.com/office/powerpoint/2010/main" val="3519191530"/>
              </p:ext>
            </p:extLst>
          </p:nvPr>
        </p:nvGraphicFramePr>
        <p:xfrm>
          <a:off x="4581149" y="3725968"/>
          <a:ext cx="3048000" cy="2446225"/>
        </p:xfrm>
        <a:graphic>
          <a:graphicData uri="http://schemas.openxmlformats.org/drawingml/2006/table">
            <a:tbl>
              <a:tblPr firstRow="1" bandRow="1">
                <a:noFill/>
                <a:tableStyleId>{92475FB8-E0E0-4428-AE14-0C280B31417A}</a:tableStyleId>
              </a:tblPr>
              <a:tblGrid>
                <a:gridCol w="3048000">
                  <a:extLst>
                    <a:ext uri="{9D8B030D-6E8A-4147-A177-3AD203B41FA5}">
                      <a16:colId xmlns:a16="http://schemas.microsoft.com/office/drawing/2014/main" val="20000"/>
                    </a:ext>
                  </a:extLst>
                </a:gridCol>
              </a:tblGrid>
              <a:tr h="758200">
                <a:tc>
                  <a:txBody>
                    <a:bodyPr/>
                    <a:lstStyle/>
                    <a:p>
                      <a:pPr marL="0" marR="0" lvl="0" indent="0" algn="ctr" rtl="0">
                        <a:spcBef>
                          <a:spcPts val="0"/>
                        </a:spcBef>
                        <a:spcAft>
                          <a:spcPts val="0"/>
                        </a:spcAft>
                        <a:buNone/>
                      </a:pPr>
                      <a:r>
                        <a:rPr lang="pt-BR" sz="1600" b="0" i="0" u="none" strike="noStrike" cap="none">
                          <a:solidFill>
                            <a:srgbClr val="983703"/>
                          </a:solidFill>
                          <a:latin typeface="Bebas Neue"/>
                          <a:ea typeface="Bebas Neue"/>
                          <a:cs typeface="Bebas Neue"/>
                          <a:sym typeface="Bebas Neue"/>
                        </a:rPr>
                        <a:t>Assinantes  </a:t>
                      </a:r>
                    </a:p>
                    <a:p>
                      <a:pPr marL="0" marR="0" lvl="0" indent="0" algn="ctr" rtl="0">
                        <a:spcBef>
                          <a:spcPts val="0"/>
                        </a:spcBef>
                        <a:spcAft>
                          <a:spcPts val="0"/>
                        </a:spcAft>
                        <a:buNone/>
                      </a:pPr>
                      <a:r>
                        <a:rPr lang="pt-BR" sz="1600" b="0" i="0" u="none" strike="noStrike" cap="none">
                          <a:solidFill>
                            <a:srgbClr val="983703"/>
                          </a:solidFill>
                          <a:latin typeface="Bebas Neue"/>
                          <a:ea typeface="Bebas Neue"/>
                          <a:cs typeface="Bebas Neue"/>
                          <a:sym typeface="Bebas Neue"/>
                        </a:rPr>
                        <a:t>(378) – 40%</a:t>
                      </a:r>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12700" cap="flat" cmpd="sng">
                      <a:solidFill>
                        <a:srgbClr val="003861"/>
                      </a:solidFill>
                      <a:prstDash val="solid"/>
                      <a:round/>
                      <a:headEnd type="none" w="sm" len="sm"/>
                      <a:tailEnd type="none" w="sm" len="sm"/>
                    </a:lnB>
                    <a:solidFill>
                      <a:srgbClr val="F1F6FD"/>
                    </a:solidFill>
                  </a:tcPr>
                </a:tc>
                <a:extLst>
                  <a:ext uri="{0D108BD9-81ED-4DB2-BD59-A6C34878D82A}">
                    <a16:rowId xmlns:a16="http://schemas.microsoft.com/office/drawing/2014/main" val="10000"/>
                  </a:ext>
                </a:extLst>
              </a:tr>
              <a:tr h="624700">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60%  homens</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a:solidFill>
                            <a:srgbClr val="1C2E46"/>
                          </a:solidFill>
                          <a:latin typeface="Calibri" panose="020F0502020204030204" pitchFamily="34" charset="0"/>
                          <a:ea typeface="Calibri"/>
                          <a:cs typeface="Calibri" panose="020F0502020204030204" pitchFamily="34" charset="0"/>
                          <a:sym typeface="Calibri"/>
                        </a:rPr>
                        <a:t>Mais casados (54%)</a:t>
                      </a:r>
                      <a:endParaRPr b="1" i="0">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1"/>
                  </a:ext>
                </a:extLst>
              </a:tr>
              <a:tr h="553675">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Idade Média 66 anos</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a:solidFill>
                            <a:srgbClr val="1C2E46"/>
                          </a:solidFill>
                          <a:latin typeface="Calibri" panose="020F0502020204030204" pitchFamily="34" charset="0"/>
                          <a:ea typeface="Calibri"/>
                          <a:cs typeface="Calibri" panose="020F0502020204030204" pitchFamily="34" charset="0"/>
                          <a:sym typeface="Calibri"/>
                        </a:rPr>
                        <a:t>34% aposentados</a:t>
                      </a:r>
                      <a:endParaRPr b="1" i="0">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2"/>
                  </a:ext>
                </a:extLst>
              </a:tr>
              <a:tr h="509650">
                <a:tc>
                  <a:txBody>
                    <a:bodyPr/>
                    <a:lstStyle/>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Classe A (53%)</a:t>
                      </a:r>
                      <a:endParaRPr b="0" i="0">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Classe B (41%)</a:t>
                      </a:r>
                      <a:endParaRPr b="0" i="0">
                        <a:latin typeface="Calibri Light" panose="020F0302020204030204" pitchFamily="34" charset="0"/>
                        <a:cs typeface="Calibri Light" panose="020F0302020204030204" pitchFamily="34" charset="0"/>
                      </a:endParaRPr>
                    </a:p>
                  </a:txBody>
                  <a:tcPr marL="0" marR="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12" name="Google Shape;212;p27"/>
          <p:cNvSpPr/>
          <p:nvPr/>
        </p:nvSpPr>
        <p:spPr>
          <a:xfrm>
            <a:off x="2346992" y="2728879"/>
            <a:ext cx="291116" cy="291638"/>
          </a:xfrm>
          <a:custGeom>
            <a:avLst/>
            <a:gdLst/>
            <a:ahLst/>
            <a:cxnLst/>
            <a:rect l="l" t="t" r="r" b="b"/>
            <a:pathLst>
              <a:path w="636503" h="637644" extrusionOk="0">
                <a:moveTo>
                  <a:pt x="634230" y="17370"/>
                </a:moveTo>
                <a:cubicBezTo>
                  <a:pt x="631388" y="10441"/>
                  <a:pt x="625987" y="5031"/>
                  <a:pt x="619165" y="2183"/>
                </a:cubicBezTo>
                <a:cubicBezTo>
                  <a:pt x="615660" y="664"/>
                  <a:pt x="612059" y="0"/>
                  <a:pt x="608270" y="0"/>
                </a:cubicBezTo>
                <a:lnTo>
                  <a:pt x="409587" y="0"/>
                </a:lnTo>
                <a:cubicBezTo>
                  <a:pt x="394049" y="0"/>
                  <a:pt x="381448" y="12624"/>
                  <a:pt x="381448" y="28190"/>
                </a:cubicBezTo>
                <a:cubicBezTo>
                  <a:pt x="381448" y="43756"/>
                  <a:pt x="394049" y="56380"/>
                  <a:pt x="409587" y="56380"/>
                </a:cubicBezTo>
                <a:lnTo>
                  <a:pt x="540431" y="56380"/>
                </a:lnTo>
                <a:lnTo>
                  <a:pt x="386469" y="210618"/>
                </a:lnTo>
                <a:cubicBezTo>
                  <a:pt x="344497" y="177398"/>
                  <a:pt x="292765" y="159269"/>
                  <a:pt x="238760" y="159269"/>
                </a:cubicBezTo>
                <a:cubicBezTo>
                  <a:pt x="174996" y="159269"/>
                  <a:pt x="115022" y="184137"/>
                  <a:pt x="69923" y="229317"/>
                </a:cubicBezTo>
                <a:cubicBezTo>
                  <a:pt x="24823" y="274496"/>
                  <a:pt x="0" y="334578"/>
                  <a:pt x="0" y="398456"/>
                </a:cubicBezTo>
                <a:cubicBezTo>
                  <a:pt x="0" y="462335"/>
                  <a:pt x="24823" y="522417"/>
                  <a:pt x="69923" y="567596"/>
                </a:cubicBezTo>
                <a:cubicBezTo>
                  <a:pt x="115022" y="612776"/>
                  <a:pt x="174996" y="637644"/>
                  <a:pt x="238760" y="637644"/>
                </a:cubicBezTo>
                <a:cubicBezTo>
                  <a:pt x="302524" y="637644"/>
                  <a:pt x="362498" y="612776"/>
                  <a:pt x="407597" y="567596"/>
                </a:cubicBezTo>
                <a:cubicBezTo>
                  <a:pt x="452697" y="522417"/>
                  <a:pt x="477520" y="462335"/>
                  <a:pt x="477520" y="398456"/>
                </a:cubicBezTo>
                <a:cubicBezTo>
                  <a:pt x="477520" y="344354"/>
                  <a:pt x="459424" y="292530"/>
                  <a:pt x="426262" y="250483"/>
                </a:cubicBezTo>
                <a:lnTo>
                  <a:pt x="580225" y="96245"/>
                </a:lnTo>
                <a:lnTo>
                  <a:pt x="580225" y="227323"/>
                </a:lnTo>
                <a:cubicBezTo>
                  <a:pt x="580225" y="242890"/>
                  <a:pt x="592826" y="255513"/>
                  <a:pt x="608364" y="255513"/>
                </a:cubicBezTo>
                <a:cubicBezTo>
                  <a:pt x="623903" y="255513"/>
                  <a:pt x="636504" y="242890"/>
                  <a:pt x="636504" y="227323"/>
                </a:cubicBezTo>
                <a:lnTo>
                  <a:pt x="636504" y="28285"/>
                </a:lnTo>
                <a:cubicBezTo>
                  <a:pt x="636504" y="24583"/>
                  <a:pt x="635841" y="20881"/>
                  <a:pt x="634325" y="17370"/>
                </a:cubicBezTo>
                <a:close/>
                <a:moveTo>
                  <a:pt x="238760" y="581169"/>
                </a:moveTo>
                <a:cubicBezTo>
                  <a:pt x="190061" y="581169"/>
                  <a:pt x="144203" y="562186"/>
                  <a:pt x="109716" y="527637"/>
                </a:cubicBezTo>
                <a:cubicBezTo>
                  <a:pt x="75228" y="493088"/>
                  <a:pt x="56279" y="447243"/>
                  <a:pt x="56279" y="398362"/>
                </a:cubicBezTo>
                <a:cubicBezTo>
                  <a:pt x="56279" y="349480"/>
                  <a:pt x="75228" y="303636"/>
                  <a:pt x="109716" y="269086"/>
                </a:cubicBezTo>
                <a:cubicBezTo>
                  <a:pt x="144203" y="234537"/>
                  <a:pt x="189966" y="215554"/>
                  <a:pt x="238760" y="215554"/>
                </a:cubicBezTo>
                <a:cubicBezTo>
                  <a:pt x="287554" y="215554"/>
                  <a:pt x="333317" y="234537"/>
                  <a:pt x="367804" y="269086"/>
                </a:cubicBezTo>
                <a:cubicBezTo>
                  <a:pt x="402292" y="303636"/>
                  <a:pt x="421241" y="349575"/>
                  <a:pt x="421241" y="398362"/>
                </a:cubicBezTo>
                <a:cubicBezTo>
                  <a:pt x="421241" y="447148"/>
                  <a:pt x="402292" y="493088"/>
                  <a:pt x="367804" y="527637"/>
                </a:cubicBezTo>
                <a:cubicBezTo>
                  <a:pt x="333317" y="562186"/>
                  <a:pt x="287554" y="581169"/>
                  <a:pt x="238760" y="581169"/>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7"/>
          <p:cNvSpPr/>
          <p:nvPr/>
        </p:nvSpPr>
        <p:spPr>
          <a:xfrm>
            <a:off x="1677307" y="2723166"/>
            <a:ext cx="222605" cy="343515"/>
          </a:xfrm>
          <a:custGeom>
            <a:avLst/>
            <a:gdLst/>
            <a:ahLst/>
            <a:cxnLst/>
            <a:rect l="l" t="t" r="r" b="b"/>
            <a:pathLst>
              <a:path w="486710" h="751068" extrusionOk="0">
                <a:moveTo>
                  <a:pt x="486710" y="243364"/>
                </a:moveTo>
                <a:cubicBezTo>
                  <a:pt x="486710" y="108489"/>
                  <a:pt x="377563" y="0"/>
                  <a:pt x="243782" y="0"/>
                </a:cubicBezTo>
                <a:cubicBezTo>
                  <a:pt x="110000" y="0"/>
                  <a:pt x="0" y="108489"/>
                  <a:pt x="0" y="243364"/>
                </a:cubicBezTo>
                <a:cubicBezTo>
                  <a:pt x="0" y="368558"/>
                  <a:pt x="94178" y="471731"/>
                  <a:pt x="215642" y="484925"/>
                </a:cubicBezTo>
                <a:lnTo>
                  <a:pt x="215642" y="583637"/>
                </a:lnTo>
                <a:lnTo>
                  <a:pt x="131129" y="583637"/>
                </a:lnTo>
                <a:cubicBezTo>
                  <a:pt x="115590" y="583637"/>
                  <a:pt x="102989" y="596261"/>
                  <a:pt x="102989" y="611827"/>
                </a:cubicBezTo>
                <a:lnTo>
                  <a:pt x="102989" y="611827"/>
                </a:lnTo>
                <a:cubicBezTo>
                  <a:pt x="102989" y="627393"/>
                  <a:pt x="115590" y="640017"/>
                  <a:pt x="131129" y="640017"/>
                </a:cubicBezTo>
                <a:lnTo>
                  <a:pt x="215642" y="640017"/>
                </a:lnTo>
                <a:lnTo>
                  <a:pt x="215642" y="722879"/>
                </a:lnTo>
                <a:cubicBezTo>
                  <a:pt x="215642" y="738445"/>
                  <a:pt x="228243" y="751069"/>
                  <a:pt x="243782" y="751069"/>
                </a:cubicBezTo>
                <a:lnTo>
                  <a:pt x="243782" y="751069"/>
                </a:lnTo>
                <a:cubicBezTo>
                  <a:pt x="259320" y="751069"/>
                  <a:pt x="271921" y="738445"/>
                  <a:pt x="271921" y="722879"/>
                </a:cubicBezTo>
                <a:lnTo>
                  <a:pt x="271921" y="640017"/>
                </a:lnTo>
                <a:lnTo>
                  <a:pt x="356435" y="640017"/>
                </a:lnTo>
                <a:cubicBezTo>
                  <a:pt x="371973" y="640017"/>
                  <a:pt x="384574" y="627393"/>
                  <a:pt x="384574" y="611827"/>
                </a:cubicBezTo>
                <a:lnTo>
                  <a:pt x="384574" y="611827"/>
                </a:lnTo>
                <a:cubicBezTo>
                  <a:pt x="384574" y="596261"/>
                  <a:pt x="371973" y="583637"/>
                  <a:pt x="356435" y="583637"/>
                </a:cubicBezTo>
                <a:lnTo>
                  <a:pt x="271068" y="583637"/>
                </a:lnTo>
                <a:lnTo>
                  <a:pt x="271068" y="484925"/>
                </a:lnTo>
                <a:cubicBezTo>
                  <a:pt x="392533" y="471731"/>
                  <a:pt x="486710" y="368558"/>
                  <a:pt x="486710" y="243364"/>
                </a:cubicBezTo>
                <a:close/>
                <a:moveTo>
                  <a:pt x="56374" y="243364"/>
                </a:moveTo>
                <a:cubicBezTo>
                  <a:pt x="56374" y="139336"/>
                  <a:pt x="139940" y="55526"/>
                  <a:pt x="243876" y="55526"/>
                </a:cubicBezTo>
                <a:cubicBezTo>
                  <a:pt x="347813" y="55526"/>
                  <a:pt x="431379" y="139241"/>
                  <a:pt x="431379" y="243364"/>
                </a:cubicBezTo>
                <a:cubicBezTo>
                  <a:pt x="431379" y="347487"/>
                  <a:pt x="347813" y="431202"/>
                  <a:pt x="243876" y="431202"/>
                </a:cubicBezTo>
                <a:cubicBezTo>
                  <a:pt x="139940" y="431202"/>
                  <a:pt x="56279" y="346538"/>
                  <a:pt x="56279" y="243364"/>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7"/>
          <p:cNvSpPr txBox="1"/>
          <p:nvPr/>
        </p:nvSpPr>
        <p:spPr>
          <a:xfrm>
            <a:off x="1858144" y="2740422"/>
            <a:ext cx="50405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46%</a:t>
            </a:r>
            <a:endParaRPr>
              <a:latin typeface="Calibri Light" panose="020F0302020204030204" pitchFamily="34" charset="0"/>
              <a:cs typeface="Calibri Light" panose="020F0302020204030204" pitchFamily="34" charset="0"/>
            </a:endParaRPr>
          </a:p>
        </p:txBody>
      </p:sp>
      <p:sp>
        <p:nvSpPr>
          <p:cNvPr id="215" name="Google Shape;215;p27"/>
          <p:cNvSpPr txBox="1"/>
          <p:nvPr/>
        </p:nvSpPr>
        <p:spPr>
          <a:xfrm>
            <a:off x="2590800" y="2740422"/>
            <a:ext cx="50405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53%</a:t>
            </a:r>
            <a:endParaRPr>
              <a:latin typeface="Calibri Light" panose="020F0302020204030204" pitchFamily="34" charset="0"/>
              <a:cs typeface="Calibri Light" panose="020F0302020204030204" pitchFamily="34" charset="0"/>
            </a:endParaRPr>
          </a:p>
        </p:txBody>
      </p:sp>
      <p:sp>
        <p:nvSpPr>
          <p:cNvPr id="216" name="Google Shape;216;p27"/>
          <p:cNvSpPr txBox="1"/>
          <p:nvPr/>
        </p:nvSpPr>
        <p:spPr>
          <a:xfrm>
            <a:off x="5225792" y="2477208"/>
            <a:ext cx="174557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22% de</a:t>
            </a:r>
            <a:endParaRPr>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aposentados</a:t>
            </a:r>
            <a:endParaRPr>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Idade Média: 54 anos </a:t>
            </a:r>
            <a:endParaRPr>
              <a:latin typeface="Calibri Light" panose="020F0302020204030204" pitchFamily="34" charset="0"/>
              <a:cs typeface="Calibri Light" panose="020F0302020204030204" pitchFamily="34" charset="0"/>
            </a:endParaRPr>
          </a:p>
        </p:txBody>
      </p:sp>
      <p:sp>
        <p:nvSpPr>
          <p:cNvPr id="217" name="Google Shape;217;p27"/>
          <p:cNvSpPr txBox="1"/>
          <p:nvPr/>
        </p:nvSpPr>
        <p:spPr>
          <a:xfrm>
            <a:off x="7554082" y="2481200"/>
            <a:ext cx="159226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Alto grau de instrução (86% superior completo)</a:t>
            </a:r>
            <a:endParaRPr>
              <a:latin typeface="Calibri Light" panose="020F0302020204030204" pitchFamily="34" charset="0"/>
              <a:cs typeface="Calibri Light" panose="020F0302020204030204" pitchFamily="34" charset="0"/>
            </a:endParaRPr>
          </a:p>
        </p:txBody>
      </p:sp>
      <p:sp>
        <p:nvSpPr>
          <p:cNvPr id="218" name="Google Shape;218;p27"/>
          <p:cNvSpPr txBox="1"/>
          <p:nvPr/>
        </p:nvSpPr>
        <p:spPr>
          <a:xfrm>
            <a:off x="9688738" y="2485917"/>
            <a:ext cx="118303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a:solidFill>
                  <a:srgbClr val="1C2E46"/>
                </a:solidFill>
                <a:latin typeface="Calibri Light" panose="020F0302020204030204" pitchFamily="34" charset="0"/>
                <a:ea typeface="Calibri"/>
                <a:cs typeface="Calibri Light" panose="020F0302020204030204" pitchFamily="34" charset="0"/>
                <a:sym typeface="Calibri"/>
              </a:rPr>
              <a:t>38</a:t>
            </a:r>
            <a:r>
              <a:rPr lang="pt-BR" sz="1400">
                <a:solidFill>
                  <a:srgbClr val="1C2E46"/>
                </a:solidFill>
                <a:latin typeface="Calibri Light" panose="020F0302020204030204" pitchFamily="34" charset="0"/>
                <a:ea typeface="Calibri"/>
                <a:cs typeface="Calibri Light" panose="020F0302020204030204" pitchFamily="34" charset="0"/>
                <a:sym typeface="Calibri"/>
              </a:rPr>
              <a:t>% Classe A</a:t>
            </a:r>
            <a:endParaRPr>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48% Classe B</a:t>
            </a:r>
            <a:endParaRPr lang="pt-BR">
              <a:latin typeface="Calibri Light" panose="020F0302020204030204" pitchFamily="34" charset="0"/>
              <a:ea typeface="Calibri"/>
              <a:cs typeface="Calibri Light" panose="020F0302020204030204" pitchFamily="34" charset="0"/>
            </a:endParaRPr>
          </a:p>
          <a:p>
            <a:pPr marL="0" marR="0" lvl="0" indent="0" algn="l" rtl="0">
              <a:spcBef>
                <a:spcPts val="0"/>
              </a:spcBef>
              <a:spcAft>
                <a:spcPts val="0"/>
              </a:spcAft>
              <a:buNone/>
            </a:pPr>
            <a:r>
              <a:rPr lang="pt-BR">
                <a:solidFill>
                  <a:srgbClr val="1C2E46"/>
                </a:solidFill>
                <a:latin typeface="Calibri Light" panose="020F0302020204030204" pitchFamily="34" charset="0"/>
                <a:ea typeface="Calibri"/>
                <a:cs typeface="Calibri Light" panose="020F0302020204030204" pitchFamily="34" charset="0"/>
                <a:sym typeface="Calibri"/>
              </a:rPr>
              <a:t>14</a:t>
            </a:r>
            <a:r>
              <a:rPr lang="pt-BR" sz="1400">
                <a:solidFill>
                  <a:srgbClr val="1C2E46"/>
                </a:solidFill>
                <a:latin typeface="Calibri Light" panose="020F0302020204030204" pitchFamily="34" charset="0"/>
                <a:ea typeface="Calibri"/>
                <a:cs typeface="Calibri Light" panose="020F0302020204030204" pitchFamily="34" charset="0"/>
                <a:sym typeface="Calibri"/>
              </a:rPr>
              <a:t>%  Classe C</a:t>
            </a:r>
            <a:endParaRPr>
              <a:latin typeface="Calibri Light" panose="020F0302020204030204" pitchFamily="34" charset="0"/>
              <a:cs typeface="Calibri Light" panose="020F0302020204030204" pitchFamily="34" charset="0"/>
            </a:endParaRPr>
          </a:p>
        </p:txBody>
      </p:sp>
      <p:sp>
        <p:nvSpPr>
          <p:cNvPr id="219" name="Google Shape;219;p27"/>
          <p:cNvSpPr txBox="1"/>
          <p:nvPr/>
        </p:nvSpPr>
        <p:spPr>
          <a:xfrm>
            <a:off x="3836817" y="2632700"/>
            <a:ext cx="7634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rgbClr val="1C2E46"/>
                </a:solidFill>
                <a:latin typeface="Calibri Light" panose="020F0302020204030204" pitchFamily="34" charset="0"/>
                <a:ea typeface="Calibri"/>
                <a:cs typeface="Calibri Light" panose="020F0302020204030204" pitchFamily="34" charset="0"/>
                <a:sym typeface="Calibri"/>
              </a:rPr>
              <a:t>44% casados</a:t>
            </a:r>
            <a:endParaRPr>
              <a:latin typeface="Calibri Light" panose="020F0302020204030204" pitchFamily="34" charset="0"/>
              <a:cs typeface="Calibri Light" panose="020F0302020204030204" pitchFamily="34" charset="0"/>
            </a:endParaRPr>
          </a:p>
        </p:txBody>
      </p:sp>
      <p:sp>
        <p:nvSpPr>
          <p:cNvPr id="220" name="Google Shape;220;p27"/>
          <p:cNvSpPr/>
          <p:nvPr/>
        </p:nvSpPr>
        <p:spPr>
          <a:xfrm>
            <a:off x="3377189" y="2667000"/>
            <a:ext cx="459628" cy="288173"/>
          </a:xfrm>
          <a:custGeom>
            <a:avLst/>
            <a:gdLst/>
            <a:ahLst/>
            <a:cxnLst/>
            <a:rect l="l" t="t" r="r" b="b"/>
            <a:pathLst>
              <a:path w="778144" h="487872" extrusionOk="0">
                <a:moveTo>
                  <a:pt x="706231" y="71613"/>
                </a:moveTo>
                <a:cubicBezTo>
                  <a:pt x="659654" y="25414"/>
                  <a:pt x="598027" y="0"/>
                  <a:pt x="532686" y="0"/>
                </a:cubicBezTo>
                <a:cubicBezTo>
                  <a:pt x="480679" y="0"/>
                  <a:pt x="431149" y="15966"/>
                  <a:pt x="388953" y="46293"/>
                </a:cubicBezTo>
                <a:cubicBezTo>
                  <a:pt x="347424" y="16722"/>
                  <a:pt x="296751" y="472"/>
                  <a:pt x="245316" y="472"/>
                </a:cubicBezTo>
                <a:cubicBezTo>
                  <a:pt x="179689" y="472"/>
                  <a:pt x="118158" y="25697"/>
                  <a:pt x="71866" y="71613"/>
                </a:cubicBezTo>
                <a:cubicBezTo>
                  <a:pt x="-23955" y="166655"/>
                  <a:pt x="-23955" y="321217"/>
                  <a:pt x="71866" y="416260"/>
                </a:cubicBezTo>
                <a:cubicBezTo>
                  <a:pt x="118443" y="462458"/>
                  <a:pt x="179975" y="487872"/>
                  <a:pt x="245412" y="487872"/>
                </a:cubicBezTo>
                <a:cubicBezTo>
                  <a:pt x="297418" y="487872"/>
                  <a:pt x="346948" y="471906"/>
                  <a:pt x="389144" y="441579"/>
                </a:cubicBezTo>
                <a:cubicBezTo>
                  <a:pt x="430673" y="471150"/>
                  <a:pt x="481441" y="487400"/>
                  <a:pt x="532876" y="487400"/>
                </a:cubicBezTo>
                <a:cubicBezTo>
                  <a:pt x="598503" y="487400"/>
                  <a:pt x="660035" y="462175"/>
                  <a:pt x="706326" y="416260"/>
                </a:cubicBezTo>
                <a:cubicBezTo>
                  <a:pt x="752713" y="370250"/>
                  <a:pt x="778145" y="309124"/>
                  <a:pt x="778145" y="243936"/>
                </a:cubicBezTo>
                <a:cubicBezTo>
                  <a:pt x="778145" y="178748"/>
                  <a:pt x="752618" y="117528"/>
                  <a:pt x="706326" y="71613"/>
                </a:cubicBezTo>
                <a:close/>
                <a:moveTo>
                  <a:pt x="245602" y="390751"/>
                </a:moveTo>
                <a:cubicBezTo>
                  <a:pt x="205978" y="390751"/>
                  <a:pt x="168831" y="375541"/>
                  <a:pt x="140922" y="347859"/>
                </a:cubicBezTo>
                <a:cubicBezTo>
                  <a:pt x="83201" y="290607"/>
                  <a:pt x="83201" y="197360"/>
                  <a:pt x="140922" y="140107"/>
                </a:cubicBezTo>
                <a:cubicBezTo>
                  <a:pt x="168831" y="112426"/>
                  <a:pt x="205978" y="97215"/>
                  <a:pt x="245507" y="97215"/>
                </a:cubicBezTo>
                <a:cubicBezTo>
                  <a:pt x="272748" y="97215"/>
                  <a:pt x="299133" y="104490"/>
                  <a:pt x="322183" y="118283"/>
                </a:cubicBezTo>
                <a:cubicBezTo>
                  <a:pt x="274939" y="195753"/>
                  <a:pt x="274844" y="292402"/>
                  <a:pt x="322183" y="369683"/>
                </a:cubicBezTo>
                <a:cubicBezTo>
                  <a:pt x="299133" y="383477"/>
                  <a:pt x="272939" y="390751"/>
                  <a:pt x="245793" y="390751"/>
                </a:cubicBezTo>
                <a:close/>
                <a:moveTo>
                  <a:pt x="389049" y="280687"/>
                </a:moveTo>
                <a:cubicBezTo>
                  <a:pt x="382762" y="256596"/>
                  <a:pt x="382762" y="231371"/>
                  <a:pt x="389049" y="207279"/>
                </a:cubicBezTo>
                <a:cubicBezTo>
                  <a:pt x="395335" y="231371"/>
                  <a:pt x="395335" y="256596"/>
                  <a:pt x="389049" y="280687"/>
                </a:cubicBezTo>
                <a:close/>
                <a:moveTo>
                  <a:pt x="532495" y="97215"/>
                </a:moveTo>
                <a:cubicBezTo>
                  <a:pt x="572119" y="97215"/>
                  <a:pt x="609267" y="112426"/>
                  <a:pt x="637175" y="140107"/>
                </a:cubicBezTo>
                <a:cubicBezTo>
                  <a:pt x="665083" y="167789"/>
                  <a:pt x="680514" y="204729"/>
                  <a:pt x="680514" y="244030"/>
                </a:cubicBezTo>
                <a:cubicBezTo>
                  <a:pt x="680514" y="283332"/>
                  <a:pt x="665178" y="320178"/>
                  <a:pt x="637175" y="347954"/>
                </a:cubicBezTo>
                <a:cubicBezTo>
                  <a:pt x="609267" y="375635"/>
                  <a:pt x="572214" y="390846"/>
                  <a:pt x="532590" y="390846"/>
                </a:cubicBezTo>
                <a:cubicBezTo>
                  <a:pt x="505349" y="390846"/>
                  <a:pt x="478965" y="383571"/>
                  <a:pt x="455914" y="369778"/>
                </a:cubicBezTo>
                <a:cubicBezTo>
                  <a:pt x="503158" y="292308"/>
                  <a:pt x="503253" y="195565"/>
                  <a:pt x="455914" y="118378"/>
                </a:cubicBezTo>
                <a:cubicBezTo>
                  <a:pt x="478965" y="104585"/>
                  <a:pt x="505158" y="97310"/>
                  <a:pt x="532305" y="97310"/>
                </a:cubicBezTo>
                <a:close/>
                <a:moveTo>
                  <a:pt x="426006" y="346159"/>
                </a:moveTo>
                <a:cubicBezTo>
                  <a:pt x="420672" y="340679"/>
                  <a:pt x="415719" y="334633"/>
                  <a:pt x="411147" y="328114"/>
                </a:cubicBezTo>
                <a:cubicBezTo>
                  <a:pt x="447723" y="257446"/>
                  <a:pt x="434102" y="169962"/>
                  <a:pt x="377142" y="113560"/>
                </a:cubicBezTo>
                <a:cubicBezTo>
                  <a:pt x="372380" y="108836"/>
                  <a:pt x="366855" y="104018"/>
                  <a:pt x="360474" y="99010"/>
                </a:cubicBezTo>
                <a:cubicBezTo>
                  <a:pt x="360093" y="98633"/>
                  <a:pt x="359521" y="98160"/>
                  <a:pt x="358854" y="97688"/>
                </a:cubicBezTo>
                <a:lnTo>
                  <a:pt x="357902" y="97026"/>
                </a:lnTo>
                <a:lnTo>
                  <a:pt x="357711" y="97026"/>
                </a:lnTo>
                <a:cubicBezTo>
                  <a:pt x="325612" y="72935"/>
                  <a:pt x="285798" y="59614"/>
                  <a:pt x="245412" y="59614"/>
                </a:cubicBezTo>
                <a:cubicBezTo>
                  <a:pt x="195786" y="59614"/>
                  <a:pt x="149114" y="78793"/>
                  <a:pt x="114062" y="113465"/>
                </a:cubicBezTo>
                <a:cubicBezTo>
                  <a:pt x="41577" y="185361"/>
                  <a:pt x="41577" y="302511"/>
                  <a:pt x="114062" y="374407"/>
                </a:cubicBezTo>
                <a:cubicBezTo>
                  <a:pt x="149114" y="409174"/>
                  <a:pt x="195786" y="428352"/>
                  <a:pt x="245602" y="428352"/>
                </a:cubicBezTo>
                <a:cubicBezTo>
                  <a:pt x="280749" y="428352"/>
                  <a:pt x="314658" y="418716"/>
                  <a:pt x="344186" y="400293"/>
                </a:cubicBezTo>
                <a:cubicBezTo>
                  <a:pt x="349139" y="406340"/>
                  <a:pt x="353901" y="411536"/>
                  <a:pt x="358759" y="416260"/>
                </a:cubicBezTo>
                <a:cubicBezTo>
                  <a:pt x="358759" y="416260"/>
                  <a:pt x="358950" y="416448"/>
                  <a:pt x="358950" y="416448"/>
                </a:cubicBezTo>
                <a:cubicBezTo>
                  <a:pt x="325041" y="438556"/>
                  <a:pt x="285988" y="450176"/>
                  <a:pt x="245412" y="450176"/>
                </a:cubicBezTo>
                <a:cubicBezTo>
                  <a:pt x="190167" y="450176"/>
                  <a:pt x="138065" y="428636"/>
                  <a:pt x="98727" y="389617"/>
                </a:cubicBezTo>
                <a:cubicBezTo>
                  <a:pt x="17669" y="309219"/>
                  <a:pt x="17669" y="178559"/>
                  <a:pt x="98727" y="98160"/>
                </a:cubicBezTo>
                <a:cubicBezTo>
                  <a:pt x="137874" y="59331"/>
                  <a:pt x="190071" y="37885"/>
                  <a:pt x="245697" y="37885"/>
                </a:cubicBezTo>
                <a:cubicBezTo>
                  <a:pt x="301323" y="37885"/>
                  <a:pt x="353425" y="59331"/>
                  <a:pt x="392573" y="98160"/>
                </a:cubicBezTo>
                <a:cubicBezTo>
                  <a:pt x="459819" y="164860"/>
                  <a:pt x="472869" y="265288"/>
                  <a:pt x="426006" y="346064"/>
                </a:cubicBezTo>
                <a:close/>
                <a:moveTo>
                  <a:pt x="352187" y="141902"/>
                </a:moveTo>
                <a:cubicBezTo>
                  <a:pt x="357521" y="147382"/>
                  <a:pt x="362474" y="153428"/>
                  <a:pt x="367046" y="159947"/>
                </a:cubicBezTo>
                <a:cubicBezTo>
                  <a:pt x="337709" y="216538"/>
                  <a:pt x="339995" y="284750"/>
                  <a:pt x="373237" y="339356"/>
                </a:cubicBezTo>
                <a:lnTo>
                  <a:pt x="373523" y="339829"/>
                </a:lnTo>
                <a:lnTo>
                  <a:pt x="373618" y="339829"/>
                </a:lnTo>
                <a:cubicBezTo>
                  <a:pt x="381429" y="352583"/>
                  <a:pt x="390573" y="364203"/>
                  <a:pt x="400955" y="374501"/>
                </a:cubicBezTo>
                <a:cubicBezTo>
                  <a:pt x="405813" y="379320"/>
                  <a:pt x="411147" y="383949"/>
                  <a:pt x="417624" y="388956"/>
                </a:cubicBezTo>
                <a:cubicBezTo>
                  <a:pt x="418005" y="389334"/>
                  <a:pt x="418481" y="389712"/>
                  <a:pt x="419052" y="390184"/>
                </a:cubicBezTo>
                <a:lnTo>
                  <a:pt x="420291" y="391035"/>
                </a:lnTo>
                <a:lnTo>
                  <a:pt x="420576" y="391035"/>
                </a:lnTo>
                <a:cubicBezTo>
                  <a:pt x="452580" y="415126"/>
                  <a:pt x="492395" y="428352"/>
                  <a:pt x="532781" y="428352"/>
                </a:cubicBezTo>
                <a:cubicBezTo>
                  <a:pt x="582406" y="428352"/>
                  <a:pt x="629079" y="409174"/>
                  <a:pt x="664131" y="374501"/>
                </a:cubicBezTo>
                <a:cubicBezTo>
                  <a:pt x="699183" y="339734"/>
                  <a:pt x="718518" y="293347"/>
                  <a:pt x="718518" y="244030"/>
                </a:cubicBezTo>
                <a:cubicBezTo>
                  <a:pt x="718518" y="194714"/>
                  <a:pt x="699183" y="148327"/>
                  <a:pt x="664131" y="113560"/>
                </a:cubicBezTo>
                <a:cubicBezTo>
                  <a:pt x="629079" y="78793"/>
                  <a:pt x="582406" y="59614"/>
                  <a:pt x="532686" y="59614"/>
                </a:cubicBezTo>
                <a:cubicBezTo>
                  <a:pt x="497538" y="59614"/>
                  <a:pt x="463629" y="69251"/>
                  <a:pt x="434102" y="87673"/>
                </a:cubicBezTo>
                <a:cubicBezTo>
                  <a:pt x="429054" y="81627"/>
                  <a:pt x="424386" y="76431"/>
                  <a:pt x="419529" y="71707"/>
                </a:cubicBezTo>
                <a:cubicBezTo>
                  <a:pt x="419529" y="71707"/>
                  <a:pt x="419338" y="71518"/>
                  <a:pt x="419338" y="71518"/>
                </a:cubicBezTo>
                <a:cubicBezTo>
                  <a:pt x="453247" y="49411"/>
                  <a:pt x="492300" y="37790"/>
                  <a:pt x="532876" y="37790"/>
                </a:cubicBezTo>
                <a:cubicBezTo>
                  <a:pt x="588121" y="37790"/>
                  <a:pt x="640223" y="59331"/>
                  <a:pt x="679561" y="98349"/>
                </a:cubicBezTo>
                <a:cubicBezTo>
                  <a:pt x="760619" y="178748"/>
                  <a:pt x="760619" y="309502"/>
                  <a:pt x="679561" y="389806"/>
                </a:cubicBezTo>
                <a:cubicBezTo>
                  <a:pt x="640413" y="428636"/>
                  <a:pt x="588216" y="450082"/>
                  <a:pt x="532686" y="450082"/>
                </a:cubicBezTo>
                <a:cubicBezTo>
                  <a:pt x="477155" y="450082"/>
                  <a:pt x="424958" y="428636"/>
                  <a:pt x="385715" y="389806"/>
                </a:cubicBezTo>
                <a:cubicBezTo>
                  <a:pt x="318468" y="323107"/>
                  <a:pt x="305419" y="222679"/>
                  <a:pt x="352282" y="141997"/>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21" name="Google Shape;221;p27"/>
          <p:cNvGrpSpPr/>
          <p:nvPr/>
        </p:nvGrpSpPr>
        <p:grpSpPr>
          <a:xfrm>
            <a:off x="9264877" y="2694025"/>
            <a:ext cx="388936" cy="275503"/>
            <a:chOff x="6501288" y="3161728"/>
            <a:chExt cx="619791" cy="439028"/>
          </a:xfrm>
        </p:grpSpPr>
        <p:sp>
          <p:nvSpPr>
            <p:cNvPr id="222" name="Google Shape;222;p27"/>
            <p:cNvSpPr/>
            <p:nvPr/>
          </p:nvSpPr>
          <p:spPr>
            <a:xfrm>
              <a:off x="6579203" y="3315440"/>
              <a:ext cx="108489" cy="43836"/>
            </a:xfrm>
            <a:custGeom>
              <a:avLst/>
              <a:gdLst/>
              <a:ahLst/>
              <a:cxnLst/>
              <a:rect l="l" t="t" r="r" b="b"/>
              <a:pathLst>
                <a:path w="108489" h="43836" extrusionOk="0">
                  <a:moveTo>
                    <a:pt x="86392" y="0"/>
                  </a:moveTo>
                  <a:lnTo>
                    <a:pt x="22098" y="0"/>
                  </a:lnTo>
                  <a:cubicBezTo>
                    <a:pt x="9906" y="0"/>
                    <a:pt x="0" y="9825"/>
                    <a:pt x="0" y="21918"/>
                  </a:cubicBezTo>
                  <a:cubicBezTo>
                    <a:pt x="0" y="34011"/>
                    <a:pt x="9906" y="43837"/>
                    <a:pt x="22098" y="43837"/>
                  </a:cubicBezTo>
                  <a:lnTo>
                    <a:pt x="86392" y="43837"/>
                  </a:lnTo>
                  <a:cubicBezTo>
                    <a:pt x="98584" y="43837"/>
                    <a:pt x="108490" y="34011"/>
                    <a:pt x="108490" y="21918"/>
                  </a:cubicBezTo>
                  <a:cubicBezTo>
                    <a:pt x="108490" y="9825"/>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27"/>
            <p:cNvSpPr/>
            <p:nvPr/>
          </p:nvSpPr>
          <p:spPr>
            <a:xfrm>
              <a:off x="6501288" y="3161728"/>
              <a:ext cx="619791" cy="439028"/>
            </a:xfrm>
            <a:custGeom>
              <a:avLst/>
              <a:gdLst/>
              <a:ahLst/>
              <a:cxnLst/>
              <a:rect l="l" t="t" r="r" b="b"/>
              <a:pathLst>
                <a:path w="619791" h="439028" extrusionOk="0">
                  <a:moveTo>
                    <a:pt x="597599" y="87768"/>
                  </a:moveTo>
                  <a:lnTo>
                    <a:pt x="531209" y="87768"/>
                  </a:lnTo>
                  <a:lnTo>
                    <a:pt x="531209" y="21918"/>
                  </a:lnTo>
                  <a:cubicBezTo>
                    <a:pt x="531209" y="9825"/>
                    <a:pt x="521303" y="0"/>
                    <a:pt x="509111" y="0"/>
                  </a:cubicBezTo>
                  <a:lnTo>
                    <a:pt x="22098" y="0"/>
                  </a:lnTo>
                  <a:cubicBezTo>
                    <a:pt x="9906" y="0"/>
                    <a:pt x="0" y="9825"/>
                    <a:pt x="0" y="21918"/>
                  </a:cubicBezTo>
                  <a:lnTo>
                    <a:pt x="0" y="329342"/>
                  </a:lnTo>
                  <a:cubicBezTo>
                    <a:pt x="0" y="341435"/>
                    <a:pt x="9906" y="351260"/>
                    <a:pt x="22098" y="351260"/>
                  </a:cubicBezTo>
                  <a:lnTo>
                    <a:pt x="66389" y="351260"/>
                  </a:lnTo>
                  <a:lnTo>
                    <a:pt x="66389" y="417110"/>
                  </a:lnTo>
                  <a:cubicBezTo>
                    <a:pt x="66389" y="429203"/>
                    <a:pt x="76295" y="439028"/>
                    <a:pt x="88487" y="439028"/>
                  </a:cubicBezTo>
                  <a:lnTo>
                    <a:pt x="597694" y="439028"/>
                  </a:lnTo>
                  <a:cubicBezTo>
                    <a:pt x="609886" y="439028"/>
                    <a:pt x="619792" y="429203"/>
                    <a:pt x="619792" y="417110"/>
                  </a:cubicBezTo>
                  <a:lnTo>
                    <a:pt x="619792" y="109781"/>
                  </a:lnTo>
                  <a:cubicBezTo>
                    <a:pt x="619792" y="97688"/>
                    <a:pt x="609886" y="87862"/>
                    <a:pt x="597694" y="87862"/>
                  </a:cubicBezTo>
                  <a:close/>
                  <a:moveTo>
                    <a:pt x="44101" y="307329"/>
                  </a:moveTo>
                  <a:lnTo>
                    <a:pt x="44101" y="43837"/>
                  </a:lnTo>
                  <a:lnTo>
                    <a:pt x="486823" y="43837"/>
                  </a:lnTo>
                  <a:lnTo>
                    <a:pt x="486823" y="307329"/>
                  </a:lnTo>
                  <a:lnTo>
                    <a:pt x="44101" y="307329"/>
                  </a:lnTo>
                  <a:close/>
                  <a:moveTo>
                    <a:pt x="575405" y="395191"/>
                  </a:moveTo>
                  <a:lnTo>
                    <a:pt x="110490" y="395191"/>
                  </a:lnTo>
                  <a:lnTo>
                    <a:pt x="110490" y="351260"/>
                  </a:lnTo>
                  <a:lnTo>
                    <a:pt x="509016" y="351260"/>
                  </a:lnTo>
                  <a:cubicBezTo>
                    <a:pt x="521208" y="351260"/>
                    <a:pt x="531114" y="341435"/>
                    <a:pt x="531114" y="329342"/>
                  </a:cubicBezTo>
                  <a:lnTo>
                    <a:pt x="531114" y="131699"/>
                  </a:lnTo>
                  <a:lnTo>
                    <a:pt x="575405" y="131699"/>
                  </a:lnTo>
                  <a:lnTo>
                    <a:pt x="575405" y="395191"/>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27"/>
            <p:cNvSpPr/>
            <p:nvPr/>
          </p:nvSpPr>
          <p:spPr>
            <a:xfrm>
              <a:off x="6845903" y="3315440"/>
              <a:ext cx="108489" cy="43836"/>
            </a:xfrm>
            <a:custGeom>
              <a:avLst/>
              <a:gdLst/>
              <a:ahLst/>
              <a:cxnLst/>
              <a:rect l="l" t="t" r="r" b="b"/>
              <a:pathLst>
                <a:path w="108489" h="43836" extrusionOk="0">
                  <a:moveTo>
                    <a:pt x="86392" y="0"/>
                  </a:moveTo>
                  <a:lnTo>
                    <a:pt x="22098" y="0"/>
                  </a:lnTo>
                  <a:cubicBezTo>
                    <a:pt x="9906" y="0"/>
                    <a:pt x="0" y="9825"/>
                    <a:pt x="0" y="21918"/>
                  </a:cubicBezTo>
                  <a:cubicBezTo>
                    <a:pt x="0" y="34011"/>
                    <a:pt x="9906" y="43837"/>
                    <a:pt x="22098" y="43837"/>
                  </a:cubicBezTo>
                  <a:lnTo>
                    <a:pt x="86392" y="43837"/>
                  </a:lnTo>
                  <a:cubicBezTo>
                    <a:pt x="98584" y="43837"/>
                    <a:pt x="108490" y="34011"/>
                    <a:pt x="108490" y="21918"/>
                  </a:cubicBezTo>
                  <a:cubicBezTo>
                    <a:pt x="108490" y="9825"/>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27"/>
            <p:cNvSpPr/>
            <p:nvPr/>
          </p:nvSpPr>
          <p:spPr>
            <a:xfrm>
              <a:off x="6706647" y="3220964"/>
              <a:ext cx="119635" cy="231370"/>
            </a:xfrm>
            <a:custGeom>
              <a:avLst/>
              <a:gdLst/>
              <a:ahLst/>
              <a:cxnLst/>
              <a:rect l="l" t="t" r="r" b="b"/>
              <a:pathLst>
                <a:path w="119635" h="231370" extrusionOk="0">
                  <a:moveTo>
                    <a:pt x="64675" y="97215"/>
                  </a:moveTo>
                  <a:lnTo>
                    <a:pt x="63628" y="97215"/>
                  </a:lnTo>
                  <a:cubicBezTo>
                    <a:pt x="38291" y="91169"/>
                    <a:pt x="38291" y="81721"/>
                    <a:pt x="38291" y="78604"/>
                  </a:cubicBezTo>
                  <a:cubicBezTo>
                    <a:pt x="38291" y="64243"/>
                    <a:pt x="51912" y="60464"/>
                    <a:pt x="59913" y="60464"/>
                  </a:cubicBezTo>
                  <a:lnTo>
                    <a:pt x="59913" y="60464"/>
                  </a:lnTo>
                  <a:cubicBezTo>
                    <a:pt x="68676" y="60464"/>
                    <a:pt x="76486" y="65661"/>
                    <a:pt x="79915" y="73785"/>
                  </a:cubicBezTo>
                  <a:cubicBezTo>
                    <a:pt x="84106" y="82855"/>
                    <a:pt x="94679" y="87201"/>
                    <a:pt x="104014" y="83611"/>
                  </a:cubicBezTo>
                  <a:cubicBezTo>
                    <a:pt x="113824" y="79832"/>
                    <a:pt x="118777" y="68967"/>
                    <a:pt x="114872" y="59047"/>
                  </a:cubicBezTo>
                  <a:cubicBezTo>
                    <a:pt x="108205" y="43364"/>
                    <a:pt x="94965" y="31177"/>
                    <a:pt x="78772" y="25886"/>
                  </a:cubicBezTo>
                  <a:lnTo>
                    <a:pt x="78772" y="18895"/>
                  </a:lnTo>
                  <a:cubicBezTo>
                    <a:pt x="78772" y="8503"/>
                    <a:pt x="70200" y="0"/>
                    <a:pt x="59722" y="0"/>
                  </a:cubicBezTo>
                  <a:cubicBezTo>
                    <a:pt x="49245" y="0"/>
                    <a:pt x="40672" y="8503"/>
                    <a:pt x="40672" y="18895"/>
                  </a:cubicBezTo>
                  <a:lnTo>
                    <a:pt x="40672" y="25319"/>
                  </a:lnTo>
                  <a:cubicBezTo>
                    <a:pt x="16764" y="31933"/>
                    <a:pt x="-95" y="53662"/>
                    <a:pt x="0" y="78604"/>
                  </a:cubicBezTo>
                  <a:cubicBezTo>
                    <a:pt x="0" y="94476"/>
                    <a:pt x="7144" y="122913"/>
                    <a:pt x="55055" y="134155"/>
                  </a:cubicBezTo>
                  <a:lnTo>
                    <a:pt x="56103" y="134344"/>
                  </a:lnTo>
                  <a:cubicBezTo>
                    <a:pt x="81439" y="140202"/>
                    <a:pt x="81439" y="149649"/>
                    <a:pt x="81439" y="152767"/>
                  </a:cubicBezTo>
                  <a:cubicBezTo>
                    <a:pt x="81439" y="167127"/>
                    <a:pt x="67819" y="170906"/>
                    <a:pt x="59818" y="170906"/>
                  </a:cubicBezTo>
                  <a:lnTo>
                    <a:pt x="59818" y="170906"/>
                  </a:lnTo>
                  <a:cubicBezTo>
                    <a:pt x="51055" y="170906"/>
                    <a:pt x="43244" y="165710"/>
                    <a:pt x="39910" y="157869"/>
                  </a:cubicBezTo>
                  <a:lnTo>
                    <a:pt x="39434" y="156830"/>
                  </a:lnTo>
                  <a:cubicBezTo>
                    <a:pt x="35053" y="147382"/>
                    <a:pt x="23813" y="143131"/>
                    <a:pt x="14193" y="147476"/>
                  </a:cubicBezTo>
                  <a:cubicBezTo>
                    <a:pt x="9525" y="149555"/>
                    <a:pt x="6001" y="153334"/>
                    <a:pt x="4287" y="158058"/>
                  </a:cubicBezTo>
                  <a:cubicBezTo>
                    <a:pt x="2477" y="162781"/>
                    <a:pt x="2668" y="167883"/>
                    <a:pt x="4763" y="172324"/>
                  </a:cubicBezTo>
                  <a:cubicBezTo>
                    <a:pt x="11431" y="188006"/>
                    <a:pt x="24670" y="200194"/>
                    <a:pt x="40863" y="205484"/>
                  </a:cubicBezTo>
                  <a:lnTo>
                    <a:pt x="40863" y="212476"/>
                  </a:lnTo>
                  <a:cubicBezTo>
                    <a:pt x="40863" y="222868"/>
                    <a:pt x="49435" y="231371"/>
                    <a:pt x="59913" y="231371"/>
                  </a:cubicBezTo>
                  <a:cubicBezTo>
                    <a:pt x="70390" y="231371"/>
                    <a:pt x="78963" y="222868"/>
                    <a:pt x="78963" y="212476"/>
                  </a:cubicBezTo>
                  <a:lnTo>
                    <a:pt x="78963" y="205673"/>
                  </a:lnTo>
                  <a:cubicBezTo>
                    <a:pt x="102871" y="199060"/>
                    <a:pt x="119730" y="177331"/>
                    <a:pt x="119635" y="152389"/>
                  </a:cubicBezTo>
                  <a:cubicBezTo>
                    <a:pt x="119635" y="139635"/>
                    <a:pt x="114300" y="108647"/>
                    <a:pt x="64675" y="97121"/>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6" name="Google Shape;226;p27"/>
          <p:cNvSpPr/>
          <p:nvPr/>
        </p:nvSpPr>
        <p:spPr>
          <a:xfrm>
            <a:off x="4824989" y="2590800"/>
            <a:ext cx="390574" cy="332320"/>
          </a:xfrm>
          <a:custGeom>
            <a:avLst/>
            <a:gdLst/>
            <a:ahLst/>
            <a:cxnLst/>
            <a:rect l="l" t="t" r="r" b="b"/>
            <a:pathLst>
              <a:path w="515606" h="438704" extrusionOk="0">
                <a:moveTo>
                  <a:pt x="495940" y="438704"/>
                </a:moveTo>
                <a:cubicBezTo>
                  <a:pt x="506771" y="438704"/>
                  <a:pt x="515607" y="429846"/>
                  <a:pt x="515607" y="418988"/>
                </a:cubicBezTo>
                <a:cubicBezTo>
                  <a:pt x="515607" y="408129"/>
                  <a:pt x="506771" y="399271"/>
                  <a:pt x="495940" y="399271"/>
                </a:cubicBezTo>
                <a:lnTo>
                  <a:pt x="488529" y="399271"/>
                </a:lnTo>
                <a:cubicBezTo>
                  <a:pt x="488529" y="399271"/>
                  <a:pt x="466107" y="399271"/>
                  <a:pt x="466107" y="399271"/>
                </a:cubicBezTo>
                <a:lnTo>
                  <a:pt x="466107" y="269445"/>
                </a:lnTo>
                <a:cubicBezTo>
                  <a:pt x="466107" y="236679"/>
                  <a:pt x="439601" y="210200"/>
                  <a:pt x="407013" y="210200"/>
                </a:cubicBezTo>
                <a:lnTo>
                  <a:pt x="277518" y="210200"/>
                </a:lnTo>
                <a:lnTo>
                  <a:pt x="277518" y="174005"/>
                </a:lnTo>
                <a:cubicBezTo>
                  <a:pt x="311910" y="163146"/>
                  <a:pt x="331102" y="126380"/>
                  <a:pt x="320271" y="91804"/>
                </a:cubicBezTo>
                <a:cubicBezTo>
                  <a:pt x="318846" y="87327"/>
                  <a:pt x="316946" y="82946"/>
                  <a:pt x="314665" y="78945"/>
                </a:cubicBezTo>
                <a:lnTo>
                  <a:pt x="274952" y="9222"/>
                </a:lnTo>
                <a:cubicBezTo>
                  <a:pt x="268682" y="-208"/>
                  <a:pt x="256046" y="-2875"/>
                  <a:pt x="246545" y="3412"/>
                </a:cubicBezTo>
                <a:cubicBezTo>
                  <a:pt x="244265" y="4936"/>
                  <a:pt x="242269" y="6936"/>
                  <a:pt x="240749" y="9222"/>
                </a:cubicBezTo>
                <a:lnTo>
                  <a:pt x="201036" y="78850"/>
                </a:lnTo>
                <a:cubicBezTo>
                  <a:pt x="183080" y="110187"/>
                  <a:pt x="193911" y="150287"/>
                  <a:pt x="225168" y="168290"/>
                </a:cubicBezTo>
                <a:cubicBezTo>
                  <a:pt x="229253" y="170671"/>
                  <a:pt x="233624" y="172576"/>
                  <a:pt x="238089" y="174005"/>
                </a:cubicBezTo>
                <a:lnTo>
                  <a:pt x="238089" y="210200"/>
                </a:lnTo>
                <a:lnTo>
                  <a:pt x="108594" y="210200"/>
                </a:lnTo>
                <a:cubicBezTo>
                  <a:pt x="75911" y="210200"/>
                  <a:pt x="49499" y="236774"/>
                  <a:pt x="49499" y="269445"/>
                </a:cubicBezTo>
                <a:lnTo>
                  <a:pt x="49499" y="399271"/>
                </a:lnTo>
                <a:lnTo>
                  <a:pt x="22897" y="399271"/>
                </a:lnTo>
                <a:cubicBezTo>
                  <a:pt x="22897" y="399271"/>
                  <a:pt x="19667" y="399271"/>
                  <a:pt x="19667" y="399271"/>
                </a:cubicBezTo>
                <a:cubicBezTo>
                  <a:pt x="8836" y="399271"/>
                  <a:pt x="0" y="408129"/>
                  <a:pt x="0" y="418988"/>
                </a:cubicBezTo>
                <a:cubicBezTo>
                  <a:pt x="0" y="429846"/>
                  <a:pt x="8836" y="438704"/>
                  <a:pt x="19667" y="438704"/>
                </a:cubicBezTo>
                <a:lnTo>
                  <a:pt x="22612" y="438704"/>
                </a:lnTo>
                <a:lnTo>
                  <a:pt x="22612" y="438704"/>
                </a:lnTo>
                <a:cubicBezTo>
                  <a:pt x="22612" y="438704"/>
                  <a:pt x="506011" y="438704"/>
                  <a:pt x="506011" y="438704"/>
                </a:cubicBezTo>
                <a:cubicBezTo>
                  <a:pt x="505916" y="438704"/>
                  <a:pt x="505821" y="438704"/>
                  <a:pt x="505726" y="438704"/>
                </a:cubicBezTo>
                <a:lnTo>
                  <a:pt x="488910" y="438704"/>
                </a:lnTo>
                <a:cubicBezTo>
                  <a:pt x="488910" y="438704"/>
                  <a:pt x="496035" y="438704"/>
                  <a:pt x="496035" y="438704"/>
                </a:cubicBezTo>
                <a:close/>
                <a:moveTo>
                  <a:pt x="235429" y="124570"/>
                </a:moveTo>
                <a:cubicBezTo>
                  <a:pt x="230584" y="116569"/>
                  <a:pt x="230584" y="106568"/>
                  <a:pt x="235239" y="98471"/>
                </a:cubicBezTo>
                <a:lnTo>
                  <a:pt x="257851" y="58847"/>
                </a:lnTo>
                <a:lnTo>
                  <a:pt x="280463" y="98471"/>
                </a:lnTo>
                <a:cubicBezTo>
                  <a:pt x="285213" y="106472"/>
                  <a:pt x="285213" y="116474"/>
                  <a:pt x="280463" y="124570"/>
                </a:cubicBezTo>
                <a:cubicBezTo>
                  <a:pt x="272577" y="137048"/>
                  <a:pt x="256046" y="140667"/>
                  <a:pt x="243600" y="132761"/>
                </a:cubicBezTo>
                <a:cubicBezTo>
                  <a:pt x="240274" y="130666"/>
                  <a:pt x="237519" y="127904"/>
                  <a:pt x="235429" y="124570"/>
                </a:cubicBezTo>
                <a:close/>
                <a:moveTo>
                  <a:pt x="89022" y="269445"/>
                </a:moveTo>
                <a:cubicBezTo>
                  <a:pt x="89022" y="258491"/>
                  <a:pt x="97858" y="249728"/>
                  <a:pt x="108689" y="249728"/>
                </a:cubicBezTo>
                <a:lnTo>
                  <a:pt x="407013" y="249728"/>
                </a:lnTo>
                <a:cubicBezTo>
                  <a:pt x="417939" y="249728"/>
                  <a:pt x="426679" y="258587"/>
                  <a:pt x="426679" y="269445"/>
                </a:cubicBezTo>
                <a:lnTo>
                  <a:pt x="426679" y="302402"/>
                </a:lnTo>
                <a:cubicBezTo>
                  <a:pt x="413948" y="312022"/>
                  <a:pt x="395992" y="310022"/>
                  <a:pt x="385731" y="297830"/>
                </a:cubicBezTo>
                <a:cubicBezTo>
                  <a:pt x="372620" y="282494"/>
                  <a:pt x="353429" y="273541"/>
                  <a:pt x="333287" y="273541"/>
                </a:cubicBezTo>
                <a:cubicBezTo>
                  <a:pt x="313050" y="273541"/>
                  <a:pt x="293954" y="282494"/>
                  <a:pt x="280843" y="297830"/>
                </a:cubicBezTo>
                <a:cubicBezTo>
                  <a:pt x="270107" y="310498"/>
                  <a:pt x="251105" y="312117"/>
                  <a:pt x="238374" y="301354"/>
                </a:cubicBezTo>
                <a:cubicBezTo>
                  <a:pt x="237139" y="300306"/>
                  <a:pt x="235999" y="299163"/>
                  <a:pt x="234859" y="297830"/>
                </a:cubicBezTo>
                <a:cubicBezTo>
                  <a:pt x="210157" y="268778"/>
                  <a:pt x="166643" y="265254"/>
                  <a:pt x="137666" y="290114"/>
                </a:cubicBezTo>
                <a:cubicBezTo>
                  <a:pt x="134911" y="292496"/>
                  <a:pt x="132251" y="295067"/>
                  <a:pt x="129970" y="297830"/>
                </a:cubicBezTo>
                <a:cubicBezTo>
                  <a:pt x="119710" y="310022"/>
                  <a:pt x="101753" y="312022"/>
                  <a:pt x="89022" y="302402"/>
                </a:cubicBezTo>
                <a:lnTo>
                  <a:pt x="89022" y="269445"/>
                </a:lnTo>
                <a:close/>
                <a:moveTo>
                  <a:pt x="89022" y="345645"/>
                </a:moveTo>
                <a:cubicBezTo>
                  <a:pt x="94913" y="347360"/>
                  <a:pt x="100898" y="348312"/>
                  <a:pt x="107074" y="348407"/>
                </a:cubicBezTo>
                <a:cubicBezTo>
                  <a:pt x="127310" y="348407"/>
                  <a:pt x="146407" y="339454"/>
                  <a:pt x="159518" y="324119"/>
                </a:cubicBezTo>
                <a:cubicBezTo>
                  <a:pt x="170349" y="311450"/>
                  <a:pt x="189350" y="309926"/>
                  <a:pt x="201986" y="320690"/>
                </a:cubicBezTo>
                <a:cubicBezTo>
                  <a:pt x="203221" y="321737"/>
                  <a:pt x="204362" y="322880"/>
                  <a:pt x="205406" y="324119"/>
                </a:cubicBezTo>
                <a:cubicBezTo>
                  <a:pt x="230109" y="353170"/>
                  <a:pt x="273622" y="356694"/>
                  <a:pt x="302599" y="331929"/>
                </a:cubicBezTo>
                <a:cubicBezTo>
                  <a:pt x="305355" y="329548"/>
                  <a:pt x="308015" y="326976"/>
                  <a:pt x="310390" y="324119"/>
                </a:cubicBezTo>
                <a:cubicBezTo>
                  <a:pt x="320651" y="311450"/>
                  <a:pt x="339272" y="309450"/>
                  <a:pt x="352003" y="319832"/>
                </a:cubicBezTo>
                <a:cubicBezTo>
                  <a:pt x="353618" y="321166"/>
                  <a:pt x="355043" y="322595"/>
                  <a:pt x="356279" y="324119"/>
                </a:cubicBezTo>
                <a:cubicBezTo>
                  <a:pt x="369390" y="339454"/>
                  <a:pt x="388581" y="348407"/>
                  <a:pt x="408723" y="348407"/>
                </a:cubicBezTo>
                <a:cubicBezTo>
                  <a:pt x="414803" y="348407"/>
                  <a:pt x="420884" y="347360"/>
                  <a:pt x="426774" y="345645"/>
                </a:cubicBezTo>
                <a:lnTo>
                  <a:pt x="426774" y="399271"/>
                </a:lnTo>
                <a:lnTo>
                  <a:pt x="89022" y="399271"/>
                </a:lnTo>
                <a:lnTo>
                  <a:pt x="89022" y="345645"/>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27"/>
          <p:cNvSpPr/>
          <p:nvPr/>
        </p:nvSpPr>
        <p:spPr>
          <a:xfrm>
            <a:off x="7110989" y="2668654"/>
            <a:ext cx="454343" cy="285330"/>
          </a:xfrm>
          <a:custGeom>
            <a:avLst/>
            <a:gdLst/>
            <a:ahLst/>
            <a:cxnLst/>
            <a:rect l="l" t="t" r="r" b="b"/>
            <a:pathLst>
              <a:path w="621696" h="390429" extrusionOk="0">
                <a:moveTo>
                  <a:pt x="591693" y="261938"/>
                </a:moveTo>
                <a:lnTo>
                  <a:pt x="591693" y="147828"/>
                </a:lnTo>
                <a:cubicBezTo>
                  <a:pt x="591693" y="147352"/>
                  <a:pt x="591693" y="146780"/>
                  <a:pt x="591598" y="146304"/>
                </a:cubicBezTo>
                <a:cubicBezTo>
                  <a:pt x="591503" y="145351"/>
                  <a:pt x="591312" y="144590"/>
                  <a:pt x="591217" y="144304"/>
                </a:cubicBezTo>
                <a:cubicBezTo>
                  <a:pt x="591122" y="143446"/>
                  <a:pt x="590836" y="142303"/>
                  <a:pt x="590264" y="140779"/>
                </a:cubicBezTo>
                <a:cubicBezTo>
                  <a:pt x="590169" y="140494"/>
                  <a:pt x="590074" y="140208"/>
                  <a:pt x="589884" y="139827"/>
                </a:cubicBezTo>
                <a:cubicBezTo>
                  <a:pt x="589312" y="138589"/>
                  <a:pt x="588740" y="137731"/>
                  <a:pt x="588359" y="137255"/>
                </a:cubicBezTo>
                <a:cubicBezTo>
                  <a:pt x="587978" y="136588"/>
                  <a:pt x="587217" y="135636"/>
                  <a:pt x="585788" y="134112"/>
                </a:cubicBezTo>
                <a:cubicBezTo>
                  <a:pt x="584740" y="133064"/>
                  <a:pt x="583692" y="132398"/>
                  <a:pt x="583121" y="132112"/>
                </a:cubicBezTo>
                <a:cubicBezTo>
                  <a:pt x="582835" y="131826"/>
                  <a:pt x="581597" y="131064"/>
                  <a:pt x="580549" y="130588"/>
                </a:cubicBezTo>
                <a:lnTo>
                  <a:pt x="303657" y="1619"/>
                </a:lnTo>
                <a:cubicBezTo>
                  <a:pt x="303086" y="1333"/>
                  <a:pt x="302419" y="1143"/>
                  <a:pt x="301943" y="1048"/>
                </a:cubicBezTo>
                <a:cubicBezTo>
                  <a:pt x="300895" y="667"/>
                  <a:pt x="300038" y="571"/>
                  <a:pt x="299085" y="381"/>
                </a:cubicBezTo>
                <a:cubicBezTo>
                  <a:pt x="298323" y="190"/>
                  <a:pt x="296513" y="0"/>
                  <a:pt x="295751" y="0"/>
                </a:cubicBezTo>
                <a:cubicBezTo>
                  <a:pt x="294323" y="0"/>
                  <a:pt x="293275" y="190"/>
                  <a:pt x="292037" y="476"/>
                </a:cubicBezTo>
                <a:cubicBezTo>
                  <a:pt x="291179" y="667"/>
                  <a:pt x="290417" y="857"/>
                  <a:pt x="289751" y="1048"/>
                </a:cubicBezTo>
                <a:cubicBezTo>
                  <a:pt x="289084" y="1238"/>
                  <a:pt x="288322" y="1524"/>
                  <a:pt x="287750" y="1810"/>
                </a:cubicBezTo>
                <a:lnTo>
                  <a:pt x="10763" y="130778"/>
                </a:lnTo>
                <a:cubicBezTo>
                  <a:pt x="9811" y="131254"/>
                  <a:pt x="8954" y="131826"/>
                  <a:pt x="8287" y="132302"/>
                </a:cubicBezTo>
                <a:cubicBezTo>
                  <a:pt x="7620" y="132778"/>
                  <a:pt x="6572" y="133445"/>
                  <a:pt x="5429" y="134588"/>
                </a:cubicBezTo>
                <a:cubicBezTo>
                  <a:pt x="4667" y="135350"/>
                  <a:pt x="4001" y="136207"/>
                  <a:pt x="3429" y="137160"/>
                </a:cubicBezTo>
                <a:cubicBezTo>
                  <a:pt x="2858" y="137922"/>
                  <a:pt x="1905" y="139351"/>
                  <a:pt x="1429" y="140494"/>
                </a:cubicBezTo>
                <a:cubicBezTo>
                  <a:pt x="1238" y="140875"/>
                  <a:pt x="1143" y="141351"/>
                  <a:pt x="1048" y="141732"/>
                </a:cubicBezTo>
                <a:cubicBezTo>
                  <a:pt x="667" y="142875"/>
                  <a:pt x="476" y="143827"/>
                  <a:pt x="381" y="144494"/>
                </a:cubicBezTo>
                <a:cubicBezTo>
                  <a:pt x="191" y="145256"/>
                  <a:pt x="0" y="146971"/>
                  <a:pt x="0" y="147923"/>
                </a:cubicBezTo>
                <a:cubicBezTo>
                  <a:pt x="0" y="149542"/>
                  <a:pt x="286" y="150876"/>
                  <a:pt x="381" y="151162"/>
                </a:cubicBezTo>
                <a:cubicBezTo>
                  <a:pt x="571" y="152114"/>
                  <a:pt x="762" y="153352"/>
                  <a:pt x="1143" y="154305"/>
                </a:cubicBezTo>
                <a:cubicBezTo>
                  <a:pt x="1334" y="154876"/>
                  <a:pt x="1524" y="155448"/>
                  <a:pt x="1715" y="155924"/>
                </a:cubicBezTo>
                <a:cubicBezTo>
                  <a:pt x="2572" y="157734"/>
                  <a:pt x="3620" y="159258"/>
                  <a:pt x="5525" y="161258"/>
                </a:cubicBezTo>
                <a:cubicBezTo>
                  <a:pt x="6668" y="162401"/>
                  <a:pt x="8096" y="163449"/>
                  <a:pt x="9430" y="164211"/>
                </a:cubicBezTo>
                <a:cubicBezTo>
                  <a:pt x="9906" y="164592"/>
                  <a:pt x="10478" y="164878"/>
                  <a:pt x="10954" y="165068"/>
                </a:cubicBezTo>
                <a:lnTo>
                  <a:pt x="126683" y="218980"/>
                </a:lnTo>
                <a:lnTo>
                  <a:pt x="126683" y="353759"/>
                </a:lnTo>
                <a:cubicBezTo>
                  <a:pt x="126683" y="354521"/>
                  <a:pt x="126778" y="355663"/>
                  <a:pt x="126968" y="356521"/>
                </a:cubicBezTo>
                <a:cubicBezTo>
                  <a:pt x="126968" y="357188"/>
                  <a:pt x="127254" y="357854"/>
                  <a:pt x="127445" y="358807"/>
                </a:cubicBezTo>
                <a:cubicBezTo>
                  <a:pt x="127730" y="359855"/>
                  <a:pt x="128207" y="361283"/>
                  <a:pt x="129064" y="362807"/>
                </a:cubicBezTo>
                <a:cubicBezTo>
                  <a:pt x="129445" y="363569"/>
                  <a:pt x="129921" y="364331"/>
                  <a:pt x="130683" y="365188"/>
                </a:cubicBezTo>
                <a:cubicBezTo>
                  <a:pt x="131540" y="366332"/>
                  <a:pt x="132493" y="367379"/>
                  <a:pt x="133541" y="368236"/>
                </a:cubicBezTo>
                <a:cubicBezTo>
                  <a:pt x="134398" y="368998"/>
                  <a:pt x="135255" y="369570"/>
                  <a:pt x="136303" y="370142"/>
                </a:cubicBezTo>
                <a:cubicBezTo>
                  <a:pt x="137065" y="370618"/>
                  <a:pt x="138113" y="371094"/>
                  <a:pt x="139065" y="371475"/>
                </a:cubicBezTo>
                <a:cubicBezTo>
                  <a:pt x="139827" y="371856"/>
                  <a:pt x="140684" y="372142"/>
                  <a:pt x="141351" y="372237"/>
                </a:cubicBezTo>
                <a:cubicBezTo>
                  <a:pt x="191643" y="384334"/>
                  <a:pt x="243650" y="390430"/>
                  <a:pt x="295846" y="390430"/>
                </a:cubicBezTo>
                <a:cubicBezTo>
                  <a:pt x="348044" y="390430"/>
                  <a:pt x="399955" y="384334"/>
                  <a:pt x="450247" y="372237"/>
                </a:cubicBezTo>
                <a:cubicBezTo>
                  <a:pt x="451009" y="372046"/>
                  <a:pt x="451866" y="371761"/>
                  <a:pt x="452533" y="371475"/>
                </a:cubicBezTo>
                <a:cubicBezTo>
                  <a:pt x="453771" y="370999"/>
                  <a:pt x="454819" y="370427"/>
                  <a:pt x="456152" y="369665"/>
                </a:cubicBezTo>
                <a:cubicBezTo>
                  <a:pt x="456533" y="369380"/>
                  <a:pt x="457676" y="368617"/>
                  <a:pt x="458058" y="368332"/>
                </a:cubicBezTo>
                <a:cubicBezTo>
                  <a:pt x="459200" y="367379"/>
                  <a:pt x="460248" y="366236"/>
                  <a:pt x="461010" y="365188"/>
                </a:cubicBezTo>
                <a:cubicBezTo>
                  <a:pt x="461391" y="364712"/>
                  <a:pt x="462344" y="363284"/>
                  <a:pt x="462629" y="362807"/>
                </a:cubicBezTo>
                <a:cubicBezTo>
                  <a:pt x="463391" y="361378"/>
                  <a:pt x="463963" y="359855"/>
                  <a:pt x="464344" y="358140"/>
                </a:cubicBezTo>
                <a:cubicBezTo>
                  <a:pt x="464439" y="357664"/>
                  <a:pt x="464534" y="357188"/>
                  <a:pt x="464630" y="356807"/>
                </a:cubicBezTo>
                <a:cubicBezTo>
                  <a:pt x="464820" y="355949"/>
                  <a:pt x="465011" y="354711"/>
                  <a:pt x="465011" y="353759"/>
                </a:cubicBezTo>
                <a:lnTo>
                  <a:pt x="465011" y="218980"/>
                </a:lnTo>
                <a:lnTo>
                  <a:pt x="553593" y="177736"/>
                </a:lnTo>
                <a:lnTo>
                  <a:pt x="553593" y="261938"/>
                </a:lnTo>
                <a:cubicBezTo>
                  <a:pt x="535591" y="270319"/>
                  <a:pt x="523589" y="290036"/>
                  <a:pt x="523589" y="311563"/>
                </a:cubicBezTo>
                <a:cubicBezTo>
                  <a:pt x="523589" y="341281"/>
                  <a:pt x="545592" y="365379"/>
                  <a:pt x="572643" y="365379"/>
                </a:cubicBezTo>
                <a:cubicBezTo>
                  <a:pt x="599694" y="365379"/>
                  <a:pt x="621697" y="341186"/>
                  <a:pt x="621697" y="311563"/>
                </a:cubicBezTo>
                <a:cubicBezTo>
                  <a:pt x="621697" y="290036"/>
                  <a:pt x="609695" y="270319"/>
                  <a:pt x="591693" y="261938"/>
                </a:cubicBezTo>
                <a:close/>
                <a:moveTo>
                  <a:pt x="583597" y="311563"/>
                </a:moveTo>
                <a:cubicBezTo>
                  <a:pt x="583597" y="316135"/>
                  <a:pt x="582168" y="320421"/>
                  <a:pt x="579596" y="323469"/>
                </a:cubicBezTo>
                <a:cubicBezTo>
                  <a:pt x="578453" y="324898"/>
                  <a:pt x="575977" y="327279"/>
                  <a:pt x="572643" y="327279"/>
                </a:cubicBezTo>
                <a:cubicBezTo>
                  <a:pt x="566738" y="327279"/>
                  <a:pt x="561689" y="319945"/>
                  <a:pt x="561689" y="311563"/>
                </a:cubicBezTo>
                <a:cubicBezTo>
                  <a:pt x="561689" y="303181"/>
                  <a:pt x="566833" y="295751"/>
                  <a:pt x="572643" y="295751"/>
                </a:cubicBezTo>
                <a:cubicBezTo>
                  <a:pt x="578453" y="295751"/>
                  <a:pt x="583597" y="303086"/>
                  <a:pt x="583597" y="311563"/>
                </a:cubicBezTo>
                <a:close/>
                <a:moveTo>
                  <a:pt x="439293" y="191548"/>
                </a:moveTo>
                <a:lnTo>
                  <a:pt x="438055" y="189452"/>
                </a:lnTo>
                <a:lnTo>
                  <a:pt x="295751" y="255651"/>
                </a:lnTo>
                <a:lnTo>
                  <a:pt x="64103" y="147733"/>
                </a:lnTo>
                <a:lnTo>
                  <a:pt x="295751" y="39815"/>
                </a:lnTo>
                <a:lnTo>
                  <a:pt x="527400" y="147733"/>
                </a:lnTo>
                <a:lnTo>
                  <a:pt x="438150" y="189262"/>
                </a:lnTo>
                <a:lnTo>
                  <a:pt x="439103" y="191452"/>
                </a:lnTo>
                <a:close/>
                <a:moveTo>
                  <a:pt x="164783" y="236696"/>
                </a:moveTo>
                <a:lnTo>
                  <a:pt x="287465" y="293846"/>
                </a:lnTo>
                <a:cubicBezTo>
                  <a:pt x="288131" y="294227"/>
                  <a:pt x="288893" y="294418"/>
                  <a:pt x="289465" y="294608"/>
                </a:cubicBezTo>
                <a:cubicBezTo>
                  <a:pt x="291560" y="295370"/>
                  <a:pt x="293561" y="295751"/>
                  <a:pt x="295466" y="295751"/>
                </a:cubicBezTo>
                <a:lnTo>
                  <a:pt x="295466" y="295751"/>
                </a:lnTo>
                <a:cubicBezTo>
                  <a:pt x="298133" y="295942"/>
                  <a:pt x="300990" y="294989"/>
                  <a:pt x="301943" y="294608"/>
                </a:cubicBezTo>
                <a:cubicBezTo>
                  <a:pt x="302514" y="294418"/>
                  <a:pt x="303181" y="294227"/>
                  <a:pt x="303752" y="293942"/>
                </a:cubicBezTo>
                <a:lnTo>
                  <a:pt x="426720" y="236696"/>
                </a:lnTo>
                <a:lnTo>
                  <a:pt x="426720" y="338519"/>
                </a:lnTo>
                <a:cubicBezTo>
                  <a:pt x="340995" y="356902"/>
                  <a:pt x="250412" y="356902"/>
                  <a:pt x="164687" y="338519"/>
                </a:cubicBezTo>
                <a:lnTo>
                  <a:pt x="164687" y="236696"/>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28" name="Google Shape;228;p27"/>
          <p:cNvCxnSpPr/>
          <p:nvPr/>
        </p:nvCxnSpPr>
        <p:spPr>
          <a:xfrm>
            <a:off x="4667014" y="2462159"/>
            <a:ext cx="0" cy="790683"/>
          </a:xfrm>
          <a:prstGeom prst="straightConnector1">
            <a:avLst/>
          </a:prstGeom>
          <a:noFill/>
          <a:ln w="9525" cap="flat" cmpd="sng">
            <a:solidFill>
              <a:srgbClr val="1C2E46"/>
            </a:solidFill>
            <a:prstDash val="solid"/>
            <a:miter lim="800000"/>
            <a:headEnd type="none" w="sm" len="sm"/>
            <a:tailEnd type="none" w="sm" len="sm"/>
          </a:ln>
        </p:spPr>
      </p:cxnSp>
      <p:cxnSp>
        <p:nvCxnSpPr>
          <p:cNvPr id="229" name="Google Shape;229;p27"/>
          <p:cNvCxnSpPr/>
          <p:nvPr/>
        </p:nvCxnSpPr>
        <p:spPr>
          <a:xfrm>
            <a:off x="6993902" y="2462159"/>
            <a:ext cx="0" cy="790683"/>
          </a:xfrm>
          <a:prstGeom prst="straightConnector1">
            <a:avLst/>
          </a:prstGeom>
          <a:noFill/>
          <a:ln w="9525" cap="flat" cmpd="sng">
            <a:solidFill>
              <a:srgbClr val="1C2E46"/>
            </a:solidFill>
            <a:prstDash val="solid"/>
            <a:miter lim="800000"/>
            <a:headEnd type="none" w="sm" len="sm"/>
            <a:tailEnd type="none" w="sm" len="sm"/>
          </a:ln>
        </p:spPr>
      </p:cxnSp>
      <p:cxnSp>
        <p:nvCxnSpPr>
          <p:cNvPr id="230" name="Google Shape;230;p27"/>
          <p:cNvCxnSpPr/>
          <p:nvPr/>
        </p:nvCxnSpPr>
        <p:spPr>
          <a:xfrm>
            <a:off x="9149805" y="2462159"/>
            <a:ext cx="0" cy="790683"/>
          </a:xfrm>
          <a:prstGeom prst="straightConnector1">
            <a:avLst/>
          </a:prstGeom>
          <a:noFill/>
          <a:ln w="9525" cap="flat" cmpd="sng">
            <a:solidFill>
              <a:srgbClr val="1C2E46"/>
            </a:solidFill>
            <a:prstDash val="solid"/>
            <a:miter lim="800000"/>
            <a:headEnd type="none" w="sm" len="sm"/>
            <a:tailEnd type="none" w="sm" len="sm"/>
          </a:ln>
        </p:spPr>
      </p:cxnSp>
      <p:sp>
        <p:nvSpPr>
          <p:cNvPr id="231" name="Google Shape;231;p27"/>
          <p:cNvSpPr txBox="1"/>
          <p:nvPr/>
        </p:nvSpPr>
        <p:spPr>
          <a:xfrm>
            <a:off x="8434613" y="4620195"/>
            <a:ext cx="2685803" cy="218517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pt-BR" sz="1600" b="1">
                <a:solidFill>
                  <a:srgbClr val="1C2E46"/>
                </a:solidFill>
                <a:latin typeface="Georgia"/>
                <a:ea typeface="Georgia"/>
                <a:cs typeface="Georgia"/>
                <a:sym typeface="Georgia"/>
              </a:rPr>
              <a:t>57% </a:t>
            </a:r>
            <a:endParaRPr sz="1600"/>
          </a:p>
          <a:p>
            <a:pPr marL="0" marR="0" lvl="0" indent="0" rtl="0">
              <a:spcBef>
                <a:spcPts val="0"/>
              </a:spcBef>
              <a:spcAft>
                <a:spcPts val="0"/>
              </a:spcAft>
              <a:buNone/>
            </a:pPr>
            <a:r>
              <a:rPr lang="pt-BR" sz="1200">
                <a:solidFill>
                  <a:srgbClr val="1C2E46"/>
                </a:solidFill>
                <a:latin typeface="Calibri Light" panose="020F0302020204030204" pitchFamily="34" charset="0"/>
                <a:ea typeface="Calibri"/>
                <a:cs typeface="Calibri Light" panose="020F0302020204030204" pitchFamily="34" charset="0"/>
                <a:sym typeface="Calibri"/>
              </a:rPr>
              <a:t>Carro Próprio (Assinantes: 74%)</a:t>
            </a:r>
          </a:p>
          <a:p>
            <a:pPr marL="0" marR="0" lvl="0" indent="0" rtl="0">
              <a:spcBef>
                <a:spcPts val="0"/>
              </a:spcBef>
              <a:spcAft>
                <a:spcPts val="0"/>
              </a:spcAft>
              <a:buNone/>
            </a:pPr>
            <a:r>
              <a:rPr lang="pt-BR" sz="1600" b="1">
                <a:solidFill>
                  <a:srgbClr val="1C2E46"/>
                </a:solidFill>
                <a:latin typeface="Georgia"/>
                <a:ea typeface="Georgia"/>
                <a:cs typeface="Georgia"/>
                <a:sym typeface="Georgia"/>
              </a:rPr>
              <a:t>49% </a:t>
            </a:r>
            <a:endParaRPr lang="pt-BR" sz="1200"/>
          </a:p>
          <a:p>
            <a:pPr marL="0" marR="0" lvl="0" indent="0" rtl="0">
              <a:spcBef>
                <a:spcPts val="0"/>
              </a:spcBef>
              <a:spcAft>
                <a:spcPts val="0"/>
              </a:spcAft>
              <a:buNone/>
            </a:pPr>
            <a:r>
              <a:rPr lang="pt-BR" sz="1200">
                <a:solidFill>
                  <a:srgbClr val="1C2E46"/>
                </a:solidFill>
                <a:latin typeface="Calibri Light" panose="020F0302020204030204" pitchFamily="34" charset="0"/>
                <a:ea typeface="Calibri"/>
                <a:cs typeface="Calibri Light" panose="020F0302020204030204" pitchFamily="34" charset="0"/>
                <a:sym typeface="Calibri"/>
              </a:rPr>
              <a:t>Trem/ metrô (Avulsos: 59%)</a:t>
            </a:r>
          </a:p>
          <a:p>
            <a:pPr marL="0" marR="0" lvl="0" indent="0" rtl="0">
              <a:spcBef>
                <a:spcPts val="0"/>
              </a:spcBef>
              <a:spcAft>
                <a:spcPts val="0"/>
              </a:spcAft>
              <a:buNone/>
            </a:pPr>
            <a:r>
              <a:rPr lang="pt-BR" sz="1600" b="1">
                <a:solidFill>
                  <a:srgbClr val="1C2E46"/>
                </a:solidFill>
                <a:latin typeface="Georgia"/>
                <a:ea typeface="Georgia"/>
                <a:cs typeface="Georgia"/>
                <a:sym typeface="Georgia"/>
              </a:rPr>
              <a:t>20% </a:t>
            </a:r>
            <a:endParaRPr lang="pt-BR" sz="1200"/>
          </a:p>
          <a:p>
            <a:pPr marL="0" marR="0" lvl="0" indent="0" rtl="0">
              <a:spcBef>
                <a:spcPts val="0"/>
              </a:spcBef>
              <a:spcAft>
                <a:spcPts val="0"/>
              </a:spcAft>
              <a:buNone/>
            </a:pPr>
            <a:r>
              <a:rPr lang="pt-BR" sz="1200">
                <a:solidFill>
                  <a:srgbClr val="1C2E46"/>
                </a:solidFill>
                <a:latin typeface="Calibri Light" panose="020F0302020204030204" pitchFamily="34" charset="0"/>
                <a:ea typeface="Calibri"/>
                <a:cs typeface="Calibri Light" panose="020F0302020204030204" pitchFamily="34" charset="0"/>
                <a:sym typeface="Calibri"/>
              </a:rPr>
              <a:t>UBER</a:t>
            </a:r>
          </a:p>
          <a:p>
            <a:pPr marL="0" marR="0" lvl="0" indent="0" rtl="0">
              <a:spcBef>
                <a:spcPts val="0"/>
              </a:spcBef>
              <a:spcAft>
                <a:spcPts val="0"/>
              </a:spcAft>
              <a:buNone/>
            </a:pPr>
            <a:r>
              <a:rPr lang="pt-BR" sz="1600" b="1">
                <a:solidFill>
                  <a:srgbClr val="1C2E46"/>
                </a:solidFill>
                <a:latin typeface="Georgia"/>
                <a:ea typeface="Georgia"/>
                <a:cs typeface="Georgia"/>
                <a:sym typeface="Georgia"/>
              </a:rPr>
              <a:t>10% </a:t>
            </a:r>
            <a:endParaRPr lang="pt-BR" sz="1200"/>
          </a:p>
          <a:p>
            <a:pPr marL="0" marR="0" lvl="0" indent="0" rtl="0">
              <a:spcBef>
                <a:spcPts val="0"/>
              </a:spcBef>
              <a:spcAft>
                <a:spcPts val="0"/>
              </a:spcAft>
              <a:buNone/>
            </a:pPr>
            <a:r>
              <a:rPr lang="pt-BR" sz="1200">
                <a:solidFill>
                  <a:srgbClr val="1C2E46"/>
                </a:solidFill>
                <a:latin typeface="Calibri Light" panose="020F0302020204030204" pitchFamily="34" charset="0"/>
                <a:ea typeface="Calibri"/>
                <a:cs typeface="Calibri Light" panose="020F0302020204030204" pitchFamily="34" charset="0"/>
                <a:sym typeface="Calibri"/>
              </a:rPr>
              <a:t>Taxi</a:t>
            </a:r>
          </a:p>
          <a:p>
            <a:pPr marL="0" marR="0" lvl="0" indent="0" rtl="0">
              <a:spcBef>
                <a:spcPts val="0"/>
              </a:spcBef>
              <a:spcAft>
                <a:spcPts val="0"/>
              </a:spcAft>
              <a:buNone/>
            </a:pPr>
            <a:endParaRPr lang="pt-BR" sz="1200">
              <a:solidFill>
                <a:srgbClr val="1C2E46"/>
              </a:solidFill>
              <a:latin typeface="Calibri Light" panose="020F0302020204030204" pitchFamily="34" charset="0"/>
              <a:ea typeface="Calibri"/>
              <a:cs typeface="Calibri Light" panose="020F0302020204030204" pitchFamily="34" charset="0"/>
              <a:sym typeface="Calibri"/>
            </a:endParaRPr>
          </a:p>
          <a:p>
            <a:pPr marL="0" marR="0" lvl="0" indent="0" rtl="0">
              <a:spcBef>
                <a:spcPts val="0"/>
              </a:spcBef>
              <a:spcAft>
                <a:spcPts val="0"/>
              </a:spcAft>
              <a:buNone/>
            </a:pPr>
            <a:endParaRPr sz="1200">
              <a:solidFill>
                <a:srgbClr val="1C2E46"/>
              </a:solidFill>
              <a:latin typeface="Calibri Light" panose="020F0302020204030204" pitchFamily="34" charset="0"/>
              <a:ea typeface="Calibri"/>
              <a:cs typeface="Calibri Light" panose="020F0302020204030204" pitchFamily="34" charset="0"/>
              <a:sym typeface="Calibri"/>
            </a:endParaRPr>
          </a:p>
        </p:txBody>
      </p:sp>
      <p:sp>
        <p:nvSpPr>
          <p:cNvPr id="236" name="Google Shape;236;p27"/>
          <p:cNvSpPr txBox="1"/>
          <p:nvPr/>
        </p:nvSpPr>
        <p:spPr>
          <a:xfrm>
            <a:off x="8434613" y="3962400"/>
            <a:ext cx="24384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spc="600">
                <a:solidFill>
                  <a:srgbClr val="95874D"/>
                </a:solidFill>
                <a:latin typeface="Calibri" panose="020F0502020204030204" pitchFamily="34" charset="0"/>
                <a:ea typeface="Calibri"/>
                <a:cs typeface="Calibri" panose="020F0502020204030204" pitchFamily="34" charset="0"/>
                <a:sym typeface="Calibri"/>
              </a:rPr>
              <a:t>Como chegam a Osesp?</a:t>
            </a:r>
            <a:endParaRPr sz="1600" b="1" spc="600">
              <a:solidFill>
                <a:srgbClr val="95874D"/>
              </a:solidFill>
              <a:latin typeface="Calibri" panose="020F0502020204030204" pitchFamily="34" charset="0"/>
              <a:ea typeface="Calibri"/>
              <a:cs typeface="Calibri" panose="020F0502020204030204" pitchFamily="34" charset="0"/>
              <a:sym typeface="Calibri"/>
            </a:endParaRPr>
          </a:p>
        </p:txBody>
      </p:sp>
      <p:sp>
        <p:nvSpPr>
          <p:cNvPr id="237" name="Google Shape;237;p27"/>
          <p:cNvSpPr/>
          <p:nvPr/>
        </p:nvSpPr>
        <p:spPr>
          <a:xfrm>
            <a:off x="5390782" y="3877943"/>
            <a:ext cx="228029" cy="228146"/>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8" name="Google Shape;238;p27"/>
          <p:cNvGrpSpPr/>
          <p:nvPr/>
        </p:nvGrpSpPr>
        <p:grpSpPr>
          <a:xfrm>
            <a:off x="1688021" y="3879812"/>
            <a:ext cx="224409" cy="224409"/>
            <a:chOff x="4099649" y="4028488"/>
            <a:chExt cx="659052" cy="659052"/>
          </a:xfrm>
        </p:grpSpPr>
        <p:sp>
          <p:nvSpPr>
            <p:cNvPr id="239" name="Google Shape;239;p27"/>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27"/>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 name="Slide Number Placeholder 2">
            <a:extLst>
              <a:ext uri="{FF2B5EF4-FFF2-40B4-BE49-F238E27FC236}">
                <a16:creationId xmlns:a16="http://schemas.microsoft.com/office/drawing/2014/main" id="{FFDDD38F-5316-E17B-8708-9EA0D59F26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8</a:t>
            </a:fld>
            <a:endParaRPr lang="pt-BR"/>
          </a:p>
        </p:txBody>
      </p:sp>
      <p:sp>
        <p:nvSpPr>
          <p:cNvPr id="2" name="Google Shape;208;p27">
            <a:extLst>
              <a:ext uri="{FF2B5EF4-FFF2-40B4-BE49-F238E27FC236}">
                <a16:creationId xmlns:a16="http://schemas.microsoft.com/office/drawing/2014/main" id="{EDACF438-3215-6668-31D9-CF8ECC6067EA}"/>
              </a:ext>
            </a:extLst>
          </p:cNvPr>
          <p:cNvSpPr/>
          <p:nvPr/>
        </p:nvSpPr>
        <p:spPr>
          <a:xfrm>
            <a:off x="1392835" y="5406887"/>
            <a:ext cx="735390" cy="611790"/>
          </a:xfrm>
          <a:custGeom>
            <a:avLst/>
            <a:gdLst/>
            <a:ahLst/>
            <a:cxnLst/>
            <a:rect l="l" t="t" r="r" b="b"/>
            <a:pathLst>
              <a:path w="943345" h="731699" extrusionOk="0">
                <a:moveTo>
                  <a:pt x="366134" y="0"/>
                </a:moveTo>
                <a:lnTo>
                  <a:pt x="403852" y="0"/>
                </a:lnTo>
                <a:cubicBezTo>
                  <a:pt x="606057" y="0"/>
                  <a:pt x="769987" y="163793"/>
                  <a:pt x="769987" y="365855"/>
                </a:cubicBezTo>
                <a:lnTo>
                  <a:pt x="769987" y="448872"/>
                </a:lnTo>
                <a:cubicBezTo>
                  <a:pt x="769987" y="448872"/>
                  <a:pt x="769987" y="453779"/>
                  <a:pt x="769987" y="453779"/>
                </a:cubicBezTo>
                <a:cubicBezTo>
                  <a:pt x="769987" y="453779"/>
                  <a:pt x="765222" y="642360"/>
                  <a:pt x="943345" y="731699"/>
                </a:cubicBezTo>
                <a:lnTo>
                  <a:pt x="516148" y="731699"/>
                </a:lnTo>
                <a:cubicBezTo>
                  <a:pt x="516148" y="731699"/>
                  <a:pt x="516192" y="731655"/>
                  <a:pt x="516192" y="731655"/>
                </a:cubicBezTo>
                <a:cubicBezTo>
                  <a:pt x="515623" y="731655"/>
                  <a:pt x="515054" y="731699"/>
                  <a:pt x="514474" y="731699"/>
                </a:cubicBezTo>
                <a:lnTo>
                  <a:pt x="366134" y="731699"/>
                </a:lnTo>
                <a:cubicBezTo>
                  <a:pt x="163918" y="731711"/>
                  <a:pt x="0" y="567918"/>
                  <a:pt x="0" y="365855"/>
                </a:cubicBezTo>
                <a:lnTo>
                  <a:pt x="0" y="365855"/>
                </a:lnTo>
                <a:cubicBezTo>
                  <a:pt x="0" y="163804"/>
                  <a:pt x="163918" y="0"/>
                  <a:pt x="3661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pt-BR" sz="1000">
                <a:solidFill>
                  <a:schemeClr val="lt1"/>
                </a:solidFill>
                <a:latin typeface="Bebas Neue"/>
                <a:ea typeface="Bebas Neue"/>
                <a:cs typeface="Bebas Neue"/>
                <a:sym typeface="Bebas Neue"/>
              </a:rPr>
              <a:t>     2022</a:t>
            </a:r>
          </a:p>
          <a:p>
            <a:pPr marL="0" marR="0" lvl="0" indent="0" rtl="0">
              <a:spcBef>
                <a:spcPts val="0"/>
              </a:spcBef>
              <a:spcAft>
                <a:spcPts val="0"/>
              </a:spcAft>
              <a:buNone/>
            </a:pPr>
            <a:r>
              <a:rPr lang="pt-BR" sz="1000">
                <a:solidFill>
                  <a:schemeClr val="lt1"/>
                </a:solidFill>
                <a:latin typeface="Bebas Neue"/>
                <a:sym typeface="Bebas Neue"/>
              </a:rPr>
              <a:t>Classe A </a:t>
            </a:r>
          </a:p>
          <a:p>
            <a:pPr marL="0" marR="0" lvl="0" indent="0" rtl="0">
              <a:spcBef>
                <a:spcPts val="0"/>
              </a:spcBef>
              <a:spcAft>
                <a:spcPts val="0"/>
              </a:spcAft>
              <a:buNone/>
            </a:pPr>
            <a:r>
              <a:rPr lang="pt-BR" sz="1000">
                <a:solidFill>
                  <a:schemeClr val="lt1"/>
                </a:solidFill>
                <a:latin typeface="Bebas Neue"/>
                <a:sym typeface="Bebas Neue"/>
              </a:rPr>
              <a:t>(32%)</a:t>
            </a:r>
            <a:endParaRPr sz="700"/>
          </a:p>
        </p:txBody>
      </p:sp>
      <p:sp>
        <p:nvSpPr>
          <p:cNvPr id="4" name="Google Shape;208;p27">
            <a:extLst>
              <a:ext uri="{FF2B5EF4-FFF2-40B4-BE49-F238E27FC236}">
                <a16:creationId xmlns:a16="http://schemas.microsoft.com/office/drawing/2014/main" id="{8D5F7723-D777-B688-C241-88A6C79C617A}"/>
              </a:ext>
            </a:extLst>
          </p:cNvPr>
          <p:cNvSpPr/>
          <p:nvPr/>
        </p:nvSpPr>
        <p:spPr>
          <a:xfrm>
            <a:off x="4769406" y="5406887"/>
            <a:ext cx="735390" cy="611790"/>
          </a:xfrm>
          <a:custGeom>
            <a:avLst/>
            <a:gdLst/>
            <a:ahLst/>
            <a:cxnLst/>
            <a:rect l="l" t="t" r="r" b="b"/>
            <a:pathLst>
              <a:path w="943345" h="731699" extrusionOk="0">
                <a:moveTo>
                  <a:pt x="366134" y="0"/>
                </a:moveTo>
                <a:lnTo>
                  <a:pt x="403852" y="0"/>
                </a:lnTo>
                <a:cubicBezTo>
                  <a:pt x="606057" y="0"/>
                  <a:pt x="769987" y="163793"/>
                  <a:pt x="769987" y="365855"/>
                </a:cubicBezTo>
                <a:lnTo>
                  <a:pt x="769987" y="448872"/>
                </a:lnTo>
                <a:cubicBezTo>
                  <a:pt x="769987" y="448872"/>
                  <a:pt x="769987" y="453779"/>
                  <a:pt x="769987" y="453779"/>
                </a:cubicBezTo>
                <a:cubicBezTo>
                  <a:pt x="769987" y="453779"/>
                  <a:pt x="765222" y="642360"/>
                  <a:pt x="943345" y="731699"/>
                </a:cubicBezTo>
                <a:lnTo>
                  <a:pt x="516148" y="731699"/>
                </a:lnTo>
                <a:cubicBezTo>
                  <a:pt x="516148" y="731699"/>
                  <a:pt x="516192" y="731655"/>
                  <a:pt x="516192" y="731655"/>
                </a:cubicBezTo>
                <a:cubicBezTo>
                  <a:pt x="515623" y="731655"/>
                  <a:pt x="515054" y="731699"/>
                  <a:pt x="514474" y="731699"/>
                </a:cubicBezTo>
                <a:lnTo>
                  <a:pt x="366134" y="731699"/>
                </a:lnTo>
                <a:cubicBezTo>
                  <a:pt x="163918" y="731711"/>
                  <a:pt x="0" y="567918"/>
                  <a:pt x="0" y="365855"/>
                </a:cubicBezTo>
                <a:lnTo>
                  <a:pt x="0" y="365855"/>
                </a:lnTo>
                <a:cubicBezTo>
                  <a:pt x="0" y="163804"/>
                  <a:pt x="163918" y="0"/>
                  <a:pt x="3661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pt-BR" sz="1000">
                <a:solidFill>
                  <a:schemeClr val="lt1"/>
                </a:solidFill>
                <a:latin typeface="Bebas Neue"/>
                <a:ea typeface="Bebas Neue"/>
                <a:cs typeface="Bebas Neue"/>
                <a:sym typeface="Bebas Neue"/>
              </a:rPr>
              <a:t>     2022</a:t>
            </a:r>
          </a:p>
          <a:p>
            <a:pPr marL="0" marR="0" lvl="0" indent="0" rtl="0">
              <a:spcBef>
                <a:spcPts val="0"/>
              </a:spcBef>
              <a:spcAft>
                <a:spcPts val="0"/>
              </a:spcAft>
              <a:buNone/>
            </a:pPr>
            <a:r>
              <a:rPr lang="pt-BR" sz="1000">
                <a:solidFill>
                  <a:schemeClr val="lt1"/>
                </a:solidFill>
                <a:latin typeface="Bebas Neue"/>
                <a:sym typeface="Bebas Neue"/>
              </a:rPr>
              <a:t>Classe A </a:t>
            </a:r>
          </a:p>
          <a:p>
            <a:pPr marL="0" marR="0" lvl="0" indent="0" rtl="0">
              <a:spcBef>
                <a:spcPts val="0"/>
              </a:spcBef>
              <a:spcAft>
                <a:spcPts val="0"/>
              </a:spcAft>
              <a:buNone/>
            </a:pPr>
            <a:r>
              <a:rPr lang="pt-BR" sz="1000">
                <a:solidFill>
                  <a:schemeClr val="lt1"/>
                </a:solidFill>
                <a:latin typeface="Bebas Neue"/>
                <a:sym typeface="Bebas Neue"/>
              </a:rPr>
              <a:t>(60%)</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3"/>
                                        </p:tgtEl>
                                        <p:attrNameLst>
                                          <p:attrName>style.visibility</p:attrName>
                                        </p:attrNameLst>
                                      </p:cBhvr>
                                      <p:to>
                                        <p:strVal val="visible"/>
                                      </p:to>
                                    </p:set>
                                    <p:animEffect transition="in" filter="fade">
                                      <p:cBhvr>
                                        <p:cTn id="13" dur="500"/>
                                        <p:tgtEl>
                                          <p:spTgt spid="2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fade">
                                      <p:cBhvr>
                                        <p:cTn id="16" dur="500"/>
                                        <p:tgtEl>
                                          <p:spTgt spid="2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6"/>
                                        </p:tgtEl>
                                        <p:attrNameLst>
                                          <p:attrName>style.visibility</p:attrName>
                                        </p:attrNameLst>
                                      </p:cBhvr>
                                      <p:to>
                                        <p:strVal val="visible"/>
                                      </p:to>
                                    </p:set>
                                    <p:animEffect transition="in" filter="fade">
                                      <p:cBhvr>
                                        <p:cTn id="1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31" grpId="0"/>
      <p:bldP spid="236" grpId="0"/>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p:nvPr/>
        </p:nvSpPr>
        <p:spPr>
          <a:xfrm>
            <a:off x="447675" y="638175"/>
            <a:ext cx="9372600"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4400">
                <a:solidFill>
                  <a:srgbClr val="1C2E46"/>
                </a:solidFill>
                <a:latin typeface="Bebas Neue"/>
                <a:ea typeface="Bebas Neue"/>
                <a:cs typeface="Bebas Neue"/>
                <a:sym typeface="Bebas Neue"/>
              </a:rPr>
              <a:t>Frequência em Orquestras (Geral)</a:t>
            </a:r>
            <a:endParaRPr/>
          </a:p>
        </p:txBody>
      </p:sp>
      <p:sp>
        <p:nvSpPr>
          <p:cNvPr id="321" name="Google Shape;321;p29"/>
          <p:cNvSpPr txBox="1"/>
          <p:nvPr/>
        </p:nvSpPr>
        <p:spPr>
          <a:xfrm>
            <a:off x="506267" y="1275735"/>
            <a:ext cx="5983433" cy="888709"/>
          </a:xfrm>
          <a:prstGeom prst="rect">
            <a:avLst/>
          </a:prstGeom>
          <a:noFill/>
          <a:ln>
            <a:noFill/>
          </a:ln>
        </p:spPr>
        <p:txBody>
          <a:bodyPr spcFirstLastPara="1" wrap="square" lIns="91425" tIns="45700" rIns="91425" bIns="45700" anchor="t" anchorCtr="0">
            <a:noAutofit/>
          </a:bodyPr>
          <a:lstStyle/>
          <a:p>
            <a:r>
              <a:rPr lang="pt-BR" b="1">
                <a:solidFill>
                  <a:srgbClr val="1C2E46"/>
                </a:solidFill>
                <a:highlight>
                  <a:srgbClr val="C0C0C0"/>
                </a:highlight>
                <a:latin typeface="Calibri Light" panose="020F0302020204030204" pitchFamily="34" charset="0"/>
                <a:cs typeface="Calibri Light" panose="020F0302020204030204" pitchFamily="34" charset="0"/>
                <a:sym typeface="Calibri"/>
              </a:rPr>
              <a:t>Cai a frequência em outras orquestras e aumenta o % de espectadores da Osesp online (16% </a:t>
            </a:r>
            <a:r>
              <a:rPr lang="pt-BR" b="1">
                <a:solidFill>
                  <a:srgbClr val="1C2E46"/>
                </a:solidFill>
                <a:highlight>
                  <a:srgbClr val="C0C0C0"/>
                </a:highlight>
                <a:latin typeface="Calibri Light" panose="020F0302020204030204" pitchFamily="34" charset="0"/>
                <a:cs typeface="Calibri Light" panose="020F0302020204030204" pitchFamily="34" charset="0"/>
                <a:sym typeface="Wingdings" panose="05000000000000000000" pitchFamily="2" charset="2"/>
              </a:rPr>
              <a:t> 21%)</a:t>
            </a:r>
            <a:endParaRPr lang="pt-BR" b="1">
              <a:solidFill>
                <a:srgbClr val="1C2E46"/>
              </a:solidFill>
              <a:highlight>
                <a:srgbClr val="C0C0C0"/>
              </a:highligh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None/>
            </a:pPr>
            <a:r>
              <a:rPr lang="pt-BR">
                <a:solidFill>
                  <a:srgbClr val="1C2E46"/>
                </a:solidFill>
                <a:latin typeface="Calibri"/>
                <a:cs typeface="Calibri"/>
                <a:sym typeface="Calibri"/>
              </a:rPr>
              <a:t>Entre os que </a:t>
            </a:r>
            <a:r>
              <a:rPr lang="pt-BR" sz="1400">
                <a:solidFill>
                  <a:srgbClr val="1C2E46"/>
                </a:solidFill>
                <a:latin typeface="Calibri"/>
                <a:ea typeface="Calibri"/>
                <a:cs typeface="Calibri"/>
                <a:sym typeface="Calibri"/>
              </a:rPr>
              <a:t>assistiram outros espetáculos</a:t>
            </a:r>
            <a:r>
              <a:rPr lang="pt-BR">
                <a:solidFill>
                  <a:srgbClr val="1C2E46"/>
                </a:solidFill>
                <a:latin typeface="Calibri"/>
                <a:ea typeface="Calibri"/>
                <a:cs typeface="Calibri"/>
                <a:sym typeface="Calibri"/>
              </a:rPr>
              <a:t>, se destacam:</a:t>
            </a:r>
            <a:r>
              <a:rPr lang="pt-BR" sz="1400">
                <a:solidFill>
                  <a:srgbClr val="1C2E46"/>
                </a:solidFill>
                <a:latin typeface="Calibri"/>
                <a:ea typeface="Calibri"/>
                <a:cs typeface="Calibri"/>
                <a:sym typeface="Calibri"/>
              </a:rPr>
              <a:t> Orquestra Brasil Jazz Sinfônica, Sinfônica Brasileira e Sinfônica Municipal de São Paulo</a:t>
            </a:r>
          </a:p>
        </p:txBody>
      </p:sp>
      <p:sp>
        <p:nvSpPr>
          <p:cNvPr id="322" name="Google Shape;322;p29"/>
          <p:cNvSpPr txBox="1"/>
          <p:nvPr/>
        </p:nvSpPr>
        <p:spPr>
          <a:xfrm>
            <a:off x="457200" y="6324600"/>
            <a:ext cx="3048000"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a:solidFill>
                  <a:srgbClr val="A8ACB0"/>
                </a:solidFill>
                <a:latin typeface="Calibri"/>
                <a:ea typeface="Calibri"/>
                <a:cs typeface="Calibri"/>
                <a:sym typeface="Calibri"/>
              </a:rPr>
              <a:t>Base: Amostra Total - 955</a:t>
            </a:r>
            <a:endParaRPr/>
          </a:p>
        </p:txBody>
      </p:sp>
      <p:sp>
        <p:nvSpPr>
          <p:cNvPr id="323" name="Google Shape;323;p29"/>
          <p:cNvSpPr txBox="1"/>
          <p:nvPr/>
        </p:nvSpPr>
        <p:spPr>
          <a:xfrm>
            <a:off x="8256733" y="758196"/>
            <a:ext cx="3429000" cy="118750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2800">
                <a:solidFill>
                  <a:srgbClr val="D1D6DB"/>
                </a:solidFill>
                <a:latin typeface="Bebas Neue"/>
                <a:ea typeface="Bebas Neue"/>
                <a:cs typeface="Bebas Neue"/>
                <a:sym typeface="Bebas Neue"/>
              </a:rPr>
              <a:t>Assistiu a algum </a:t>
            </a:r>
            <a:br>
              <a:rPr lang="pt-BR" sz="2800">
                <a:solidFill>
                  <a:srgbClr val="D1D6DB"/>
                </a:solidFill>
                <a:latin typeface="Bebas Neue"/>
                <a:ea typeface="Bebas Neue"/>
                <a:cs typeface="Bebas Neue"/>
                <a:sym typeface="Bebas Neue"/>
              </a:rPr>
            </a:br>
            <a:r>
              <a:rPr lang="pt-BR" sz="4000">
                <a:solidFill>
                  <a:srgbClr val="D1D6DB"/>
                </a:solidFill>
                <a:latin typeface="Allura"/>
                <a:ea typeface="Allura"/>
                <a:cs typeface="Allura"/>
                <a:sym typeface="Allura"/>
              </a:rPr>
              <a:t>concerto online </a:t>
            </a:r>
            <a:br>
              <a:rPr lang="pt-BR" sz="4000">
                <a:solidFill>
                  <a:srgbClr val="D1D6DB"/>
                </a:solidFill>
                <a:latin typeface="Allura"/>
                <a:ea typeface="Allura"/>
                <a:cs typeface="Allura"/>
                <a:sym typeface="Allura"/>
              </a:rPr>
            </a:br>
            <a:r>
              <a:rPr lang="pt-BR" sz="2800">
                <a:solidFill>
                  <a:srgbClr val="D1D6DB"/>
                </a:solidFill>
                <a:latin typeface="Bebas Neue"/>
                <a:ea typeface="Bebas Neue"/>
                <a:cs typeface="Bebas Neue"/>
                <a:sym typeface="Bebas Neue"/>
              </a:rPr>
              <a:t>ao vivo?</a:t>
            </a:r>
            <a:endParaRPr sz="2800">
              <a:solidFill>
                <a:srgbClr val="D1D6DB"/>
              </a:solidFill>
              <a:latin typeface="Allura"/>
              <a:ea typeface="Allura"/>
              <a:cs typeface="Allura"/>
              <a:sym typeface="Allura"/>
            </a:endParaRPr>
          </a:p>
        </p:txBody>
      </p:sp>
      <p:graphicFrame>
        <p:nvGraphicFramePr>
          <p:cNvPr id="324" name="Google Shape;324;p29"/>
          <p:cNvGraphicFramePr/>
          <p:nvPr>
            <p:extLst>
              <p:ext uri="{D42A27DB-BD31-4B8C-83A1-F6EECF244321}">
                <p14:modId xmlns:p14="http://schemas.microsoft.com/office/powerpoint/2010/main" val="2506839673"/>
              </p:ext>
            </p:extLst>
          </p:nvPr>
        </p:nvGraphicFramePr>
        <p:xfrm>
          <a:off x="558741" y="3048058"/>
          <a:ext cx="5654745" cy="2904265"/>
        </p:xfrm>
        <a:graphic>
          <a:graphicData uri="http://schemas.openxmlformats.org/drawingml/2006/table">
            <a:tbl>
              <a:tblPr firstRow="1" bandRow="1">
                <a:noFill/>
                <a:tableStyleId>{92475FB8-E0E0-4428-AE14-0C280B31417A}</a:tableStyleId>
              </a:tblPr>
              <a:tblGrid>
                <a:gridCol w="2168695">
                  <a:extLst>
                    <a:ext uri="{9D8B030D-6E8A-4147-A177-3AD203B41FA5}">
                      <a16:colId xmlns:a16="http://schemas.microsoft.com/office/drawing/2014/main" val="20000"/>
                    </a:ext>
                  </a:extLst>
                </a:gridCol>
                <a:gridCol w="697210">
                  <a:extLst>
                    <a:ext uri="{9D8B030D-6E8A-4147-A177-3AD203B41FA5}">
                      <a16:colId xmlns:a16="http://schemas.microsoft.com/office/drawing/2014/main" val="2268575179"/>
                    </a:ext>
                  </a:extLst>
                </a:gridCol>
                <a:gridCol w="697210">
                  <a:extLst>
                    <a:ext uri="{9D8B030D-6E8A-4147-A177-3AD203B41FA5}">
                      <a16:colId xmlns:a16="http://schemas.microsoft.com/office/drawing/2014/main" val="20001"/>
                    </a:ext>
                  </a:extLst>
                </a:gridCol>
                <a:gridCol w="697210">
                  <a:extLst>
                    <a:ext uri="{9D8B030D-6E8A-4147-A177-3AD203B41FA5}">
                      <a16:colId xmlns:a16="http://schemas.microsoft.com/office/drawing/2014/main" val="20002"/>
                    </a:ext>
                  </a:extLst>
                </a:gridCol>
                <a:gridCol w="697210">
                  <a:extLst>
                    <a:ext uri="{9D8B030D-6E8A-4147-A177-3AD203B41FA5}">
                      <a16:colId xmlns:a16="http://schemas.microsoft.com/office/drawing/2014/main" val="20003"/>
                    </a:ext>
                  </a:extLst>
                </a:gridCol>
                <a:gridCol w="697210">
                  <a:extLst>
                    <a:ext uri="{9D8B030D-6E8A-4147-A177-3AD203B41FA5}">
                      <a16:colId xmlns:a16="http://schemas.microsoft.com/office/drawing/2014/main" val="20004"/>
                    </a:ext>
                  </a:extLst>
                </a:gridCol>
              </a:tblGrid>
              <a:tr h="257750">
                <a:tc>
                  <a:txBody>
                    <a:bodyPr/>
                    <a:lstStyle/>
                    <a:p>
                      <a:pPr marL="0" marR="0" lvl="0" indent="0" algn="ctr" rtl="0">
                        <a:lnSpc>
                          <a:spcPct val="100000"/>
                        </a:lnSpc>
                        <a:spcBef>
                          <a:spcPts val="0"/>
                        </a:spcBef>
                        <a:spcAft>
                          <a:spcPts val="0"/>
                        </a:spcAft>
                        <a:buClr>
                          <a:srgbClr val="983703"/>
                        </a:buClr>
                        <a:buSzPts val="1200"/>
                        <a:buFont typeface="Bebas Neue"/>
                        <a:buNone/>
                      </a:pPr>
                      <a:r>
                        <a:rPr lang="pt-BR" sz="1200" u="none" strike="noStrike" cap="none">
                          <a:solidFill>
                            <a:srgbClr val="983703"/>
                          </a:solidFill>
                          <a:latin typeface="Bebas Neue"/>
                          <a:ea typeface="Bebas Neue"/>
                          <a:cs typeface="Bebas Neue"/>
                          <a:sym typeface="Bebas Neue"/>
                        </a:rPr>
                        <a:t>Além da OSESP assistem a:</a:t>
                      </a:r>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200" b="1" i="0" u="none" strike="noStrike" cap="none">
                          <a:solidFill>
                            <a:srgbClr val="983703"/>
                          </a:solidFill>
                          <a:latin typeface="Bebas Neue"/>
                          <a:sym typeface="Arial"/>
                        </a:rPr>
                        <a:t>2023</a:t>
                      </a:r>
                      <a:endParaRPr sz="1200" b="1" i="0" u="none" strike="noStrike" cap="none">
                        <a:solidFill>
                          <a:srgbClr val="983703"/>
                        </a:solidFill>
                        <a:latin typeface="Bebas Neue"/>
                        <a:sym typeface="Arial"/>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200" b="1" i="0" u="none" strike="noStrike" cap="none">
                          <a:solidFill>
                            <a:srgbClr val="983703"/>
                          </a:solidFill>
                          <a:latin typeface="Bebas Neue"/>
                          <a:ea typeface="Bebas Neue"/>
                          <a:cs typeface="Bebas Neue"/>
                          <a:sym typeface="Bebas Neue"/>
                        </a:rPr>
                        <a:t>2022</a:t>
                      </a:r>
                      <a:endParaRPr sz="1200" b="1" i="0" u="none" strike="noStrike" cap="none">
                        <a:solidFill>
                          <a:srgbClr val="983703"/>
                        </a:solidFill>
                        <a:latin typeface="Bebas Neue"/>
                        <a:sym typeface="Arial"/>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2021</a:t>
                      </a:r>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2019</a:t>
                      </a:r>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2018</a:t>
                      </a:r>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Brasil  Jazz Sinfônica</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16%</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12%</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16%</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10%</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262164630"/>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Sinfônica Brasileira</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16%</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3%</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5%</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4%</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4%</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842729523"/>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Sinfônica </a:t>
                      </a:r>
                      <a:b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b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Municipal de São Paulo</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14%</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19%</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14%</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25%</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20%</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1"/>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Bachiana Filarmônica</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12%</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4%</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6%</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7%</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6%</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439462497"/>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do </a:t>
                      </a:r>
                      <a:r>
                        <a:rPr lang="pt-BR" sz="1100" b="0" i="0" u="none" strike="noStrike" cap="none" err="1">
                          <a:solidFill>
                            <a:srgbClr val="1C2E46"/>
                          </a:solidFill>
                          <a:latin typeface="Calibri Light" panose="020F0302020204030204" pitchFamily="34" charset="0"/>
                          <a:ea typeface="Calibri"/>
                          <a:cs typeface="Calibri Light" panose="020F0302020204030204" pitchFamily="34" charset="0"/>
                          <a:sym typeface="Calibri"/>
                        </a:rPr>
                        <a:t>Theatro</a:t>
                      </a: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 São Pedro</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11%</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13%</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10%</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12%</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12%</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4"/>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 Sinfônica da USP</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6%</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6%</a:t>
                      </a:r>
                      <a:endParaRPr b="0" i="0">
                        <a:latin typeface="Calibri Light" panose="020F0302020204030204" pitchFamily="34" charset="0"/>
                        <a:cs typeface="Calibri Light" panose="020F0302020204030204" pitchFamily="34" charset="0"/>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5%</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14%</a:t>
                      </a:r>
                      <a:endParaRP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11%</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5"/>
                  </a:ext>
                </a:extLst>
              </a:tr>
              <a:tr h="349025">
                <a:tc>
                  <a:txBody>
                    <a:bodyPr/>
                    <a:lstStyle/>
                    <a:p>
                      <a:pPr marL="0" marR="0" lvl="0" indent="0" algn="l" rtl="0">
                        <a:lnSpc>
                          <a:spcPct val="100000"/>
                        </a:lnSpc>
                        <a:spcBef>
                          <a:spcPts val="0"/>
                        </a:spcBef>
                        <a:spcAft>
                          <a:spcPts val="0"/>
                        </a:spcAft>
                        <a:buClr>
                          <a:srgbClr val="1C2E46"/>
                        </a:buClr>
                        <a:buSzPts val="1100"/>
                        <a:buFont typeface="Calibri"/>
                        <a:buNone/>
                      </a:pPr>
                      <a:r>
                        <a:rPr lang="pt-B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Orquestras e Grupos Internacionais</a:t>
                      </a:r>
                      <a:endParaRPr sz="11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lnSpc>
                          <a:spcPct val="100000"/>
                        </a:lnSpc>
                        <a:spcBef>
                          <a:spcPts val="0"/>
                        </a:spcBef>
                        <a:spcAft>
                          <a:spcPts val="0"/>
                        </a:spcAft>
                        <a:buClr>
                          <a:srgbClr val="1C2E46"/>
                        </a:buClr>
                        <a:buSzPts val="1300"/>
                        <a:buFont typeface="Calibri"/>
                        <a:buNone/>
                      </a:pPr>
                      <a:r>
                        <a:rPr lang="pt-BR" sz="1300" b="0" i="0" u="none" strike="noStrike" cap="none">
                          <a:solidFill>
                            <a:srgbClr val="1C2E46"/>
                          </a:solidFill>
                          <a:latin typeface="Calibri Light" panose="020F0302020204030204" pitchFamily="34" charset="0"/>
                          <a:cs typeface="Calibri Light" panose="020F0302020204030204" pitchFamily="34" charset="0"/>
                          <a:sym typeface="Arial"/>
                        </a:rPr>
                        <a:t>5%</a:t>
                      </a:r>
                      <a:endParaRPr sz="1300" b="0" i="0" u="none" strike="noStrike" cap="none">
                        <a:solidFill>
                          <a:srgbClr val="1C2E46"/>
                        </a:solidFill>
                        <a:latin typeface="Calibri Light" panose="020F0302020204030204" pitchFamily="34" charset="0"/>
                        <a:cs typeface="Calibri Light" panose="020F0302020204030204" pitchFamily="34" charset="0"/>
                        <a:sym typeface="Arial"/>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7%</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14%</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18%</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spcBef>
                          <a:spcPts val="0"/>
                        </a:spcBef>
                        <a:spcAft>
                          <a:spcPts val="0"/>
                        </a:spcAft>
                        <a:buNone/>
                      </a:pPr>
                      <a:r>
                        <a:rPr lang="pt-BR" sz="13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21%</a:t>
                      </a:r>
                      <a:endParaRPr b="0" i="0">
                        <a:latin typeface="Calibri Light" panose="020F0302020204030204" pitchFamily="34" charset="0"/>
                        <a:cs typeface="Calibri Light" panose="020F0302020204030204" pitchFamily="34" charset="0"/>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extLst>
                  <a:ext uri="{0D108BD9-81ED-4DB2-BD59-A6C34878D82A}">
                    <a16:rowId xmlns:a16="http://schemas.microsoft.com/office/drawing/2014/main" val="10007"/>
                  </a:ext>
                </a:extLst>
              </a:tr>
            </a:tbl>
          </a:graphicData>
        </a:graphic>
      </p:graphicFrame>
      <p:graphicFrame>
        <p:nvGraphicFramePr>
          <p:cNvPr id="327" name="Google Shape;327;p29"/>
          <p:cNvGraphicFramePr/>
          <p:nvPr>
            <p:extLst>
              <p:ext uri="{D42A27DB-BD31-4B8C-83A1-F6EECF244321}">
                <p14:modId xmlns:p14="http://schemas.microsoft.com/office/powerpoint/2010/main" val="2464011089"/>
              </p:ext>
            </p:extLst>
          </p:nvPr>
        </p:nvGraphicFramePr>
        <p:xfrm>
          <a:off x="8534400" y="1828800"/>
          <a:ext cx="3933353" cy="2299258"/>
        </p:xfrm>
        <a:graphic>
          <a:graphicData uri="http://schemas.openxmlformats.org/drawingml/2006/chart">
            <c:chart xmlns:c="http://schemas.openxmlformats.org/drawingml/2006/chart" xmlns:r="http://schemas.openxmlformats.org/officeDocument/2006/relationships" r:id="rId3"/>
          </a:graphicData>
        </a:graphic>
      </p:graphicFrame>
      <p:sp>
        <p:nvSpPr>
          <p:cNvPr id="328" name="Google Shape;328;p29"/>
          <p:cNvSpPr/>
          <p:nvPr/>
        </p:nvSpPr>
        <p:spPr>
          <a:xfrm>
            <a:off x="10611194" y="1720090"/>
            <a:ext cx="568150" cy="41781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  SIM</a:t>
            </a:r>
            <a:endParaRPr/>
          </a:p>
        </p:txBody>
      </p:sp>
      <p:sp>
        <p:nvSpPr>
          <p:cNvPr id="329" name="Google Shape;329;p29"/>
          <p:cNvSpPr/>
          <p:nvPr/>
        </p:nvSpPr>
        <p:spPr>
          <a:xfrm>
            <a:off x="8296565" y="2340477"/>
            <a:ext cx="572454" cy="420547"/>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D2D7DC"/>
          </a:solidFill>
          <a:ln>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rgbClr val="1C2E46"/>
                </a:solidFill>
                <a:latin typeface="Bebas Neue"/>
                <a:ea typeface="Bebas Neue"/>
                <a:cs typeface="Bebas Neue"/>
                <a:sym typeface="Bebas Neue"/>
              </a:rPr>
              <a:t> Não</a:t>
            </a:r>
            <a:endParaRPr sz="1800">
              <a:solidFill>
                <a:srgbClr val="1C2E46"/>
              </a:solidFill>
              <a:latin typeface="Calibri"/>
              <a:ea typeface="Calibri"/>
              <a:cs typeface="Calibri"/>
              <a:sym typeface="Calibri"/>
            </a:endParaRPr>
          </a:p>
        </p:txBody>
      </p:sp>
      <p:sp>
        <p:nvSpPr>
          <p:cNvPr id="330" name="Google Shape;330;p29"/>
          <p:cNvSpPr txBox="1"/>
          <p:nvPr/>
        </p:nvSpPr>
        <p:spPr>
          <a:xfrm>
            <a:off x="10796566" y="2170764"/>
            <a:ext cx="905163"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spc="300">
                <a:solidFill>
                  <a:srgbClr val="F1F6FD"/>
                </a:solidFill>
                <a:latin typeface="Calibri Light" panose="020F0302020204030204" pitchFamily="34" charset="0"/>
                <a:ea typeface="Calibri"/>
                <a:cs typeface="Calibri Light" panose="020F0302020204030204" pitchFamily="34" charset="0"/>
                <a:sym typeface="Calibri"/>
              </a:rPr>
              <a:t>OSESP</a:t>
            </a:r>
            <a:endParaRPr spc="300">
              <a:latin typeface="Calibri Light" panose="020F0302020204030204" pitchFamily="34" charset="0"/>
              <a:cs typeface="Calibri Light" panose="020F0302020204030204" pitchFamily="34" charset="0"/>
            </a:endParaRPr>
          </a:p>
        </p:txBody>
      </p:sp>
      <p:sp>
        <p:nvSpPr>
          <p:cNvPr id="331" name="Google Shape;331;p29"/>
          <p:cNvSpPr/>
          <p:nvPr/>
        </p:nvSpPr>
        <p:spPr>
          <a:xfrm>
            <a:off x="10992194" y="2742582"/>
            <a:ext cx="568150" cy="41781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9525" cap="flat" cmpd="sng">
            <a:solidFill>
              <a:schemeClr val="bg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rgbClr val="1C2E46"/>
                </a:solidFill>
                <a:latin typeface="Bebas Neue"/>
                <a:ea typeface="Bebas Neue"/>
                <a:cs typeface="Bebas Neue"/>
                <a:sym typeface="Bebas Neue"/>
              </a:rPr>
              <a:t>  SIM</a:t>
            </a:r>
            <a:endParaRPr/>
          </a:p>
        </p:txBody>
      </p:sp>
      <p:sp>
        <p:nvSpPr>
          <p:cNvPr id="332" name="Google Shape;332;p29"/>
          <p:cNvSpPr txBox="1"/>
          <p:nvPr/>
        </p:nvSpPr>
        <p:spPr>
          <a:xfrm>
            <a:off x="11073575" y="3193257"/>
            <a:ext cx="102122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spc="300">
                <a:solidFill>
                  <a:srgbClr val="F1F6FD"/>
                </a:solidFill>
                <a:latin typeface="Calibri Light" panose="020F0302020204030204" pitchFamily="34" charset="0"/>
                <a:ea typeface="Calibri"/>
                <a:cs typeface="Calibri Light" panose="020F0302020204030204" pitchFamily="34" charset="0"/>
                <a:sym typeface="Calibri"/>
              </a:rPr>
              <a:t>OUTROS</a:t>
            </a:r>
            <a:endParaRPr spc="300">
              <a:latin typeface="Calibri Light" panose="020F0302020204030204" pitchFamily="34" charset="0"/>
              <a:cs typeface="Calibri Light" panose="020F0302020204030204" pitchFamily="34" charset="0"/>
            </a:endParaRPr>
          </a:p>
        </p:txBody>
      </p:sp>
      <p:grpSp>
        <p:nvGrpSpPr>
          <p:cNvPr id="4" name="Group 3">
            <a:extLst>
              <a:ext uri="{FF2B5EF4-FFF2-40B4-BE49-F238E27FC236}">
                <a16:creationId xmlns:a16="http://schemas.microsoft.com/office/drawing/2014/main" id="{3CB01FB2-6F60-48C8-8B09-94E6EF77912C}"/>
              </a:ext>
            </a:extLst>
          </p:cNvPr>
          <p:cNvGrpSpPr/>
          <p:nvPr/>
        </p:nvGrpSpPr>
        <p:grpSpPr>
          <a:xfrm>
            <a:off x="7665394" y="3911101"/>
            <a:ext cx="2461221" cy="1950612"/>
            <a:chOff x="7252138" y="4033329"/>
            <a:chExt cx="3062353" cy="2427032"/>
          </a:xfrm>
        </p:grpSpPr>
        <p:sp>
          <p:nvSpPr>
            <p:cNvPr id="325" name="Google Shape;325;p29"/>
            <p:cNvSpPr/>
            <p:nvPr/>
          </p:nvSpPr>
          <p:spPr>
            <a:xfrm rot="10800000">
              <a:off x="7857620" y="4441618"/>
              <a:ext cx="2456871" cy="2018743"/>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29"/>
            <p:cNvSpPr txBox="1"/>
            <p:nvPr/>
          </p:nvSpPr>
          <p:spPr>
            <a:xfrm>
              <a:off x="8037467" y="4783900"/>
              <a:ext cx="2028265" cy="13402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a:solidFill>
                    <a:srgbClr val="F1F6FD"/>
                  </a:solidFill>
                  <a:latin typeface="Calibri Light" panose="020F0302020204030204" pitchFamily="34" charset="0"/>
                  <a:ea typeface="Calibri"/>
                  <a:cs typeface="Calibri Light" panose="020F0302020204030204" pitchFamily="34" charset="0"/>
                  <a:sym typeface="Calibri"/>
                </a:rPr>
                <a:t>Esses concertos foram assistidos </a:t>
              </a:r>
              <a:r>
                <a:rPr lang="pt-BR" b="1" i="1">
                  <a:solidFill>
                    <a:srgbClr val="F1F6FD"/>
                  </a:solidFill>
                  <a:latin typeface="Georgia"/>
                  <a:ea typeface="Georgia"/>
                  <a:cs typeface="Georgia"/>
                  <a:sym typeface="Georgia"/>
                </a:rPr>
                <a:t>principalmente</a:t>
              </a:r>
              <a:r>
                <a:rPr lang="pt-BR" sz="1600">
                  <a:solidFill>
                    <a:srgbClr val="F1F6FD"/>
                  </a:solidFill>
                  <a:latin typeface="Calibri"/>
                  <a:ea typeface="Calibri"/>
                  <a:cs typeface="Calibri"/>
                  <a:sym typeface="Calibri"/>
                </a:rPr>
                <a:t> </a:t>
              </a:r>
              <a:r>
                <a:rPr lang="pt-BR" sz="1600">
                  <a:solidFill>
                    <a:srgbClr val="F1F6FD"/>
                  </a:solidFill>
                  <a:latin typeface="Calibri Light" panose="020F0302020204030204" pitchFamily="34" charset="0"/>
                  <a:ea typeface="Calibri"/>
                  <a:cs typeface="Calibri Light" panose="020F0302020204030204" pitchFamily="34" charset="0"/>
                  <a:sym typeface="Calibri"/>
                </a:rPr>
                <a:t>no Youtube</a:t>
              </a:r>
              <a:endParaRPr sz="1200">
                <a:latin typeface="Calibri Light" panose="020F0302020204030204" pitchFamily="34" charset="0"/>
                <a:cs typeface="Calibri Light" panose="020F0302020204030204" pitchFamily="34" charset="0"/>
              </a:endParaRPr>
            </a:p>
          </p:txBody>
        </p:sp>
        <p:sp>
          <p:nvSpPr>
            <p:cNvPr id="333" name="Google Shape;333;p29"/>
            <p:cNvSpPr/>
            <p:nvPr/>
          </p:nvSpPr>
          <p:spPr>
            <a:xfrm>
              <a:off x="7252138" y="4033329"/>
              <a:ext cx="943345" cy="732117"/>
            </a:xfrm>
            <a:custGeom>
              <a:avLst/>
              <a:gdLst/>
              <a:ahLst/>
              <a:cxnLst/>
              <a:rect l="l" t="t" r="r" b="b"/>
              <a:pathLst>
                <a:path w="943345" h="732117" extrusionOk="0">
                  <a:moveTo>
                    <a:pt x="366134" y="0"/>
                  </a:moveTo>
                  <a:lnTo>
                    <a:pt x="403852" y="0"/>
                  </a:lnTo>
                  <a:cubicBezTo>
                    <a:pt x="606057" y="0"/>
                    <a:pt x="769987" y="163887"/>
                    <a:pt x="769987" y="366064"/>
                  </a:cubicBezTo>
                  <a:lnTo>
                    <a:pt x="769987" y="449129"/>
                  </a:lnTo>
                  <a:cubicBezTo>
                    <a:pt x="769987" y="449129"/>
                    <a:pt x="769987" y="454038"/>
                    <a:pt x="769987" y="454038"/>
                  </a:cubicBezTo>
                  <a:cubicBezTo>
                    <a:pt x="769987" y="454038"/>
                    <a:pt x="765222" y="642727"/>
                    <a:pt x="943345" y="732118"/>
                  </a:cubicBezTo>
                  <a:lnTo>
                    <a:pt x="516148" y="732118"/>
                  </a:lnTo>
                  <a:cubicBezTo>
                    <a:pt x="516148" y="732118"/>
                    <a:pt x="516192" y="732073"/>
                    <a:pt x="516192" y="732073"/>
                  </a:cubicBezTo>
                  <a:cubicBezTo>
                    <a:pt x="515623" y="732073"/>
                    <a:pt x="515054" y="732118"/>
                    <a:pt x="514474" y="732118"/>
                  </a:cubicBezTo>
                  <a:lnTo>
                    <a:pt x="366134" y="732118"/>
                  </a:lnTo>
                  <a:cubicBezTo>
                    <a:pt x="163918" y="732129"/>
                    <a:pt x="0" y="568242"/>
                    <a:pt x="0" y="366064"/>
                  </a:cubicBezTo>
                  <a:lnTo>
                    <a:pt x="0" y="366064"/>
                  </a:lnTo>
                  <a:cubicBezTo>
                    <a:pt x="0" y="163898"/>
                    <a:pt x="163918" y="0"/>
                    <a:pt x="366134" y="0"/>
                  </a:cubicBezTo>
                  <a:close/>
                </a:path>
              </a:pathLst>
            </a:custGeom>
            <a:noFill/>
            <a:ln w="22225" cap="flat" cmpd="sng">
              <a:solidFill>
                <a:srgbClr val="F1F6F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4" name="Google Shape;334;p29"/>
            <p:cNvGrpSpPr/>
            <p:nvPr/>
          </p:nvGrpSpPr>
          <p:grpSpPr>
            <a:xfrm>
              <a:off x="7464815" y="4282242"/>
              <a:ext cx="344709" cy="247070"/>
              <a:chOff x="6645036" y="3594354"/>
              <a:chExt cx="858202" cy="615116"/>
            </a:xfrm>
          </p:grpSpPr>
          <p:sp>
            <p:nvSpPr>
              <p:cNvPr id="335" name="Google Shape;335;p29"/>
              <p:cNvSpPr/>
              <p:nvPr/>
            </p:nvSpPr>
            <p:spPr>
              <a:xfrm>
                <a:off x="6645036" y="3594354"/>
                <a:ext cx="858202" cy="615116"/>
              </a:xfrm>
              <a:custGeom>
                <a:avLst/>
                <a:gdLst/>
                <a:ahLst/>
                <a:cxnLst/>
                <a:rect l="l" t="t" r="r" b="b"/>
                <a:pathLst>
                  <a:path w="858202" h="615116" extrusionOk="0">
                    <a:moveTo>
                      <a:pt x="852488" y="161574"/>
                    </a:moveTo>
                    <a:cubicBezTo>
                      <a:pt x="848678" y="82205"/>
                      <a:pt x="787718" y="16063"/>
                      <a:pt x="705803" y="9449"/>
                    </a:cubicBezTo>
                    <a:cubicBezTo>
                      <a:pt x="639128" y="4724"/>
                      <a:pt x="544830" y="0"/>
                      <a:pt x="428625" y="0"/>
                    </a:cubicBezTo>
                    <a:cubicBezTo>
                      <a:pt x="311468" y="0"/>
                      <a:pt x="217170" y="4724"/>
                      <a:pt x="150495" y="9449"/>
                    </a:cubicBezTo>
                    <a:cubicBezTo>
                      <a:pt x="69533" y="16063"/>
                      <a:pt x="8573" y="81260"/>
                      <a:pt x="4763" y="160630"/>
                    </a:cubicBezTo>
                    <a:cubicBezTo>
                      <a:pt x="1905" y="210708"/>
                      <a:pt x="0" y="266456"/>
                      <a:pt x="0" y="305196"/>
                    </a:cubicBezTo>
                    <a:cubicBezTo>
                      <a:pt x="0" y="344881"/>
                      <a:pt x="1905" y="401574"/>
                      <a:pt x="4763" y="451653"/>
                    </a:cubicBezTo>
                    <a:cubicBezTo>
                      <a:pt x="8573" y="530078"/>
                      <a:pt x="67628" y="595274"/>
                      <a:pt x="148590" y="602834"/>
                    </a:cubicBezTo>
                    <a:cubicBezTo>
                      <a:pt x="216218" y="608503"/>
                      <a:pt x="312420" y="615117"/>
                      <a:pt x="429578" y="615117"/>
                    </a:cubicBezTo>
                    <a:cubicBezTo>
                      <a:pt x="545783" y="615117"/>
                      <a:pt x="641985" y="609448"/>
                      <a:pt x="709613" y="602834"/>
                    </a:cubicBezTo>
                    <a:cubicBezTo>
                      <a:pt x="790575" y="595274"/>
                      <a:pt x="849630" y="530078"/>
                      <a:pt x="853440" y="451653"/>
                    </a:cubicBezTo>
                    <a:cubicBezTo>
                      <a:pt x="856298" y="399684"/>
                      <a:pt x="858203" y="341102"/>
                      <a:pt x="858203" y="306141"/>
                    </a:cubicBezTo>
                    <a:cubicBezTo>
                      <a:pt x="857250" y="271181"/>
                      <a:pt x="855345" y="213543"/>
                      <a:pt x="852488" y="161574"/>
                    </a:cubicBezTo>
                    <a:close/>
                    <a:moveTo>
                      <a:pt x="703898" y="546141"/>
                    </a:moveTo>
                    <a:cubicBezTo>
                      <a:pt x="637223" y="551810"/>
                      <a:pt x="542925" y="557479"/>
                      <a:pt x="428625" y="557479"/>
                    </a:cubicBezTo>
                    <a:cubicBezTo>
                      <a:pt x="314325" y="557479"/>
                      <a:pt x="220028" y="551810"/>
                      <a:pt x="153353" y="546141"/>
                    </a:cubicBezTo>
                    <a:cubicBezTo>
                      <a:pt x="102870" y="541416"/>
                      <a:pt x="64770" y="500786"/>
                      <a:pt x="61913" y="448818"/>
                    </a:cubicBezTo>
                    <a:cubicBezTo>
                      <a:pt x="59055" y="398739"/>
                      <a:pt x="57150" y="343936"/>
                      <a:pt x="57150" y="305196"/>
                    </a:cubicBezTo>
                    <a:cubicBezTo>
                      <a:pt x="57150" y="267401"/>
                      <a:pt x="59055" y="212598"/>
                      <a:pt x="61913" y="163464"/>
                    </a:cubicBezTo>
                    <a:cubicBezTo>
                      <a:pt x="64770" y="111496"/>
                      <a:pt x="103823" y="69921"/>
                      <a:pt x="155258" y="66142"/>
                    </a:cubicBezTo>
                    <a:cubicBezTo>
                      <a:pt x="220980" y="61417"/>
                      <a:pt x="313373" y="56693"/>
                      <a:pt x="428625" y="56693"/>
                    </a:cubicBezTo>
                    <a:cubicBezTo>
                      <a:pt x="543878" y="56693"/>
                      <a:pt x="636270" y="61417"/>
                      <a:pt x="701993" y="66142"/>
                    </a:cubicBezTo>
                    <a:cubicBezTo>
                      <a:pt x="753428" y="69921"/>
                      <a:pt x="793433" y="111496"/>
                      <a:pt x="795338" y="164409"/>
                    </a:cubicBezTo>
                    <a:cubicBezTo>
                      <a:pt x="798195" y="216378"/>
                      <a:pt x="800100" y="273070"/>
                      <a:pt x="800100" y="305196"/>
                    </a:cubicBezTo>
                    <a:cubicBezTo>
                      <a:pt x="800100" y="338267"/>
                      <a:pt x="798195" y="395905"/>
                      <a:pt x="795338" y="447873"/>
                    </a:cubicBezTo>
                    <a:cubicBezTo>
                      <a:pt x="792480" y="499842"/>
                      <a:pt x="754380" y="541416"/>
                      <a:pt x="703898" y="546141"/>
                    </a:cubicBezTo>
                    <a:close/>
                  </a:path>
                </a:pathLst>
              </a:custGeom>
              <a:solidFill>
                <a:srgbClr val="F1F6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29"/>
              <p:cNvSpPr/>
              <p:nvPr/>
            </p:nvSpPr>
            <p:spPr>
              <a:xfrm>
                <a:off x="6949836" y="3745408"/>
                <a:ext cx="276225" cy="311700"/>
              </a:xfrm>
              <a:custGeom>
                <a:avLst/>
                <a:gdLst/>
                <a:ahLst/>
                <a:cxnLst/>
                <a:rect l="l" t="t" r="r" b="b"/>
                <a:pathLst>
                  <a:path w="276225" h="311700" extrusionOk="0">
                    <a:moveTo>
                      <a:pt x="261938" y="131464"/>
                    </a:moveTo>
                    <a:lnTo>
                      <a:pt x="42863" y="3906"/>
                    </a:lnTo>
                    <a:cubicBezTo>
                      <a:pt x="34290" y="-819"/>
                      <a:pt x="22860" y="-1764"/>
                      <a:pt x="14288" y="3906"/>
                    </a:cubicBezTo>
                    <a:cubicBezTo>
                      <a:pt x="5715" y="8630"/>
                      <a:pt x="0" y="18079"/>
                      <a:pt x="0" y="28473"/>
                    </a:cubicBezTo>
                    <a:lnTo>
                      <a:pt x="0" y="283590"/>
                    </a:lnTo>
                    <a:cubicBezTo>
                      <a:pt x="0" y="293984"/>
                      <a:pt x="5715" y="303433"/>
                      <a:pt x="14288" y="308157"/>
                    </a:cubicBezTo>
                    <a:cubicBezTo>
                      <a:pt x="22860" y="312881"/>
                      <a:pt x="34290" y="312881"/>
                      <a:pt x="42863" y="308157"/>
                    </a:cubicBezTo>
                    <a:lnTo>
                      <a:pt x="261938" y="180598"/>
                    </a:lnTo>
                    <a:cubicBezTo>
                      <a:pt x="270510" y="174929"/>
                      <a:pt x="276225" y="166425"/>
                      <a:pt x="276225" y="156031"/>
                    </a:cubicBezTo>
                    <a:cubicBezTo>
                      <a:pt x="276225" y="145638"/>
                      <a:pt x="270510" y="137134"/>
                      <a:pt x="261938" y="131464"/>
                    </a:cubicBezTo>
                    <a:close/>
                    <a:moveTo>
                      <a:pt x="57150" y="77606"/>
                    </a:moveTo>
                    <a:lnTo>
                      <a:pt x="191452" y="156031"/>
                    </a:lnTo>
                    <a:lnTo>
                      <a:pt x="57150" y="234456"/>
                    </a:lnTo>
                    <a:lnTo>
                      <a:pt x="57150" y="77606"/>
                    </a:lnTo>
                    <a:close/>
                  </a:path>
                </a:pathLst>
              </a:custGeom>
              <a:solidFill>
                <a:srgbClr val="F1F6F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37" name="Google Shape;337;p29"/>
          <p:cNvSpPr txBox="1"/>
          <p:nvPr/>
        </p:nvSpPr>
        <p:spPr>
          <a:xfrm>
            <a:off x="510565" y="2503890"/>
            <a:ext cx="67949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95874D"/>
                </a:solidFill>
                <a:latin typeface="Bebas Neue"/>
                <a:ea typeface="Bebas Neue"/>
                <a:cs typeface="Bebas Neue"/>
                <a:sym typeface="Bebas Neue"/>
              </a:rPr>
              <a:t>61% assistem outras Orquestras  (81% em 2022)</a:t>
            </a:r>
            <a:endParaRPr>
              <a:solidFill>
                <a:srgbClr val="95874D"/>
              </a:solidFill>
            </a:endParaRPr>
          </a:p>
        </p:txBody>
      </p:sp>
      <p:pic>
        <p:nvPicPr>
          <p:cNvPr id="3" name="Picture 2">
            <a:extLst>
              <a:ext uri="{FF2B5EF4-FFF2-40B4-BE49-F238E27FC236}">
                <a16:creationId xmlns:a16="http://schemas.microsoft.com/office/drawing/2014/main" id="{ABE5D724-614D-76E6-C907-B9375F61E4FE}"/>
              </a:ext>
            </a:extLst>
          </p:cNvPr>
          <p:cNvPicPr>
            <a:picLocks noChangeAspect="1"/>
          </p:cNvPicPr>
          <p:nvPr/>
        </p:nvPicPr>
        <p:blipFill>
          <a:blip r:embed="rId4"/>
          <a:stretch>
            <a:fillRect/>
          </a:stretch>
        </p:blipFill>
        <p:spPr>
          <a:xfrm>
            <a:off x="10084810" y="3996894"/>
            <a:ext cx="2382944" cy="2857179"/>
          </a:xfrm>
          <a:prstGeom prst="rect">
            <a:avLst/>
          </a:prstGeom>
        </p:spPr>
      </p:pic>
      <p:sp>
        <p:nvSpPr>
          <p:cNvPr id="5" name="Slide Number Placeholder 4">
            <a:extLst>
              <a:ext uri="{FF2B5EF4-FFF2-40B4-BE49-F238E27FC236}">
                <a16:creationId xmlns:a16="http://schemas.microsoft.com/office/drawing/2014/main" id="{C878890A-24E3-9C24-E02A-F7E0B9ACC2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9</a:t>
            </a:fld>
            <a:endParaRPr lang="pt-BR"/>
          </a:p>
        </p:txBody>
      </p:sp>
    </p:spTree>
  </p:cSld>
  <p:clrMapOvr>
    <a:masterClrMapping/>
  </p:clrMapOvr>
</p:sld>
</file>

<file path=ppt/theme/theme1.xml><?xml version="1.0" encoding="utf-8"?>
<a:theme xmlns:a="http://schemas.openxmlformats.org/drawingml/2006/main" name="OSESP">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5681c-b941-4a3d-ac63-d14c1f14cf4b">
      <Terms xmlns="http://schemas.microsoft.com/office/infopath/2007/PartnerControls"/>
    </lcf76f155ced4ddcb4097134ff3c332f>
    <TaxCatchAll xmlns="147fc508-3b9e-492a-813e-13945367cbf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938CCE7A342DC419CF6EE8A1FFB01C3" ma:contentTypeVersion="14" ma:contentTypeDescription="Criar um novo documento." ma:contentTypeScope="" ma:versionID="871ed34534098fc2996a8bc0ff9e88a6">
  <xsd:schema xmlns:xsd="http://www.w3.org/2001/XMLSchema" xmlns:xs="http://www.w3.org/2001/XMLSchema" xmlns:p="http://schemas.microsoft.com/office/2006/metadata/properties" xmlns:ns2="147fc508-3b9e-492a-813e-13945367cbfa" xmlns:ns3="5bf5681c-b941-4a3d-ac63-d14c1f14cf4b" targetNamespace="http://schemas.microsoft.com/office/2006/metadata/properties" ma:root="true" ma:fieldsID="dd08526513dc5c674a5733c578013ab6" ns2:_="" ns3:_="">
    <xsd:import namespace="147fc508-3b9e-492a-813e-13945367cbfa"/>
    <xsd:import namespace="5bf5681c-b941-4a3d-ac63-d14c1f14cf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fc508-3b9e-492a-813e-13945367cbfa" elementFormDefault="qualified">
    <xsd:import namespace="http://schemas.microsoft.com/office/2006/documentManagement/types"/>
    <xsd:import namespace="http://schemas.microsoft.com/office/infopath/2007/PartnerControls"/>
    <xsd:element name="SharedWithUsers" ma:index="8"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Partilhado Com" ma:internalName="SharedWithDetails" ma:readOnly="true">
      <xsd:simpleType>
        <xsd:restriction base="dms:Note">
          <xsd:maxLength value="255"/>
        </xsd:restriction>
      </xsd:simpleType>
    </xsd:element>
    <xsd:element name="TaxCatchAll" ma:index="19" nillable="true" ma:displayName="Taxonomy Catch All Column" ma:hidden="true" ma:list="{d0c03ce9-66ac-4454-b873-db0321298d99}" ma:internalName="TaxCatchAll" ma:showField="CatchAllData" ma:web="147fc508-3b9e-492a-813e-13945367cb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bf5681c-b941-4a3d-ac63-d14c1f14cf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descrip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m" ma:readOnly="false" ma:fieldId="{5cf76f15-5ced-4ddc-b409-7134ff3c332f}" ma:taxonomyMulti="true" ma:sspId="0c4f2185-109c-46c7-9cf3-7bd3d2ab474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7836F9-D494-4065-AA60-D868B2B22338}">
  <ds:schemaRefs>
    <ds:schemaRef ds:uri="147fc508-3b9e-492a-813e-13945367cbfa"/>
    <ds:schemaRef ds:uri="5bf5681c-b941-4a3d-ac63-d14c1f14cf4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543F3E-1A72-4808-B041-CAD54EDC7DA5}">
  <ds:schemaRefs>
    <ds:schemaRef ds:uri="147fc508-3b9e-492a-813e-13945367cbfa"/>
    <ds:schemaRef ds:uri="5bf5681c-b941-4a3d-ac63-d14c1f14c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88C59F5-266E-4617-8820-409BDEF668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6641</Words>
  <Application>Microsoft Office PowerPoint</Application>
  <PresentationFormat>Widescreen</PresentationFormat>
  <Paragraphs>1395</Paragraphs>
  <Slides>56</Slides>
  <Notes>45</Notes>
  <HiddenSlides>7</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56</vt:i4>
      </vt:variant>
    </vt:vector>
  </HeadingPairs>
  <TitlesOfParts>
    <vt:vector size="68" baseType="lpstr">
      <vt:lpstr>Arial Narrow</vt:lpstr>
      <vt:lpstr>Times New Roman</vt:lpstr>
      <vt:lpstr>Arial</vt:lpstr>
      <vt:lpstr>Calibri</vt:lpstr>
      <vt:lpstr>Wingdings</vt:lpstr>
      <vt:lpstr>Bebas Neue</vt:lpstr>
      <vt:lpstr>Bebas Neue Bold</vt:lpstr>
      <vt:lpstr>Allura</vt:lpstr>
      <vt:lpstr>Carlito</vt:lpstr>
      <vt:lpstr>Calibri Light</vt:lpstr>
      <vt:lpstr>Georgia</vt:lpstr>
      <vt:lpstr>OSESP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Maturana,Ignacio Javier,US-St. Louis</dc:creator>
  <cp:lastModifiedBy>Cristina Moraes Pandolfo de Matos</cp:lastModifiedBy>
  <cp:revision>2</cp:revision>
  <dcterms:modified xsi:type="dcterms:W3CDTF">2023-12-12T23:26:18Z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Enabled">
    <vt:lpwstr>true</vt:lpwstr>
  </property>
  <property fmtid="{D5CDD505-2E9C-101B-9397-08002B2CF9AE}" pid="3" name="MSIP_Label_1ada0a2f-b917-4d51-b0d0-d418a10c8b23_SetDate">
    <vt:lpwstr>2022-05-03T15:48:01Z</vt:lpwstr>
  </property>
  <property fmtid="{D5CDD505-2E9C-101B-9397-08002B2CF9AE}" pid="4" name="MSIP_Label_1ada0a2f-b917-4d51-b0d0-d418a10c8b23_Method">
    <vt:lpwstr>Standard</vt:lpwstr>
  </property>
  <property fmtid="{D5CDD505-2E9C-101B-9397-08002B2CF9AE}" pid="5" name="MSIP_Label_1ada0a2f-b917-4d51-b0d0-d418a10c8b23_Name">
    <vt:lpwstr>1ada0a2f-b917-4d51-b0d0-d418a10c8b23</vt:lpwstr>
  </property>
  <property fmtid="{D5CDD505-2E9C-101B-9397-08002B2CF9AE}" pid="6" name="MSIP_Label_1ada0a2f-b917-4d51-b0d0-d418a10c8b23_SiteId">
    <vt:lpwstr>12a3af23-a769-4654-847f-958f3d479f4a</vt:lpwstr>
  </property>
  <property fmtid="{D5CDD505-2E9C-101B-9397-08002B2CF9AE}" pid="7" name="MSIP_Label_1ada0a2f-b917-4d51-b0d0-d418a10c8b23_ActionId">
    <vt:lpwstr>b45c20fd-006e-474e-8c7f-fd7e1da984e9</vt:lpwstr>
  </property>
  <property fmtid="{D5CDD505-2E9C-101B-9397-08002B2CF9AE}" pid="8" name="MSIP_Label_1ada0a2f-b917-4d51-b0d0-d418a10c8b23_ContentBits">
    <vt:lpwstr>0</vt:lpwstr>
  </property>
  <property fmtid="{D5CDD505-2E9C-101B-9397-08002B2CF9AE}" pid="9" name="ContentTypeId">
    <vt:lpwstr>0x0101004938CCE7A342DC419CF6EE8A1FFB01C3</vt:lpwstr>
  </property>
  <property fmtid="{D5CDD505-2E9C-101B-9397-08002B2CF9AE}" pid="10" name="MediaServiceImageTags">
    <vt:lpwstr/>
  </property>
</Properties>
</file>